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1" d="100"/>
          <a:sy n="41" d="100"/>
        </p:scale>
        <p:origin x="156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94533-C613-4665-9468-9FEC0FB3A62F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CA68C-92A4-4794-89AE-306F1B743D4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113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A32F13-3E1A-42FE-BC9E-E00004C5FE94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73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8669-794B-4EB8-81E1-6EA6AF935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1E021-CC18-4E33-A3A1-D33FE7AD6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8B99F-BFB6-4D83-8577-60B47382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4699B-7013-48A2-BF37-FF3E2222C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3B3D8-6870-4D5E-9C08-96C64F173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95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701B7-9246-4C6F-9555-66315435D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6F0C2-6D7A-4331-94DC-AB252411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BEB83-F4C4-4421-AF0A-F28C3F55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57CE8-9B26-45C6-909E-A280C90E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2BA3D-067A-49F2-A3A2-DF25DADB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112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F67114-5A15-4ABD-A620-BFA2EEC96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6081A-DC34-470E-9BC2-68D66E639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366FD-6C83-4A15-9E8B-86C5F897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0C8A1-C0DE-4445-8528-109A12DBD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ED645-E831-4F53-B355-9B3923EE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383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6D88D-2959-4F9E-99FF-C3E348E43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726D6-27D0-4EC1-86E8-58F8F844F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C096A-EAF2-4913-9C42-C2F8AEB8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4519C-E892-413F-8912-37362EA3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4A840-96E3-44F1-8348-45CD660F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560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C0BBF-966F-4C08-88E1-85BCBAA0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6E8A8-3A7E-4E2A-ABFE-AE13FE08E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26337-938F-47EB-A975-6B3A3725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EB16-72E4-4D85-BF50-3B965F4BA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7975E-5A31-44A6-B953-0BA93EB04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675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E92EC-30B4-44E2-9DA0-9C7500D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394AF-6C78-4810-839C-E70320F73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225B1-641F-4780-8446-72F7F7809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FA937-3A4B-4661-AB94-847D0CA4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8758D-BA38-43A4-8131-6015B428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552E3-5461-4020-94DE-0E689BF3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966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7EF2-E0B1-4953-B61A-DB1AA82E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F6C16-93C2-457F-A9D4-21274D68F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AE4AB-7283-439A-8126-825E38E87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A6B5B5-5114-49BA-9748-7335F4AD0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2D152-7FEA-47AB-805C-5570929D9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C7262-D6FA-4B86-8F57-EFDB710E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7D29F0-D228-4344-A665-7DB80B4A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011DE-BC47-4D8D-A3CB-C41B28A66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617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357D-3C72-41E5-8F0A-B09A7D607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ECE339-2F5B-4AB1-9000-DDE4941D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CC6D8-58BC-49F2-97AC-201F8AF62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21DB7-C893-4A5B-991F-B069DE23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418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DF7F7F-8881-4B7A-BB37-1B10D02D7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6282E-BB32-43D9-9CFC-0E4BCF32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CAAE4-3F9F-4756-9A6D-CBFB1266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822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8956F-173C-4FDD-A8D9-576CA861E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31329-3041-4644-9283-6D499EB97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C0D07-7B30-4D23-953B-1D232244F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AFDE8-A14A-4A7C-BD42-5A7DB3B9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C2581-F3AC-4A6E-A667-B384E196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B6402-AFEE-4FAF-96EB-0D7C4814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839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991AB-A95A-4FE9-B8B1-B1ED585B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4F5320-2DB4-4CDC-9D9E-014AFD427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C0776-2B52-451B-B036-670212F84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384ED-56FC-4E0D-85B5-3E4BE764A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84645-5CFF-4E97-AF78-0FBF986C2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AE093-8D44-4931-ACE4-3D900444B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945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DE830A-EB39-4E2F-B46F-A48BAC09A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6E1C4-0266-4C24-BF16-D772E323C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51518-9675-4397-9586-72B351A74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97E63-CC85-4201-8E13-BEBD16E1F62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BCF64-96CD-4055-8899-DF979C9CB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5C485-7042-4CCA-A500-8BE02BF0F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50A4D-E78B-4FB1-A865-E1F795650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925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CDE8AB8-5722-4825-9C71-393E2B9AA33B}"/>
              </a:ext>
            </a:extLst>
          </p:cNvPr>
          <p:cNvGrpSpPr/>
          <p:nvPr/>
        </p:nvGrpSpPr>
        <p:grpSpPr>
          <a:xfrm>
            <a:off x="-522244" y="-930259"/>
            <a:ext cx="13236487" cy="9823352"/>
            <a:chOff x="1669440" y="-744279"/>
            <a:chExt cx="13236487" cy="982335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1094496-691F-4AC6-AD35-C88B68D2AFF4}"/>
                </a:ext>
              </a:extLst>
            </p:cNvPr>
            <p:cNvGrpSpPr/>
            <p:nvPr/>
          </p:nvGrpSpPr>
          <p:grpSpPr>
            <a:xfrm>
              <a:off x="1669440" y="-518415"/>
              <a:ext cx="8048718" cy="9597488"/>
              <a:chOff x="1882091" y="842553"/>
              <a:chExt cx="6850430" cy="9494435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67C5AB4-4CE3-4412-A7F0-EBC69834F65D}"/>
                  </a:ext>
                </a:extLst>
              </p:cNvPr>
              <p:cNvSpPr/>
              <p:nvPr/>
            </p:nvSpPr>
            <p:spPr>
              <a:xfrm>
                <a:off x="4757056" y="842554"/>
                <a:ext cx="2677885" cy="535577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Ministry of Health and Family Welfare 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CF535E4-278A-43AA-A888-044C5253207C}"/>
                  </a:ext>
                </a:extLst>
              </p:cNvPr>
              <p:cNvSpPr/>
              <p:nvPr/>
            </p:nvSpPr>
            <p:spPr>
              <a:xfrm>
                <a:off x="4757056" y="1742579"/>
                <a:ext cx="2677885" cy="53557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Central TB Division (CTD)</a:t>
                </a:r>
              </a:p>
            </p:txBody>
          </p: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16B78E40-E5F1-4F44-B75F-AC0DD321093E}"/>
                  </a:ext>
                </a:extLst>
              </p:cNvPr>
              <p:cNvCxnSpPr>
                <a:cxnSpLocks/>
                <a:stCxn id="2" idx="2"/>
                <a:endCxn id="4" idx="0"/>
              </p:cNvCxnSpPr>
              <p:nvPr/>
            </p:nvCxnSpPr>
            <p:spPr>
              <a:xfrm>
                <a:off x="6095999" y="1378131"/>
                <a:ext cx="0" cy="364448"/>
              </a:xfrm>
              <a:prstGeom prst="line">
                <a:avLst/>
              </a:prstGeom>
              <a:ln w="28575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B4195F7A-DC22-47B5-96E7-BC0D4271E931}"/>
                  </a:ext>
                </a:extLst>
              </p:cNvPr>
              <p:cNvCxnSpPr>
                <a:cxnSpLocks/>
                <a:stCxn id="4" idx="2"/>
              </p:cNvCxnSpPr>
              <p:nvPr/>
            </p:nvCxnSpPr>
            <p:spPr>
              <a:xfrm flipH="1">
                <a:off x="6095998" y="2278156"/>
                <a:ext cx="1" cy="1473654"/>
              </a:xfrm>
              <a:prstGeom prst="line">
                <a:avLst/>
              </a:prstGeom>
              <a:ln w="28575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399E779-AC97-4757-A030-1442E6D130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80410" y="2754088"/>
                <a:ext cx="3483430" cy="0"/>
              </a:xfrm>
              <a:prstGeom prst="line">
                <a:avLst/>
              </a:prstGeom>
              <a:ln w="28575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C7BFBE3E-3A40-4B64-AF6B-2BCABE384A08}"/>
                  </a:ext>
                </a:extLst>
              </p:cNvPr>
              <p:cNvCxnSpPr/>
              <p:nvPr/>
            </p:nvCxnSpPr>
            <p:spPr>
              <a:xfrm>
                <a:off x="4380410" y="2754088"/>
                <a:ext cx="0" cy="420190"/>
              </a:xfrm>
              <a:prstGeom prst="line">
                <a:avLst/>
              </a:prstGeom>
              <a:ln w="28575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1FED9AB-B841-461A-8D68-F5443A280929}"/>
                  </a:ext>
                </a:extLst>
              </p:cNvPr>
              <p:cNvSpPr/>
              <p:nvPr/>
            </p:nvSpPr>
            <p:spPr>
              <a:xfrm>
                <a:off x="3425500" y="2589654"/>
                <a:ext cx="2159041" cy="5486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National Committees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1488D99-461A-4FA1-89B9-4883AF54AC6C}"/>
                  </a:ext>
                </a:extLst>
              </p:cNvPr>
              <p:cNvSpPr/>
              <p:nvPr/>
            </p:nvSpPr>
            <p:spPr>
              <a:xfrm>
                <a:off x="6573480" y="2549312"/>
                <a:ext cx="2159041" cy="5486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National Institutes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FC237F3-12A2-493E-B1F2-FB537870747A}"/>
                  </a:ext>
                </a:extLst>
              </p:cNvPr>
              <p:cNvSpPr/>
              <p:nvPr/>
            </p:nvSpPr>
            <p:spPr>
              <a:xfrm rot="16200000">
                <a:off x="1074163" y="1650481"/>
                <a:ext cx="2255379" cy="63952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National level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091DC73-099E-4AFB-BF38-55134EEEC6CD}"/>
                  </a:ext>
                </a:extLst>
              </p:cNvPr>
              <p:cNvSpPr/>
              <p:nvPr/>
            </p:nvSpPr>
            <p:spPr>
              <a:xfrm>
                <a:off x="5042604" y="3436215"/>
                <a:ext cx="2159041" cy="54862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State TB Cell (STC)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D00E6-31DE-4D6C-B1A4-FEC1430B9A6F}"/>
                  </a:ext>
                </a:extLst>
              </p:cNvPr>
              <p:cNvSpPr/>
              <p:nvPr/>
            </p:nvSpPr>
            <p:spPr>
              <a:xfrm>
                <a:off x="5058529" y="4174269"/>
                <a:ext cx="2376410" cy="74872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State TB  Demonstration and Training Centre (STDC)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55B23A34-7666-42E3-948F-8D3F901941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00352" y="4009011"/>
                <a:ext cx="0" cy="216000"/>
              </a:xfrm>
              <a:prstGeom prst="line">
                <a:avLst/>
              </a:prstGeom>
              <a:ln w="28575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3A4DBC4-95DF-45FE-9790-E89368DC4307}"/>
                  </a:ext>
                </a:extLst>
              </p:cNvPr>
              <p:cNvSpPr/>
              <p:nvPr/>
            </p:nvSpPr>
            <p:spPr>
              <a:xfrm rot="16200000">
                <a:off x="1553888" y="3774550"/>
                <a:ext cx="1324212" cy="63952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State level</a:t>
                </a: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6360D5B-ED72-41E5-B71A-857FD03D0C3F}"/>
                  </a:ext>
                </a:extLst>
              </p:cNvPr>
              <p:cNvCxnSpPr>
                <a:cxnSpLocks/>
                <a:endCxn id="33" idx="2"/>
              </p:cNvCxnSpPr>
              <p:nvPr/>
            </p:nvCxnSpPr>
            <p:spPr>
              <a:xfrm>
                <a:off x="6117024" y="4922991"/>
                <a:ext cx="0" cy="2971004"/>
              </a:xfrm>
              <a:prstGeom prst="line">
                <a:avLst/>
              </a:prstGeom>
              <a:ln w="28575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3F3D2B8-C9C1-4F5D-AD7F-D5AE6A229BB9}"/>
                  </a:ext>
                </a:extLst>
              </p:cNvPr>
              <p:cNvSpPr/>
              <p:nvPr/>
            </p:nvSpPr>
            <p:spPr>
              <a:xfrm>
                <a:off x="5058529" y="5324948"/>
                <a:ext cx="2159041" cy="548621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District TB Cell (DTC)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747D437-7F0F-4BE0-931E-88D8FCE3828B}"/>
                  </a:ext>
                </a:extLst>
              </p:cNvPr>
              <p:cNvSpPr/>
              <p:nvPr/>
            </p:nvSpPr>
            <p:spPr>
              <a:xfrm rot="16200000">
                <a:off x="1723634" y="5279496"/>
                <a:ext cx="984720" cy="63952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District level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E6A1B25-089C-4BD6-8424-5B8E5C0BC8F3}"/>
                  </a:ext>
                </a:extLst>
              </p:cNvPr>
              <p:cNvSpPr/>
              <p:nvPr/>
            </p:nvSpPr>
            <p:spPr>
              <a:xfrm>
                <a:off x="5042603" y="6309379"/>
                <a:ext cx="2159041" cy="5486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Tuberculosis Unit (TU)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3F6EA1F-FFF6-4881-8570-9286D3005911}"/>
                  </a:ext>
                </a:extLst>
              </p:cNvPr>
              <p:cNvSpPr/>
              <p:nvPr/>
            </p:nvSpPr>
            <p:spPr>
              <a:xfrm>
                <a:off x="5016477" y="7047433"/>
                <a:ext cx="2201093" cy="84656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Peripheral Health Institute (PHI)/Private Health Facilities 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8E1AA53-E4A5-468B-84F9-B05AB7D0A903}"/>
                  </a:ext>
                </a:extLst>
              </p:cNvPr>
              <p:cNvSpPr/>
              <p:nvPr/>
            </p:nvSpPr>
            <p:spPr>
              <a:xfrm rot="16200000">
                <a:off x="1451817" y="6810054"/>
                <a:ext cx="1528354" cy="63952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Block level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2713091-AE3D-46AE-84A8-DB89EE5E7D96}"/>
                  </a:ext>
                </a:extLst>
              </p:cNvPr>
              <p:cNvSpPr/>
              <p:nvPr/>
            </p:nvSpPr>
            <p:spPr>
              <a:xfrm>
                <a:off x="5037503" y="9027751"/>
                <a:ext cx="2159041" cy="548621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Health &amp; Wellness Centres 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26B482C-E3B9-406D-BEF7-EC5C21DAF129}"/>
                  </a:ext>
                </a:extLst>
              </p:cNvPr>
              <p:cNvSpPr/>
              <p:nvPr/>
            </p:nvSpPr>
            <p:spPr>
              <a:xfrm rot="16200000">
                <a:off x="1451817" y="9253048"/>
                <a:ext cx="1528354" cy="63952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PHC level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660A04E-BFAD-4B82-BDF8-D7198BB0ECE4}"/>
                  </a:ext>
                </a:extLst>
              </p:cNvPr>
              <p:cNvSpPr/>
              <p:nvPr/>
            </p:nvSpPr>
            <p:spPr>
              <a:xfrm>
                <a:off x="5037503" y="9754793"/>
                <a:ext cx="2159041" cy="54862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Community Health Volunteers (CHV)</a:t>
                </a:r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7CC54D5-A0E0-4F29-839D-6AB9A5B30B38}"/>
                </a:ext>
              </a:extLst>
            </p:cNvPr>
            <p:cNvSpPr/>
            <p:nvPr/>
          </p:nvSpPr>
          <p:spPr>
            <a:xfrm>
              <a:off x="10500592" y="1171041"/>
              <a:ext cx="4402917" cy="555546"/>
            </a:xfrm>
            <a:prstGeom prst="rect">
              <a:avLst/>
            </a:prstGeom>
            <a:solidFill>
              <a:srgbClr val="2F5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Led by DDG-TB (Deputy Director General)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D3966AC-AA6D-4655-91AA-42D951EB777F}"/>
                </a:ext>
              </a:extLst>
            </p:cNvPr>
            <p:cNvCxnSpPr>
              <a:cxnSpLocks/>
            </p:cNvCxnSpPr>
            <p:nvPr/>
          </p:nvCxnSpPr>
          <p:spPr>
            <a:xfrm>
              <a:off x="10270678" y="-744279"/>
              <a:ext cx="0" cy="9789414"/>
            </a:xfrm>
            <a:prstGeom prst="line">
              <a:avLst/>
            </a:prstGeom>
            <a:ln w="28575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69575E3-A70C-45BC-8902-88C830F2F9A0}"/>
                </a:ext>
              </a:extLst>
            </p:cNvPr>
            <p:cNvSpPr/>
            <p:nvPr/>
          </p:nvSpPr>
          <p:spPr>
            <a:xfrm>
              <a:off x="10500593" y="2144646"/>
              <a:ext cx="4402917" cy="55554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Led by STO (37 states/UTs)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0B2F5B2-8E74-4B1A-8A9C-01B810C8D70C}"/>
                </a:ext>
              </a:extLst>
            </p:cNvPr>
            <p:cNvSpPr/>
            <p:nvPr/>
          </p:nvSpPr>
          <p:spPr>
            <a:xfrm>
              <a:off x="10500594" y="4036950"/>
              <a:ext cx="4402917" cy="555546"/>
            </a:xfrm>
            <a:prstGeom prst="rect">
              <a:avLst/>
            </a:prstGeom>
            <a:solidFill>
              <a:srgbClr val="3857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Led by DTO (770 NTEP districts)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AF1BD9C-0B3D-4DFD-913D-66DDEA4DC51A}"/>
                </a:ext>
              </a:extLst>
            </p:cNvPr>
            <p:cNvSpPr/>
            <p:nvPr/>
          </p:nvSpPr>
          <p:spPr>
            <a:xfrm>
              <a:off x="10503010" y="5064620"/>
              <a:ext cx="4402917" cy="555546"/>
            </a:xfrm>
            <a:prstGeom prst="rect">
              <a:avLst/>
            </a:prstGeom>
            <a:solidFill>
              <a:srgbClr val="7671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Led by NTEP Health Staff-STS (6209 NTEP TUs)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5367942-D2AA-4903-B49F-9E068938A26C}"/>
                </a:ext>
              </a:extLst>
            </p:cNvPr>
            <p:cNvSpPr/>
            <p:nvPr/>
          </p:nvSpPr>
          <p:spPr>
            <a:xfrm>
              <a:off x="10500595" y="6008868"/>
              <a:ext cx="4402917" cy="555546"/>
            </a:xfrm>
            <a:prstGeom prst="rect">
              <a:avLst/>
            </a:prstGeom>
            <a:solidFill>
              <a:srgbClr val="7671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Led by Medical Officer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2DA1DC6-8E39-4168-A1EE-584FC771AF2E}"/>
                </a:ext>
              </a:extLst>
            </p:cNvPr>
            <p:cNvCxnSpPr>
              <a:cxnSpLocks/>
              <a:stCxn id="33" idx="2"/>
              <a:endCxn id="36" idx="0"/>
            </p:cNvCxnSpPr>
            <p:nvPr/>
          </p:nvCxnSpPr>
          <p:spPr>
            <a:xfrm>
              <a:off x="6645154" y="6609563"/>
              <a:ext cx="0" cy="1146063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DEEC94D-127D-47C4-9712-18D6E3F0C60D}"/>
                </a:ext>
              </a:extLst>
            </p:cNvPr>
            <p:cNvSpPr/>
            <p:nvPr/>
          </p:nvSpPr>
          <p:spPr>
            <a:xfrm>
              <a:off x="7411371" y="6905306"/>
              <a:ext cx="2536704" cy="55457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TB diagnostic centres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F28A038-04D9-4D2E-AF0A-1805D10FEEA7}"/>
                </a:ext>
              </a:extLst>
            </p:cNvPr>
            <p:cNvSpPr/>
            <p:nvPr/>
          </p:nvSpPr>
          <p:spPr>
            <a:xfrm>
              <a:off x="10500592" y="7813230"/>
              <a:ext cx="4402917" cy="555546"/>
            </a:xfrm>
            <a:prstGeom prst="rect">
              <a:avLst/>
            </a:prstGeom>
            <a:solidFill>
              <a:srgbClr val="BF9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Led by Medical Officer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B100220-07AC-4F85-888B-BE472B6FC079}"/>
                </a:ext>
              </a:extLst>
            </p:cNvPr>
            <p:cNvSpPr/>
            <p:nvPr/>
          </p:nvSpPr>
          <p:spPr>
            <a:xfrm>
              <a:off x="10500595" y="6911049"/>
              <a:ext cx="4402917" cy="555546"/>
            </a:xfrm>
            <a:prstGeom prst="rect">
              <a:avLst/>
            </a:prstGeom>
            <a:solidFill>
              <a:srgbClr val="ADB9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Refers to Designated Microscopy Centres (DMCs) and NAAT Centres</a:t>
              </a:r>
            </a:p>
          </p:txBody>
        </p:sp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4E5CE414-7146-44D8-9E2B-13752BEA7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14566" y="-518414"/>
              <a:ext cx="1414583" cy="1414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8107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2023-03-28T08:04:38Z</dcterms:created>
  <dcterms:modified xsi:type="dcterms:W3CDTF">2023-03-28T08:05:56Z</dcterms:modified>
</cp:coreProperties>
</file>