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0" r:id="rId2"/>
    <p:sldId id="39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800E2-6F4A-40F5-BC82-D0152E3395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F7AEF4-E7AD-47A6-BCD6-0C2B10856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E44E6-9DEE-4184-BA93-8317BC721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2935-C256-489F-A4C3-0B37DCDE9209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581B9-6DD0-47A0-BDE2-3C6A43CE9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58FE2-7C6E-4085-A93E-913B33AF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B636-735D-4F38-837E-CA4538976FF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58598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B226C-193E-448F-8A29-EB60A4675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9E1EF2-1767-4077-8E87-1938C834E7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FE2868-C628-47CD-8FA3-D3B50A250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2935-C256-489F-A4C3-0B37DCDE9209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47A1A-102B-4081-9EFC-A89FE0F95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7E8A7-6AE7-4BA4-B9E9-88DAB9599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B636-735D-4F38-837E-CA4538976FF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9554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1EFA93-4995-419B-B662-9FFF77B721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1446B-BF33-4C0E-BB04-3D98FE9A7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7AAA7-39D0-4524-B758-C39137705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2935-C256-489F-A4C3-0B37DCDE9209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08BF6-564F-43B7-AB4F-984DB1C2E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53B65-54B2-4540-A5F5-E0067528A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B636-735D-4F38-837E-CA4538976FF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0139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5A3EC-8289-4379-91C3-28D714F5A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4E8E7-D0B8-4132-BF2C-0DE4F913F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2AD0A-568B-4150-9A3C-7DAD1E959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2935-C256-489F-A4C3-0B37DCDE9209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A2976-5834-4BCE-9A6E-56054F680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981FC6-ACD9-4657-9819-339DAE8E9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B636-735D-4F38-837E-CA4538976FF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60958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D632D-B31C-4D91-A69D-F84A294C2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910FD0-D098-4FFC-9E30-5C295D8B9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C5027-9AD5-4BFF-81DD-A15A1B7CF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2935-C256-489F-A4C3-0B37DCDE9209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65F82-D1B9-42D1-A3F8-A1BDA7B95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18108-D4CF-414F-ABE5-1CEEC0438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B636-735D-4F38-837E-CA4538976FF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9730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A9A76-E98D-40D1-80DE-EB605DCF4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4DB88-31C1-45C4-9B0E-3DC0F3E37F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E51319-A94A-4588-9971-115F3E11C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801CD4-4285-4D8F-A13F-D1AADBE15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2935-C256-489F-A4C3-0B37DCDE9209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52802-C922-4964-B3D1-806A0ACE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C13A8C-C760-463B-AC89-323680031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B636-735D-4F38-837E-CA4538976FF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63196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93D66-FA92-448A-AA9E-B28B828CB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D4A7C-F3AC-4E76-A498-C635EBC50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D0E3D-2178-4D31-99D0-0DE928D97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EBF3F6-0CA2-4965-ACAE-3D80561B00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94A1E5-9170-4769-8CEA-D48051FEEF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6682B8-B2F4-44F6-A001-C39FC5644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2935-C256-489F-A4C3-0B37DCDE9209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E991AB-8778-4C85-89C1-5720660D5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C9BE7F-31F1-44B5-8965-22F186535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B636-735D-4F38-837E-CA4538976FF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39795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C26CD-094B-4687-B3B7-812F6CEA8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6D95C3-70DC-40BC-AE37-99F7C1B17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2935-C256-489F-A4C3-0B37DCDE9209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484589-FE9A-4EF5-ABD7-AF7AB5AA6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642ED2-16E2-468D-9FB1-CC96A4CA8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B636-735D-4F38-837E-CA4538976FF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9860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E58463-AB30-40BE-B56B-DA9456B74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2935-C256-489F-A4C3-0B37DCDE9209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F64A32-AD77-4230-AA55-057F2EF7E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E9937C-B057-4635-8E27-AB539FA4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B636-735D-4F38-837E-CA4538976FF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21081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35762-4C93-4724-AEB9-CC333A661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67F31-FE68-4340-A645-EE26650AB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EB2242-8D90-4C40-945E-7E197F7D6B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2F93-9169-4B60-BFEF-3AD5B5FA1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2935-C256-489F-A4C3-0B37DCDE9209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D4740-7E8F-41BA-A1EF-BD67C47A3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F2041A-0583-4FF0-817D-75BCB599A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B636-735D-4F38-837E-CA4538976FF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7950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46F65-F7A0-43E7-9DE9-907EC8568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A3EE55-8216-42B4-B18A-C1834BA661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5AB47F-1569-4127-8E16-A013A9F851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25CFD-74DE-464A-B149-9EF3789F8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E2935-C256-489F-A4C3-0B37DCDE9209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06D75F-96CA-4492-A91B-DD6BD029F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88058C-5A1C-481A-8B0D-FF692B5FC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B636-735D-4F38-837E-CA4538976FF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75717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7B5F63-5AE9-443A-B0E9-ABDCB9C3B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8C9C7F-D8E6-403C-8A9D-51C1D0FA8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0BE986-02E5-486C-A7DE-A00FB942D7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E2935-C256-489F-A4C3-0B37DCDE9209}" type="datetimeFigureOut">
              <a:rPr lang="en-MY" smtClean="0"/>
              <a:t>28/3/2023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382D2-B130-4007-86BB-3DDD805B83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77D35-48D5-400C-AC23-15E69D557A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1B636-735D-4F38-837E-CA4538976FF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407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roup 105">
            <a:extLst>
              <a:ext uri="{FF2B5EF4-FFF2-40B4-BE49-F238E27FC236}">
                <a16:creationId xmlns:a16="http://schemas.microsoft.com/office/drawing/2014/main" id="{882D77B7-AF26-4051-9CBA-776EDB1E5689}"/>
              </a:ext>
            </a:extLst>
          </p:cNvPr>
          <p:cNvGrpSpPr/>
          <p:nvPr/>
        </p:nvGrpSpPr>
        <p:grpSpPr>
          <a:xfrm>
            <a:off x="149803" y="566984"/>
            <a:ext cx="11179362" cy="5582754"/>
            <a:chOff x="149803" y="566984"/>
            <a:chExt cx="11179362" cy="5582754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0D21E80F-3A1B-4727-9658-26384790F2AB}"/>
                </a:ext>
              </a:extLst>
            </p:cNvPr>
            <p:cNvGrpSpPr/>
            <p:nvPr/>
          </p:nvGrpSpPr>
          <p:grpSpPr>
            <a:xfrm>
              <a:off x="149803" y="1209794"/>
              <a:ext cx="2578137" cy="813533"/>
              <a:chOff x="6937022" y="4179497"/>
              <a:chExt cx="2578137" cy="813533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9880B3C1-3526-4DF5-B60C-E83C3270D01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40828" y="4993030"/>
                <a:ext cx="2442459" cy="0"/>
              </a:xfrm>
              <a:prstGeom prst="line">
                <a:avLst/>
              </a:prstGeom>
              <a:noFill/>
              <a:ln w="38100" cap="rnd" cmpd="sng" algn="ctr">
                <a:solidFill>
                  <a:srgbClr val="00B0F0"/>
                </a:solidFill>
                <a:prstDash val="solid"/>
                <a:round/>
                <a:tailEnd type="none"/>
              </a:ln>
              <a:effectLst/>
            </p:spPr>
          </p:cxn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9178C549-3453-4FF4-A6F7-953964ED529A}"/>
                  </a:ext>
                </a:extLst>
              </p:cNvPr>
              <p:cNvSpPr/>
              <p:nvPr/>
            </p:nvSpPr>
            <p:spPr>
              <a:xfrm>
                <a:off x="6937022" y="4600758"/>
                <a:ext cx="1754331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ClrTx/>
                  <a:buSzTx/>
                  <a:buFontTx/>
                  <a:buNone/>
                  <a:tabLst>
                    <a:tab pos="4283263" algn="l"/>
                  </a:tabLst>
                  <a:defRPr/>
                </a:pPr>
                <a:r>
                  <a:rPr kumimoji="0" lang="en-US" sz="1800" b="0" i="0" u="none" strike="noStrike" kern="1200" cap="none" spc="-15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Advocacy </a:t>
                </a: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3C00CBB1-4098-4E15-88AF-7975031893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795159" y="4179497"/>
                <a:ext cx="720000" cy="720000"/>
              </a:xfrm>
              <a:prstGeom prst="rect">
                <a:avLst/>
              </a:prstGeom>
            </p:spPr>
          </p:pic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F8DBE3A-5166-42D0-B35A-8923C560B1AE}"/>
                </a:ext>
              </a:extLst>
            </p:cNvPr>
            <p:cNvGrpSpPr/>
            <p:nvPr/>
          </p:nvGrpSpPr>
          <p:grpSpPr>
            <a:xfrm>
              <a:off x="3086349" y="1631055"/>
              <a:ext cx="2546265" cy="392272"/>
              <a:chOff x="6937022" y="4600758"/>
              <a:chExt cx="2546265" cy="392272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F550B24E-820C-49E4-AD72-8DF1A2D583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40828" y="4993030"/>
                <a:ext cx="2442459" cy="0"/>
              </a:xfrm>
              <a:prstGeom prst="line">
                <a:avLst/>
              </a:prstGeom>
              <a:noFill/>
              <a:ln w="38100" cap="rnd" cmpd="sng" algn="ctr">
                <a:solidFill>
                  <a:srgbClr val="002060"/>
                </a:solidFill>
                <a:prstDash val="solid"/>
                <a:round/>
                <a:tailEnd type="none"/>
              </a:ln>
              <a:effectLst/>
            </p:spPr>
          </p:cxn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91B28424-D306-4D0E-A90F-F979485FDF77}"/>
                  </a:ext>
                </a:extLst>
              </p:cNvPr>
              <p:cNvSpPr/>
              <p:nvPr/>
            </p:nvSpPr>
            <p:spPr>
              <a:xfrm>
                <a:off x="6937022" y="4600758"/>
                <a:ext cx="1754331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ClrTx/>
                  <a:buSzTx/>
                  <a:buFontTx/>
                  <a:buNone/>
                  <a:tabLst>
                    <a:tab pos="4283263" algn="l"/>
                  </a:tabLst>
                  <a:defRPr/>
                </a:pPr>
                <a:r>
                  <a:rPr kumimoji="0" lang="en-US" sz="1800" b="0" i="0" u="none" strike="noStrike" kern="1200" cap="none" spc="-15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Active case finding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61728200-8970-4FD3-AE75-AACAEF1227AA}"/>
                </a:ext>
              </a:extLst>
            </p:cNvPr>
            <p:cNvGrpSpPr/>
            <p:nvPr/>
          </p:nvGrpSpPr>
          <p:grpSpPr>
            <a:xfrm>
              <a:off x="6022895" y="566984"/>
              <a:ext cx="2483032" cy="1477328"/>
              <a:chOff x="7000255" y="3536687"/>
              <a:chExt cx="2483032" cy="1477328"/>
            </a:xfrm>
          </p:grpSpPr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E13971F7-1CBA-4754-8C83-9CFDEF1D9F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40828" y="4993030"/>
                <a:ext cx="2442459" cy="0"/>
              </a:xfrm>
              <a:prstGeom prst="line">
                <a:avLst/>
              </a:prstGeom>
              <a:noFill/>
              <a:ln w="38100" cap="rnd" cmpd="sng" algn="ctr">
                <a:solidFill>
                  <a:srgbClr val="4CC1EF"/>
                </a:solidFill>
                <a:prstDash val="solid"/>
                <a:round/>
                <a:tailEnd type="none"/>
              </a:ln>
              <a:effectLst/>
            </p:spPr>
          </p:cxn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AB47F205-E396-4AA1-8598-EBA06D1FA04B}"/>
                  </a:ext>
                </a:extLst>
              </p:cNvPr>
              <p:cNvSpPr/>
              <p:nvPr/>
            </p:nvSpPr>
            <p:spPr>
              <a:xfrm>
                <a:off x="7000255" y="3536687"/>
                <a:ext cx="1936891" cy="1477328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ClrTx/>
                  <a:buSzTx/>
                  <a:buFontTx/>
                  <a:buNone/>
                  <a:tabLst>
                    <a:tab pos="4283263" algn="l"/>
                  </a:tabLst>
                  <a:defRPr/>
                </a:pPr>
                <a:r>
                  <a:rPr kumimoji="0" lang="en-MY" sz="1800" b="0" i="0" u="none" strike="noStrike" kern="1200" cap="none" spc="-15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Diagnosis, treatment (both for drug-susceptible and drug-resistant TB cases) and follow up</a:t>
                </a:r>
              </a:p>
            </p:txBody>
          </p:sp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6F81466C-691A-4B81-9EB3-8C0B3211B4AC}"/>
                </a:ext>
              </a:extLst>
            </p:cNvPr>
            <p:cNvGrpSpPr/>
            <p:nvPr/>
          </p:nvGrpSpPr>
          <p:grpSpPr>
            <a:xfrm>
              <a:off x="8751648" y="1315631"/>
              <a:ext cx="2473711" cy="691191"/>
              <a:chOff x="7009576" y="4301839"/>
              <a:chExt cx="2473711" cy="691191"/>
            </a:xfrm>
          </p:grpSpPr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30658CEA-1309-4B64-830F-4042BE9D2E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40828" y="4993030"/>
                <a:ext cx="2442459" cy="0"/>
              </a:xfrm>
              <a:prstGeom prst="line">
                <a:avLst/>
              </a:prstGeom>
              <a:noFill/>
              <a:ln w="38100" cap="rnd" cmpd="sng" algn="ctr">
                <a:solidFill>
                  <a:srgbClr val="002060"/>
                </a:solidFill>
                <a:prstDash val="solid"/>
                <a:round/>
                <a:tailEnd type="none"/>
              </a:ln>
              <a:effectLst/>
            </p:spPr>
          </p:cxn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8D95DAE6-A5DA-47D4-BE87-1890FBDFE399}"/>
                  </a:ext>
                </a:extLst>
              </p:cNvPr>
              <p:cNvSpPr/>
              <p:nvPr/>
            </p:nvSpPr>
            <p:spPr>
              <a:xfrm>
                <a:off x="7009576" y="4301839"/>
                <a:ext cx="1754331" cy="646331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ClrTx/>
                  <a:buSzTx/>
                  <a:buFontTx/>
                  <a:buNone/>
                  <a:tabLst>
                    <a:tab pos="4283263" algn="l"/>
                  </a:tabLst>
                  <a:defRPr/>
                </a:pPr>
                <a:r>
                  <a:rPr kumimoji="0" lang="en-US" sz="1800" b="0" i="0" u="none" strike="noStrike" kern="1200" cap="none" spc="-15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Managing comorbidities</a:t>
                </a:r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7C87A38B-BCA2-4F6C-B6F4-0981E5874C38}"/>
                </a:ext>
              </a:extLst>
            </p:cNvPr>
            <p:cNvGrpSpPr/>
            <p:nvPr/>
          </p:nvGrpSpPr>
          <p:grpSpPr>
            <a:xfrm>
              <a:off x="253609" y="3706283"/>
              <a:ext cx="2546265" cy="429354"/>
              <a:chOff x="6937022" y="4563676"/>
              <a:chExt cx="2546265" cy="429354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E69513B4-A8CA-4C80-B709-F4104EDBC2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40828" y="4993030"/>
                <a:ext cx="2442459" cy="0"/>
              </a:xfrm>
              <a:prstGeom prst="line">
                <a:avLst/>
              </a:prstGeom>
              <a:noFill/>
              <a:ln w="38100" cap="rnd" cmpd="sng" algn="ctr">
                <a:solidFill>
                  <a:srgbClr val="00B0F0"/>
                </a:solidFill>
                <a:prstDash val="solid"/>
                <a:round/>
                <a:tailEnd type="none"/>
              </a:ln>
              <a:effectLst/>
            </p:spPr>
          </p:cxn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E90139C5-4F38-4C6A-8E4D-17220738D42C}"/>
                  </a:ext>
                </a:extLst>
              </p:cNvPr>
              <p:cNvSpPr/>
              <p:nvPr/>
            </p:nvSpPr>
            <p:spPr>
              <a:xfrm>
                <a:off x="6937022" y="4563676"/>
                <a:ext cx="1754331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ClrTx/>
                  <a:buSzTx/>
                  <a:buFontTx/>
                  <a:buNone/>
                  <a:tabLst>
                    <a:tab pos="4283263" algn="l"/>
                  </a:tabLst>
                  <a:defRPr/>
                </a:pPr>
                <a:r>
                  <a:rPr kumimoji="0" lang="en-US" sz="1800" b="0" i="0" u="none" strike="noStrike" kern="1200" cap="none" spc="-15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Service delivery</a:t>
                </a:r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08495669-E086-4BCE-A914-579E4C8A8B70}"/>
                </a:ext>
              </a:extLst>
            </p:cNvPr>
            <p:cNvGrpSpPr/>
            <p:nvPr/>
          </p:nvGrpSpPr>
          <p:grpSpPr>
            <a:xfrm>
              <a:off x="3243166" y="2852952"/>
              <a:ext cx="2493254" cy="1282685"/>
              <a:chOff x="6990033" y="3710345"/>
              <a:chExt cx="2493254" cy="1282685"/>
            </a:xfrm>
          </p:grpSpPr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F002CAAC-FA22-4A9F-9536-523DB10E67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40828" y="4993030"/>
                <a:ext cx="2442459" cy="0"/>
              </a:xfrm>
              <a:prstGeom prst="line">
                <a:avLst/>
              </a:prstGeom>
              <a:noFill/>
              <a:ln w="38100" cap="rnd" cmpd="sng" algn="ctr">
                <a:solidFill>
                  <a:srgbClr val="002060"/>
                </a:solidFill>
                <a:prstDash val="solid"/>
                <a:round/>
                <a:tailEnd type="none"/>
              </a:ln>
              <a:effectLst/>
            </p:spPr>
          </p:cxn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DB2A4527-6B61-4595-910D-93C4C53B4C2E}"/>
                  </a:ext>
                </a:extLst>
              </p:cNvPr>
              <p:cNvSpPr/>
              <p:nvPr/>
            </p:nvSpPr>
            <p:spPr>
              <a:xfrm>
                <a:off x="6990033" y="3710345"/>
                <a:ext cx="1584563" cy="1200329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ClrTx/>
                  <a:buSzTx/>
                  <a:buFontTx/>
                  <a:buNone/>
                  <a:tabLst>
                    <a:tab pos="4283263" algn="l"/>
                  </a:tabLst>
                  <a:defRPr/>
                </a:pPr>
                <a:r>
                  <a:rPr kumimoji="0" lang="en-MY" sz="1800" b="0" i="0" u="none" strike="noStrike" kern="1200" cap="none" spc="-15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Arial" panose="020B0604020202020204" pitchFamily="34" charset="0"/>
                  </a:rPr>
                  <a:t>Maintaining diagnostic and treatment infrastructure</a:t>
                </a:r>
              </a:p>
            </p:txBody>
          </p: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20320393-874B-4D0C-A269-10BCC5D78038}"/>
                </a:ext>
              </a:extLst>
            </p:cNvPr>
            <p:cNvGrpSpPr/>
            <p:nvPr/>
          </p:nvGrpSpPr>
          <p:grpSpPr>
            <a:xfrm>
              <a:off x="6048818" y="3140853"/>
              <a:ext cx="2560915" cy="994784"/>
              <a:chOff x="6922372" y="3998246"/>
              <a:chExt cx="2560915" cy="994784"/>
            </a:xfrm>
          </p:grpSpPr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EE1A47E3-B2D8-4AA4-AD6E-FE179958EF2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40828" y="4993030"/>
                <a:ext cx="2442459" cy="0"/>
              </a:xfrm>
              <a:prstGeom prst="line">
                <a:avLst/>
              </a:prstGeom>
              <a:noFill/>
              <a:ln w="38100" cap="rnd" cmpd="sng" algn="ctr">
                <a:solidFill>
                  <a:srgbClr val="4CC1EF"/>
                </a:solidFill>
                <a:prstDash val="solid"/>
                <a:round/>
                <a:tailEnd type="none"/>
              </a:ln>
              <a:effectLst/>
            </p:spPr>
          </p:cxn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9A057333-E903-4555-AE00-7C28796A6B7F}"/>
                  </a:ext>
                </a:extLst>
              </p:cNvPr>
              <p:cNvSpPr/>
              <p:nvPr/>
            </p:nvSpPr>
            <p:spPr>
              <a:xfrm>
                <a:off x="6922372" y="3998246"/>
                <a:ext cx="1754331" cy="923330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ClrTx/>
                  <a:buSzTx/>
                  <a:buFontTx/>
                  <a:buNone/>
                  <a:tabLst>
                    <a:tab pos="4283263" algn="l"/>
                  </a:tabLst>
                  <a:defRPr/>
                </a:pPr>
                <a:r>
                  <a:rPr kumimoji="0" lang="en-MY" sz="1800" b="0" i="0" u="none" strike="noStrike" kern="1200" cap="none" spc="-15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Setting up Drug-resistant TB (DR-TB) centres</a:t>
                </a:r>
              </a:p>
            </p:txBody>
          </p:sp>
        </p:grp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5072144C-9A81-4423-9E1E-48A1E8785C96}"/>
                </a:ext>
              </a:extLst>
            </p:cNvPr>
            <p:cNvCxnSpPr>
              <a:cxnSpLocks/>
            </p:cNvCxnSpPr>
            <p:nvPr/>
          </p:nvCxnSpPr>
          <p:spPr>
            <a:xfrm>
              <a:off x="8886706" y="4119132"/>
              <a:ext cx="2442459" cy="0"/>
            </a:xfrm>
            <a:prstGeom prst="line">
              <a:avLst/>
            </a:prstGeom>
            <a:noFill/>
            <a:ln w="38100" cap="rnd" cmpd="sng" algn="ctr">
              <a:solidFill>
                <a:srgbClr val="002060"/>
              </a:solidFill>
              <a:prstDash val="solid"/>
              <a:round/>
              <a:tailEnd type="none"/>
            </a:ln>
            <a:effectLst/>
          </p:spPr>
        </p:cxn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8E164866-4E5F-4B32-BA01-5D4E3C14113E}"/>
                </a:ext>
              </a:extLst>
            </p:cNvPr>
            <p:cNvGrpSpPr/>
            <p:nvPr/>
          </p:nvGrpSpPr>
          <p:grpSpPr>
            <a:xfrm>
              <a:off x="1840429" y="4599164"/>
              <a:ext cx="2525434" cy="1550574"/>
              <a:chOff x="6957853" y="3442456"/>
              <a:chExt cx="2525434" cy="1550574"/>
            </a:xfrm>
          </p:grpSpPr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3A4C7356-42DF-4C83-8637-F08F70C080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40828" y="4993030"/>
                <a:ext cx="2442459" cy="0"/>
              </a:xfrm>
              <a:prstGeom prst="line">
                <a:avLst/>
              </a:prstGeom>
              <a:noFill/>
              <a:ln w="38100" cap="rnd" cmpd="sng" algn="ctr">
                <a:solidFill>
                  <a:srgbClr val="00B0F0"/>
                </a:solidFill>
                <a:prstDash val="solid"/>
                <a:round/>
                <a:tailEnd type="none"/>
              </a:ln>
              <a:effectLst/>
            </p:spPr>
          </p:cxn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E5F62ACE-B778-4AB6-9172-24E5360BF796}"/>
                  </a:ext>
                </a:extLst>
              </p:cNvPr>
              <p:cNvSpPr/>
              <p:nvPr/>
            </p:nvSpPr>
            <p:spPr>
              <a:xfrm>
                <a:off x="6957853" y="3442456"/>
                <a:ext cx="2122389" cy="1477328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ClrTx/>
                  <a:buSzTx/>
                  <a:buFontTx/>
                  <a:buNone/>
                  <a:tabLst>
                    <a:tab pos="4283263" algn="l"/>
                  </a:tabLst>
                  <a:defRPr/>
                </a:pPr>
                <a:r>
                  <a:rPr kumimoji="0" lang="en-MY" sz="1800" b="0" i="0" u="none" strike="noStrike" kern="1200" cap="none" spc="-15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Multi-sectorial involvement for drug management, and supervision and monitoring</a:t>
                </a:r>
              </a:p>
            </p:txBody>
          </p: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645FEEED-CA2F-454C-A124-54FA1097F30B}"/>
                </a:ext>
              </a:extLst>
            </p:cNvPr>
            <p:cNvGrpSpPr/>
            <p:nvPr/>
          </p:nvGrpSpPr>
          <p:grpSpPr>
            <a:xfrm>
              <a:off x="4755448" y="5406823"/>
              <a:ext cx="2546961" cy="742915"/>
              <a:chOff x="6936326" y="4250115"/>
              <a:chExt cx="2546961" cy="742915"/>
            </a:xfrm>
          </p:grpSpPr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E164064B-AA8F-4BC2-8167-E8EF081094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40828" y="4993030"/>
                <a:ext cx="2442459" cy="0"/>
              </a:xfrm>
              <a:prstGeom prst="line">
                <a:avLst/>
              </a:prstGeom>
              <a:noFill/>
              <a:ln w="38100" cap="rnd" cmpd="sng" algn="ctr">
                <a:solidFill>
                  <a:srgbClr val="002060"/>
                </a:solidFill>
                <a:prstDash val="solid"/>
                <a:round/>
                <a:tailEnd type="none"/>
              </a:ln>
              <a:effectLst/>
            </p:spPr>
          </p:cxn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162E3200-D1DE-45AE-BD6C-F1DE25351025}"/>
                  </a:ext>
                </a:extLst>
              </p:cNvPr>
              <p:cNvSpPr/>
              <p:nvPr/>
            </p:nvSpPr>
            <p:spPr>
              <a:xfrm>
                <a:off x="6936326" y="4250115"/>
                <a:ext cx="1754331" cy="646331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ClrTx/>
                  <a:buSzTx/>
                  <a:buFontTx/>
                  <a:buNone/>
                  <a:tabLst>
                    <a:tab pos="4283263" algn="l"/>
                  </a:tabLst>
                  <a:defRPr/>
                </a:pPr>
                <a:r>
                  <a:rPr kumimoji="0" lang="en-US" sz="1800" b="0" i="0" u="none" strike="noStrike" kern="1200" cap="none" spc="-15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Financial management</a:t>
                </a:r>
              </a:p>
            </p:txBody>
          </p:sp>
        </p:grp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48C12AD2-7771-48C8-8EA6-D1E7A5C48893}"/>
                </a:ext>
              </a:extLst>
            </p:cNvPr>
            <p:cNvGrpSpPr/>
            <p:nvPr/>
          </p:nvGrpSpPr>
          <p:grpSpPr>
            <a:xfrm>
              <a:off x="7628761" y="5148428"/>
              <a:ext cx="2531425" cy="1001310"/>
              <a:chOff x="6951862" y="3991720"/>
              <a:chExt cx="2531425" cy="1001310"/>
            </a:xfrm>
          </p:grpSpPr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0C5DAB30-81D3-430E-A7DB-05B022250C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40828" y="4993030"/>
                <a:ext cx="2442459" cy="0"/>
              </a:xfrm>
              <a:prstGeom prst="line">
                <a:avLst/>
              </a:prstGeom>
              <a:noFill/>
              <a:ln w="38100" cap="rnd" cmpd="sng" algn="ctr">
                <a:solidFill>
                  <a:srgbClr val="4CC1EF"/>
                </a:solidFill>
                <a:prstDash val="solid"/>
                <a:round/>
                <a:tailEnd type="none"/>
              </a:ln>
              <a:effectLst/>
            </p:spPr>
          </p:cxn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19BCC36C-826B-4437-A550-1DF200ED06BE}"/>
                  </a:ext>
                </a:extLst>
              </p:cNvPr>
              <p:cNvSpPr/>
              <p:nvPr/>
            </p:nvSpPr>
            <p:spPr>
              <a:xfrm>
                <a:off x="6951862" y="3991720"/>
                <a:ext cx="1754331" cy="923330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800"/>
                  </a:spcAft>
                  <a:buClrTx/>
                  <a:buSzTx/>
                  <a:buFontTx/>
                  <a:buNone/>
                  <a:tabLst>
                    <a:tab pos="4283263" algn="l"/>
                  </a:tabLst>
                  <a:defRPr/>
                </a:pPr>
                <a:r>
                  <a:rPr kumimoji="0" lang="en-MY" sz="1800" b="0" i="0" u="none" strike="noStrike" kern="1200" cap="none" spc="-15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Drugs, logistics and supply chain management</a:t>
                </a:r>
              </a:p>
            </p:txBody>
          </p:sp>
        </p:grpSp>
        <p:pic>
          <p:nvPicPr>
            <p:cNvPr id="87" name="Picture 86">
              <a:extLst>
                <a:ext uri="{FF2B5EF4-FFF2-40B4-BE49-F238E27FC236}">
                  <a16:creationId xmlns:a16="http://schemas.microsoft.com/office/drawing/2014/main" id="{EC291E74-2EAA-441B-BD04-CE7A793F270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4099" y="1209794"/>
              <a:ext cx="720000" cy="720000"/>
            </a:xfrm>
            <a:prstGeom prst="rect">
              <a:avLst/>
            </a:prstGeom>
          </p:spPr>
        </p:pic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F326D9CC-DDCD-48D2-AF8B-C71823C0643B}"/>
                </a:ext>
              </a:extLst>
            </p:cNvPr>
            <p:cNvSpPr/>
            <p:nvPr/>
          </p:nvSpPr>
          <p:spPr>
            <a:xfrm>
              <a:off x="8755071" y="3090026"/>
              <a:ext cx="1754331" cy="92333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800"/>
                </a:spcAft>
                <a:buClrTx/>
                <a:buSzTx/>
                <a:buFontTx/>
                <a:buNone/>
                <a:tabLst>
                  <a:tab pos="4283263" algn="l"/>
                </a:tabLst>
                <a:defRPr/>
              </a:pPr>
              <a:r>
                <a:rPr kumimoji="0" lang="en-MY" sz="1800" b="0" i="0" u="none" strike="noStrike" kern="1200" cap="none" spc="-150" normalizeH="0" baseline="0" noProof="0" dirty="0">
                  <a:ln>
                    <a:noFill/>
                  </a:ln>
                  <a:solidFill>
                    <a:srgbClr val="4CC1E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Ensuring community engagement and TB forums</a:t>
              </a:r>
            </a:p>
          </p:txBody>
        </p:sp>
        <p:pic>
          <p:nvPicPr>
            <p:cNvPr id="91" name="Picture 90">
              <a:extLst>
                <a:ext uri="{FF2B5EF4-FFF2-40B4-BE49-F238E27FC236}">
                  <a16:creationId xmlns:a16="http://schemas.microsoft.com/office/drawing/2014/main" id="{7E5D59F1-D201-4C70-B301-7313D64610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59786" y="1215645"/>
              <a:ext cx="720000" cy="720000"/>
            </a:xfrm>
            <a:prstGeom prst="rect">
              <a:avLst/>
            </a:prstGeom>
          </p:spPr>
        </p:pic>
        <p:pic>
          <p:nvPicPr>
            <p:cNvPr id="92" name="Picture 91">
              <a:extLst>
                <a:ext uri="{FF2B5EF4-FFF2-40B4-BE49-F238E27FC236}">
                  <a16:creationId xmlns:a16="http://schemas.microsoft.com/office/drawing/2014/main" id="{F0B04837-4985-4013-B6A6-47EDBE5036C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469738" y="1204670"/>
              <a:ext cx="725107" cy="720000"/>
            </a:xfrm>
            <a:prstGeom prst="rect">
              <a:avLst/>
            </a:prstGeom>
          </p:spPr>
        </p:pic>
        <p:pic>
          <p:nvPicPr>
            <p:cNvPr id="94" name="Picture 93">
              <a:extLst>
                <a:ext uri="{FF2B5EF4-FFF2-40B4-BE49-F238E27FC236}">
                  <a16:creationId xmlns:a16="http://schemas.microsoft.com/office/drawing/2014/main" id="{B784F6E8-72E6-412E-8F02-50AD028D50E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79874" y="3333279"/>
              <a:ext cx="720000" cy="720000"/>
            </a:xfrm>
            <a:prstGeom prst="rect">
              <a:avLst/>
            </a:prstGeom>
          </p:spPr>
        </p:pic>
        <p:pic>
          <p:nvPicPr>
            <p:cNvPr id="96" name="Picture 95">
              <a:extLst>
                <a:ext uri="{FF2B5EF4-FFF2-40B4-BE49-F238E27FC236}">
                  <a16:creationId xmlns:a16="http://schemas.microsoft.com/office/drawing/2014/main" id="{184D386A-9380-4EF1-B325-D7938AFBCF4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16420" y="3346283"/>
              <a:ext cx="720000" cy="720000"/>
            </a:xfrm>
            <a:prstGeom prst="rect">
              <a:avLst/>
            </a:prstGeom>
          </p:spPr>
        </p:pic>
        <p:pic>
          <p:nvPicPr>
            <p:cNvPr id="98" name="Picture 97">
              <a:extLst>
                <a:ext uri="{FF2B5EF4-FFF2-40B4-BE49-F238E27FC236}">
                  <a16:creationId xmlns:a16="http://schemas.microsoft.com/office/drawing/2014/main" id="{35B91F0C-B7D0-4D14-B2FB-14F6BF937C3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89733" y="3324591"/>
              <a:ext cx="720000" cy="720000"/>
            </a:xfrm>
            <a:prstGeom prst="rect">
              <a:avLst/>
            </a:prstGeom>
          </p:spPr>
        </p:pic>
        <p:pic>
          <p:nvPicPr>
            <p:cNvPr id="100" name="Picture 99">
              <a:extLst>
                <a:ext uri="{FF2B5EF4-FFF2-40B4-BE49-F238E27FC236}">
                  <a16:creationId xmlns:a16="http://schemas.microsoft.com/office/drawing/2014/main" id="{176E5767-0D1D-45DC-A4F7-16A008A198E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09165" y="3316979"/>
              <a:ext cx="720000" cy="720000"/>
            </a:xfrm>
            <a:prstGeom prst="rect">
              <a:avLst/>
            </a:prstGeom>
          </p:spPr>
        </p:pic>
        <p:pic>
          <p:nvPicPr>
            <p:cNvPr id="102" name="Picture 101">
              <a:extLst>
                <a:ext uri="{FF2B5EF4-FFF2-40B4-BE49-F238E27FC236}">
                  <a16:creationId xmlns:a16="http://schemas.microsoft.com/office/drawing/2014/main" id="{6C723905-ADF7-47AC-8BD0-CBDC2FB03F6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91384" y="5356492"/>
              <a:ext cx="720000" cy="720000"/>
            </a:xfrm>
            <a:prstGeom prst="rect">
              <a:avLst/>
            </a:prstGeom>
          </p:spPr>
        </p:pic>
        <p:pic>
          <p:nvPicPr>
            <p:cNvPr id="103" name="Picture 102">
              <a:extLst>
                <a:ext uri="{FF2B5EF4-FFF2-40B4-BE49-F238E27FC236}">
                  <a16:creationId xmlns:a16="http://schemas.microsoft.com/office/drawing/2014/main" id="{203432B2-F131-4F83-805C-83E62B27C35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2409" y="5429738"/>
              <a:ext cx="720000" cy="720000"/>
            </a:xfrm>
            <a:prstGeom prst="rect">
              <a:avLst/>
            </a:prstGeom>
          </p:spPr>
        </p:pic>
        <p:pic>
          <p:nvPicPr>
            <p:cNvPr id="105" name="Picture 104">
              <a:extLst>
                <a:ext uri="{FF2B5EF4-FFF2-40B4-BE49-F238E27FC236}">
                  <a16:creationId xmlns:a16="http://schemas.microsoft.com/office/drawing/2014/main" id="{DEC2F7C6-D107-4E9E-9BF1-E7BC8BCF992E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186" y="5369989"/>
              <a:ext cx="720000" cy="72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35095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B37EEEE-1984-4009-A9C7-41ECC92DCB4F}"/>
              </a:ext>
            </a:extLst>
          </p:cNvPr>
          <p:cNvGrpSpPr/>
          <p:nvPr/>
        </p:nvGrpSpPr>
        <p:grpSpPr>
          <a:xfrm>
            <a:off x="0" y="1728008"/>
            <a:ext cx="12192000" cy="3401983"/>
            <a:chOff x="34214" y="3177498"/>
            <a:chExt cx="12192000" cy="3401983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AA45323F-8CA4-4634-B435-F0CEEFD1A75F}"/>
                </a:ext>
              </a:extLst>
            </p:cNvPr>
            <p:cNvCxnSpPr>
              <a:cxnSpLocks/>
            </p:cNvCxnSpPr>
            <p:nvPr/>
          </p:nvCxnSpPr>
          <p:spPr>
            <a:xfrm>
              <a:off x="34214" y="4458622"/>
              <a:ext cx="12192000" cy="14849"/>
            </a:xfrm>
            <a:prstGeom prst="line">
              <a:avLst/>
            </a:prstGeom>
            <a:noFill/>
            <a:ln w="76200" cap="flat" cmpd="sng" algn="ctr">
              <a:solidFill>
                <a:srgbClr val="959CA0"/>
              </a:solidFill>
              <a:prstDash val="lgDash"/>
              <a:miter lim="800000"/>
            </a:ln>
            <a:effectLst/>
          </p:spPr>
        </p:cxn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C96BB5F-AF55-40D6-8181-204DCDF59204}"/>
                </a:ext>
              </a:extLst>
            </p:cNvPr>
            <p:cNvSpPr txBox="1"/>
            <p:nvPr/>
          </p:nvSpPr>
          <p:spPr>
            <a:xfrm>
              <a:off x="964076" y="5448725"/>
              <a:ext cx="2210906" cy="355511"/>
            </a:xfrm>
            <a:prstGeom prst="rect">
              <a:avLst/>
            </a:prstGeom>
            <a:ln>
              <a:noFill/>
            </a:ln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Aft>
                  <a:spcPts val="600"/>
                </a:spcAft>
                <a:defRPr/>
              </a:pPr>
              <a:r>
                <a:rPr lang="en-US" sz="1600" dirty="0">
                  <a:cs typeface="Arial" panose="020B0604020202020204" pitchFamily="34" charset="0"/>
                </a:rPr>
                <a:t>District Drug Store </a:t>
              </a:r>
            </a:p>
            <a:p>
              <a:pPr algn="ctr" fontAlgn="base">
                <a:spcAft>
                  <a:spcPts val="600"/>
                </a:spcAft>
                <a:defRPr/>
              </a:pPr>
              <a:r>
                <a:rPr lang="en-US" sz="1600" dirty="0">
                  <a:cs typeface="Arial" panose="020B0604020202020204" pitchFamily="34" charset="0"/>
                </a:rPr>
                <a:t>(DDS)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696B709-106D-4094-9A4E-9E4FD100C811}"/>
                </a:ext>
              </a:extLst>
            </p:cNvPr>
            <p:cNvSpPr txBox="1"/>
            <p:nvPr/>
          </p:nvSpPr>
          <p:spPr>
            <a:xfrm>
              <a:off x="4372604" y="5359353"/>
              <a:ext cx="2575247" cy="1188720"/>
            </a:xfrm>
            <a:prstGeom prst="rect">
              <a:avLst/>
            </a:prstGeom>
            <a:ln>
              <a:noFill/>
            </a:ln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Aft>
                  <a:spcPts val="600"/>
                </a:spcAft>
                <a:defRPr/>
              </a:pPr>
              <a:r>
                <a:rPr lang="en-US" sz="1600" dirty="0">
                  <a:solidFill>
                    <a:srgbClr val="2B3A42"/>
                  </a:solidFill>
                  <a:cs typeface="Arial" panose="020B0604020202020204" pitchFamily="34" charset="0"/>
                </a:rPr>
                <a:t>Designated Microscopic Center </a:t>
              </a:r>
            </a:p>
            <a:p>
              <a:pPr algn="ctr" fontAlgn="base">
                <a:spcAft>
                  <a:spcPts val="600"/>
                </a:spcAft>
                <a:defRPr/>
              </a:pPr>
              <a:r>
                <a:rPr lang="en-US" sz="1600" dirty="0">
                  <a:solidFill>
                    <a:srgbClr val="2B3A42"/>
                  </a:solidFill>
                  <a:cs typeface="Arial" panose="020B0604020202020204" pitchFamily="34" charset="0"/>
                </a:rPr>
                <a:t>(DMC)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E7088BC-415C-43EB-A90E-C8FA42DBBA61}"/>
                </a:ext>
              </a:extLst>
            </p:cNvPr>
            <p:cNvSpPr txBox="1"/>
            <p:nvPr/>
          </p:nvSpPr>
          <p:spPr>
            <a:xfrm>
              <a:off x="2200781" y="3213269"/>
              <a:ext cx="3459447" cy="518058"/>
            </a:xfrm>
            <a:prstGeom prst="rect">
              <a:avLst/>
            </a:prstGeom>
            <a:ln>
              <a:noFill/>
            </a:ln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Aft>
                  <a:spcPts val="600"/>
                </a:spcAft>
                <a:defRPr/>
              </a:pPr>
              <a:r>
                <a:rPr lang="en-MY" sz="1600" dirty="0">
                  <a:cs typeface="Arial" panose="020B0604020202020204" pitchFamily="34" charset="0"/>
                </a:rPr>
                <a:t>Nucleic Acid Amplification Test machine </a:t>
              </a:r>
              <a:br>
                <a:rPr lang="en-MY" sz="1600" dirty="0">
                  <a:cs typeface="Arial" panose="020B0604020202020204" pitchFamily="34" charset="0"/>
                </a:rPr>
              </a:br>
              <a:r>
                <a:rPr lang="en-MY" sz="1600" dirty="0">
                  <a:cs typeface="Arial" panose="020B0604020202020204" pitchFamily="34" charset="0"/>
                </a:rPr>
                <a:t>(Cartridge Based NAAT or </a:t>
              </a:r>
              <a:r>
                <a:rPr lang="en-MY" sz="1600" dirty="0" err="1">
                  <a:cs typeface="Arial" panose="020B0604020202020204" pitchFamily="34" charset="0"/>
                </a:rPr>
                <a:t>TrueNAT</a:t>
              </a:r>
              <a:r>
                <a:rPr lang="en-MY" sz="1600" dirty="0"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079BE0A-224B-4CDB-A2F3-EC4492902C29}"/>
                </a:ext>
              </a:extLst>
            </p:cNvPr>
            <p:cNvSpPr txBox="1"/>
            <p:nvPr/>
          </p:nvSpPr>
          <p:spPr>
            <a:xfrm>
              <a:off x="6320286" y="3238435"/>
              <a:ext cx="2194591" cy="1188720"/>
            </a:xfrm>
            <a:prstGeom prst="rect">
              <a:avLst/>
            </a:prstGeom>
            <a:ln>
              <a:noFill/>
            </a:ln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fontAlgn="base">
                <a:spcAft>
                  <a:spcPts val="600"/>
                </a:spcAft>
                <a:defRPr/>
              </a:pPr>
              <a:r>
                <a:rPr lang="en-US" sz="1600" dirty="0">
                  <a:solidFill>
                    <a:srgbClr val="2B3A42"/>
                  </a:solidFill>
                  <a:cs typeface="Arial" panose="020B0604020202020204" pitchFamily="34" charset="0"/>
                </a:rPr>
                <a:t>Treatment Support Center</a:t>
              </a:r>
            </a:p>
            <a:p>
              <a:pPr fontAlgn="base">
                <a:spcAft>
                  <a:spcPts val="600"/>
                </a:spcAft>
                <a:defRPr/>
              </a:pPr>
              <a:endParaRPr lang="en-US" sz="1600" dirty="0">
                <a:solidFill>
                  <a:srgbClr val="2B3A42"/>
                </a:solidFill>
                <a:cs typeface="Arial" panose="020B0604020202020204" pitchFamily="34" charset="0"/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CCCD7D1-6B68-4DC9-951E-820BE3F9AF7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69529" y="4440299"/>
              <a:ext cx="0" cy="743249"/>
            </a:xfrm>
            <a:prstGeom prst="line">
              <a:avLst/>
            </a:prstGeom>
            <a:noFill/>
            <a:ln w="38100" cap="flat" cmpd="sng" algn="ctr">
              <a:solidFill>
                <a:srgbClr val="002060"/>
              </a:solidFill>
              <a:prstDash val="solid"/>
              <a:miter lim="800000"/>
              <a:headEnd type="oval"/>
            </a:ln>
            <a:effectLst/>
          </p:spPr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EB3D516-C5A2-4267-83CD-45F681CE5089}"/>
                </a:ext>
              </a:extLst>
            </p:cNvPr>
            <p:cNvCxnSpPr>
              <a:cxnSpLocks/>
            </p:cNvCxnSpPr>
            <p:nvPr/>
          </p:nvCxnSpPr>
          <p:spPr>
            <a:xfrm>
              <a:off x="3930505" y="3765923"/>
              <a:ext cx="0" cy="744267"/>
            </a:xfrm>
            <a:prstGeom prst="line">
              <a:avLst/>
            </a:prstGeom>
            <a:noFill/>
            <a:ln w="38100" cap="flat" cmpd="sng" algn="ctr">
              <a:solidFill>
                <a:srgbClr val="F7931F"/>
              </a:solidFill>
              <a:prstDash val="solid"/>
              <a:miter lim="800000"/>
              <a:headEnd type="oval"/>
            </a:ln>
            <a:effectLst/>
          </p:spPr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8AA8663-B5B0-4A7B-B61E-2C72D193BCC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60228" y="4440298"/>
              <a:ext cx="0" cy="743249"/>
            </a:xfrm>
            <a:prstGeom prst="line">
              <a:avLst/>
            </a:prstGeom>
            <a:noFill/>
            <a:ln w="38100" cap="flat" cmpd="sng" algn="ctr">
              <a:solidFill>
                <a:srgbClr val="002060"/>
              </a:solidFill>
              <a:prstDash val="solid"/>
              <a:miter lim="800000"/>
              <a:headEnd type="oval"/>
            </a:ln>
            <a:effectLst/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DE0F894-593C-40FE-B010-5512D2D220DE}"/>
                </a:ext>
              </a:extLst>
            </p:cNvPr>
            <p:cNvCxnSpPr>
              <a:cxnSpLocks/>
            </p:cNvCxnSpPr>
            <p:nvPr/>
          </p:nvCxnSpPr>
          <p:spPr>
            <a:xfrm>
              <a:off x="7445213" y="3765922"/>
              <a:ext cx="0" cy="744267"/>
            </a:xfrm>
            <a:prstGeom prst="line">
              <a:avLst/>
            </a:prstGeom>
            <a:noFill/>
            <a:ln w="38100" cap="flat" cmpd="sng" algn="ctr">
              <a:solidFill>
                <a:srgbClr val="F7931F"/>
              </a:solidFill>
              <a:prstDash val="solid"/>
              <a:miter lim="800000"/>
              <a:headEnd type="oval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BB019F2-A4CC-429F-8CA7-82BC45FFD49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76781" y="4460630"/>
              <a:ext cx="0" cy="743249"/>
            </a:xfrm>
            <a:prstGeom prst="line">
              <a:avLst/>
            </a:prstGeom>
            <a:noFill/>
            <a:ln w="38100" cap="flat" cmpd="sng" algn="ctr">
              <a:solidFill>
                <a:srgbClr val="002060"/>
              </a:solidFill>
              <a:prstDash val="solid"/>
              <a:miter lim="800000"/>
              <a:headEnd type="oval"/>
            </a:ln>
            <a:effectLst/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10350A7-4B01-4D49-9166-6D41D2707157}"/>
                </a:ext>
              </a:extLst>
            </p:cNvPr>
            <p:cNvCxnSpPr>
              <a:cxnSpLocks/>
            </p:cNvCxnSpPr>
            <p:nvPr/>
          </p:nvCxnSpPr>
          <p:spPr>
            <a:xfrm>
              <a:off x="10899236" y="3762916"/>
              <a:ext cx="0" cy="744267"/>
            </a:xfrm>
            <a:prstGeom prst="line">
              <a:avLst/>
            </a:prstGeom>
            <a:noFill/>
            <a:ln w="38100" cap="flat" cmpd="sng" algn="ctr">
              <a:solidFill>
                <a:srgbClr val="F7931F"/>
              </a:solidFill>
              <a:prstDash val="solid"/>
              <a:miter lim="800000"/>
              <a:headEnd type="oval"/>
            </a:ln>
            <a:effectLst/>
          </p:spPr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F960075-AF66-42D1-AA84-AF053B30857C}"/>
                </a:ext>
              </a:extLst>
            </p:cNvPr>
            <p:cNvSpPr txBox="1"/>
            <p:nvPr/>
          </p:nvSpPr>
          <p:spPr>
            <a:xfrm>
              <a:off x="8145473" y="5390761"/>
              <a:ext cx="2194591" cy="1188720"/>
            </a:xfrm>
            <a:prstGeom prst="rect">
              <a:avLst/>
            </a:prstGeom>
            <a:ln>
              <a:noFill/>
            </a:ln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Aft>
                  <a:spcPts val="600"/>
                </a:spcAft>
                <a:defRPr/>
              </a:pPr>
              <a:r>
                <a:rPr lang="en-US" sz="1600" dirty="0">
                  <a:solidFill>
                    <a:srgbClr val="2B3A42"/>
                  </a:solidFill>
                  <a:cs typeface="Arial" panose="020B0604020202020204" pitchFamily="34" charset="0"/>
                </a:rPr>
                <a:t>Drug Resistant TB (DR-TB) Center</a:t>
              </a:r>
            </a:p>
            <a:p>
              <a:pPr fontAlgn="base">
                <a:spcAft>
                  <a:spcPts val="600"/>
                </a:spcAft>
                <a:defRPr/>
              </a:pPr>
              <a:endParaRPr lang="en-US" sz="1600" dirty="0">
                <a:solidFill>
                  <a:srgbClr val="2B3A42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FE4B9C8-F728-4B8B-A6B9-38AEDE333043}"/>
                </a:ext>
              </a:extLst>
            </p:cNvPr>
            <p:cNvSpPr txBox="1"/>
            <p:nvPr/>
          </p:nvSpPr>
          <p:spPr>
            <a:xfrm>
              <a:off x="9787900" y="3177498"/>
              <a:ext cx="2194591" cy="1188720"/>
            </a:xfrm>
            <a:prstGeom prst="rect">
              <a:avLst/>
            </a:prstGeom>
            <a:ln>
              <a:noFill/>
            </a:ln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algn="ctr" fontAlgn="base">
                <a:spcAft>
                  <a:spcPts val="600"/>
                </a:spcAft>
                <a:defRPr/>
              </a:pPr>
              <a:r>
                <a:rPr lang="en-US" sz="1600" dirty="0">
                  <a:solidFill>
                    <a:srgbClr val="2B3A42"/>
                  </a:solidFill>
                  <a:cs typeface="Arial" panose="020B0604020202020204" pitchFamily="34" charset="0"/>
                </a:rPr>
                <a:t>X-Ray Unit</a:t>
              </a:r>
            </a:p>
            <a:p>
              <a:pPr fontAlgn="base">
                <a:spcAft>
                  <a:spcPts val="600"/>
                </a:spcAft>
                <a:defRPr/>
              </a:pPr>
              <a:endParaRPr lang="en-US" sz="1600" dirty="0">
                <a:solidFill>
                  <a:srgbClr val="2B3A42"/>
                </a:solidFill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1674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98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KARAN VERMA</dc:creator>
  <cp:lastModifiedBy>KARAN VERMA</cp:lastModifiedBy>
  <cp:revision>1</cp:revision>
  <dcterms:created xsi:type="dcterms:W3CDTF">2023-03-28T08:53:38Z</dcterms:created>
  <dcterms:modified xsi:type="dcterms:W3CDTF">2023-03-28T08:55:26Z</dcterms:modified>
</cp:coreProperties>
</file>