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957A8-274C-44D8-B6E0-7A71A2D091BC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24919-4695-4D86-833C-635F5A8193C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7692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MY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MY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tuberculosis have a clinically latent infection; that is, </a:t>
            </a:r>
            <a:r>
              <a:rPr lang="en-MY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are infected and purified protein derivative(PPD)-positive by skin test but do not present with clinical symptoms and are not contagious to others</a:t>
            </a:r>
            <a:r>
              <a:rPr lang="en-MY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8234F7-6335-4B41-97C1-AD5E44C1B4DD}" type="slidenum">
              <a:rPr kumimoji="0" lang="en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M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9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300E5-46FB-4CB7-A831-FE90DDD5B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74B07-457E-45A5-B40D-703CC69E3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F40EC-DD36-4F8B-8ECA-DC10A6EB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20082-81A0-459E-BD74-1ACDF214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F7E0E-0219-43CC-87E0-20A7C61F1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126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9EF04-B4F6-4E9C-AF24-53A3A2A8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8547A-288C-4A83-8071-984E3951C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3167C-5353-41A6-A9B1-3C52914F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2EBE1-7315-450B-918E-D72D95AC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D5616-88AB-4D5D-94F9-7945B8DE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0520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15243-C358-429C-B238-123D9527EE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AD93D-5526-4171-934A-9DC5CB882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39811-AAD6-428F-BCB9-92CA7558E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54FFB-2DD4-4F3D-9B5F-6B449B38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A0AA1-157E-4038-822B-119521CC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611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1602A-E805-4A4A-996B-B04AA1FB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52EC2-EEE8-4D99-BD5C-43CADF01B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15317-2F19-4EA5-B6BE-777F20DA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7B75-C042-4CD1-8A24-0AE5D1D5D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B689C-D3C2-4DDC-8635-69E2AE93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741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93A5-2F48-4434-AD7C-8966FA7A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30A28-FA42-477F-9B39-4EDBB9E21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38874-18CA-46B2-971B-DEB22BFB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0D438-C7C3-45C2-910E-CCE1A41A6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B2624-BC89-4573-9FBF-0B056C221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8135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2CF02-EDBB-4567-9119-321E932E6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40A46-3541-4C0F-A3B4-AE2A8F2BB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E2474-7E97-414D-8940-21A082663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48DC3-DDF9-4AD3-B426-321E7C11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6A95D-69AD-4F82-AE74-BFB4273DC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29483-D84A-4FEB-8558-BC9C83EF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244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4F04C-5C40-4234-8E56-E38566830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85EF6-F625-4100-849F-5A1D252C6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1620E-F86E-4E2B-86C3-CFCB8B260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5186D-E19A-4337-8D79-1E9C9810A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4CA9F-979C-40C7-A3A0-CD00BD2AA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C2D49F-CD31-4414-92B0-BADBBB82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40416-C90C-4074-89F2-F5C54D7B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387E6-23FA-4D8E-AF1F-B147E19A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460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3C5AD-1066-4EF1-96FB-1FA37A749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6AFAE9-F2F0-4373-9FA2-7A3CD6188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3B35C-DFC3-44A9-AF4A-F93B45CD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F0B35-9F44-462E-A327-A090E3D59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95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10C7B-EE3B-4932-B7B2-D0066776A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07A46-ED43-4EE1-9533-4C72B9B4E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58DEAA-80C3-441E-86C6-5FDE049E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85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1B46-A0BF-4B89-9979-CCAC7C64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AD7D-8F69-433D-BCD8-5EDECEF6E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48D8F9-BC5B-4886-986E-90A9E2F1E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F3251-6AEA-4AB4-BDA7-267CBD28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41FE1-2023-47D1-807F-01ACD230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6AF71-44B4-4AC2-BE62-E3993C61B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057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13CC-166C-47E3-9430-C96A0264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9C099-14E6-46F0-B264-FFBC65512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BEB2B-C83A-4C8B-ADBE-2F04CF8A0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0A5CA-3028-459A-8FF1-5F5F993E4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CA783-AA3D-4F81-9855-14DDF64F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7CFC-62A8-49CC-A087-FDD4AC5E2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30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BF47A4-A875-443F-85E7-07F6ACE2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A20B0-A41E-4330-976B-CE30DA55D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837FA-341A-4558-B48C-5606B791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093AC-6824-4844-BD12-03259E9F87CB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5A079-9948-4CAB-A2C7-2D9E29FB0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E4D66-79FD-4FE2-A98A-B5F726C15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D9152-5F0E-45E3-A41A-F8AD375075D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2056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B43ED70-DD48-470B-8F08-B9B0B5ACB8A3}"/>
              </a:ext>
            </a:extLst>
          </p:cNvPr>
          <p:cNvSpPr/>
          <p:nvPr/>
        </p:nvSpPr>
        <p:spPr>
          <a:xfrm rot="5400000">
            <a:off x="6285136" y="-582669"/>
            <a:ext cx="578175" cy="211142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Infected with M.TB (N=30 people)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18651DD5-2CA3-4B73-AAF7-489BA3C8B235}"/>
              </a:ext>
            </a:extLst>
          </p:cNvPr>
          <p:cNvSpPr/>
          <p:nvPr/>
        </p:nvSpPr>
        <p:spPr>
          <a:xfrm rot="16200000">
            <a:off x="6409148" y="1229264"/>
            <a:ext cx="360290" cy="2193404"/>
          </a:xfrm>
          <a:prstGeom prst="upDownArrow">
            <a:avLst/>
          </a:prstGeom>
          <a:solidFill>
            <a:schemeClr val="bg2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DDBED9-2E4E-42A1-907E-1934CD3D4CE2}"/>
              </a:ext>
            </a:extLst>
          </p:cNvPr>
          <p:cNvSpPr/>
          <p:nvPr/>
        </p:nvSpPr>
        <p:spPr>
          <a:xfrm>
            <a:off x="3774084" y="2223769"/>
            <a:ext cx="2200273" cy="621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&gt;90%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8EB6606-A795-4D7A-89BE-DA18021B5BE2}"/>
              </a:ext>
            </a:extLst>
          </p:cNvPr>
          <p:cNvSpPr/>
          <p:nvPr/>
        </p:nvSpPr>
        <p:spPr>
          <a:xfrm rot="5400000">
            <a:off x="3725975" y="2726084"/>
            <a:ext cx="592329" cy="144300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Immune activation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6103B227-1BAB-4F9F-A31A-2B7A71C7D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223" y="705821"/>
            <a:ext cx="1440000" cy="14400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4E81DF-3E24-4DFD-8ED6-AFF7311A0CD8}"/>
              </a:ext>
            </a:extLst>
          </p:cNvPr>
          <p:cNvCxnSpPr/>
          <p:nvPr/>
        </p:nvCxnSpPr>
        <p:spPr>
          <a:xfrm>
            <a:off x="4022140" y="2312496"/>
            <a:ext cx="5292000" cy="0"/>
          </a:xfrm>
          <a:prstGeom prst="line">
            <a:avLst/>
          </a:prstGeom>
          <a:ln>
            <a:solidFill>
              <a:srgbClr val="76717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89C1B87-81AE-4CAD-BF3A-10059CC2C60C}"/>
              </a:ext>
            </a:extLst>
          </p:cNvPr>
          <p:cNvCxnSpPr/>
          <p:nvPr/>
        </p:nvCxnSpPr>
        <p:spPr>
          <a:xfrm>
            <a:off x="4023055" y="2312496"/>
            <a:ext cx="0" cy="628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9984892-A004-43CD-A34C-05E8E3AF2B66}"/>
              </a:ext>
            </a:extLst>
          </p:cNvPr>
          <p:cNvCxnSpPr/>
          <p:nvPr/>
        </p:nvCxnSpPr>
        <p:spPr>
          <a:xfrm>
            <a:off x="9298418" y="2312496"/>
            <a:ext cx="0" cy="628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D4266F9-2D92-4B09-8194-C3706B64D884}"/>
              </a:ext>
            </a:extLst>
          </p:cNvPr>
          <p:cNvGrpSpPr/>
          <p:nvPr/>
        </p:nvGrpSpPr>
        <p:grpSpPr>
          <a:xfrm>
            <a:off x="1903069" y="2946953"/>
            <a:ext cx="995983" cy="1022254"/>
            <a:chOff x="2135091" y="3680365"/>
            <a:chExt cx="1584951" cy="156986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E9696AB-5A8E-43E8-8D7B-1F85AAE260C1}"/>
                </a:ext>
              </a:extLst>
            </p:cNvPr>
            <p:cNvSpPr/>
            <p:nvPr/>
          </p:nvSpPr>
          <p:spPr>
            <a:xfrm>
              <a:off x="2135091" y="3680365"/>
              <a:ext cx="1584951" cy="1569866"/>
            </a:xfrm>
            <a:prstGeom prst="ellipse">
              <a:avLst/>
            </a:prstGeom>
            <a:solidFill>
              <a:schemeClr val="accent6"/>
            </a:solidFill>
            <a:ln w="635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lIns="45720" tIns="45720" rIns="45720" bIns="45720" rtlCol="0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2B3A4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9174D494-DC57-4375-BF2D-3EE6E943DC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1453" y="3823998"/>
              <a:ext cx="1080000" cy="1080000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9ADA8F20-42AD-4F84-87D2-001F281751C9}"/>
              </a:ext>
            </a:extLst>
          </p:cNvPr>
          <p:cNvSpPr/>
          <p:nvPr/>
        </p:nvSpPr>
        <p:spPr>
          <a:xfrm>
            <a:off x="7195910" y="1593258"/>
            <a:ext cx="2200273" cy="621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N= 3 people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(developed TB disease)  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A777096-AAA1-4C74-89A6-CC13A80B547F}"/>
              </a:ext>
            </a:extLst>
          </p:cNvPr>
          <p:cNvSpPr/>
          <p:nvPr/>
        </p:nvSpPr>
        <p:spPr>
          <a:xfrm rot="5400000">
            <a:off x="3728478" y="4093612"/>
            <a:ext cx="628672" cy="1443006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Granuloma formulation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D2001F-484D-4A6E-A27F-7E8D5DE00E07}"/>
              </a:ext>
            </a:extLst>
          </p:cNvPr>
          <p:cNvCxnSpPr/>
          <p:nvPr/>
        </p:nvCxnSpPr>
        <p:spPr>
          <a:xfrm>
            <a:off x="4031231" y="3743750"/>
            <a:ext cx="0" cy="628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D714921-133F-4766-AFA2-DE52622CE59C}"/>
              </a:ext>
            </a:extLst>
          </p:cNvPr>
          <p:cNvCxnSpPr/>
          <p:nvPr/>
        </p:nvCxnSpPr>
        <p:spPr>
          <a:xfrm>
            <a:off x="6561262" y="2106326"/>
            <a:ext cx="0" cy="216000"/>
          </a:xfrm>
          <a:prstGeom prst="line">
            <a:avLst/>
          </a:prstGeom>
          <a:ln>
            <a:solidFill>
              <a:srgbClr val="76717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321749A9-3E39-497C-9A5F-EA0AFC086D8A}"/>
              </a:ext>
            </a:extLst>
          </p:cNvPr>
          <p:cNvSpPr/>
          <p:nvPr/>
        </p:nvSpPr>
        <p:spPr>
          <a:xfrm>
            <a:off x="1937651" y="4303988"/>
            <a:ext cx="995983" cy="102225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45720" tIns="45720" rIns="45720" bIns="45720"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2B3A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75FA6B5F-FE6B-4E95-B4BA-5E3C1071F7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378" y="4442851"/>
            <a:ext cx="744527" cy="744527"/>
          </a:xfrm>
          <a:prstGeom prst="rect">
            <a:avLst/>
          </a:prstGeom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92461893-9CFD-472C-9C3E-4119AB0F1115}"/>
              </a:ext>
            </a:extLst>
          </p:cNvPr>
          <p:cNvSpPr/>
          <p:nvPr/>
        </p:nvSpPr>
        <p:spPr>
          <a:xfrm rot="5400000">
            <a:off x="3728478" y="5461956"/>
            <a:ext cx="628672" cy="1443006"/>
          </a:xfrm>
          <a:prstGeom prst="roundRect">
            <a:avLst/>
          </a:prstGeom>
          <a:solidFill>
            <a:schemeClr val="accent1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Clinical latency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299CB2C-0526-4697-BA32-28CABC62105C}"/>
              </a:ext>
            </a:extLst>
          </p:cNvPr>
          <p:cNvCxnSpPr/>
          <p:nvPr/>
        </p:nvCxnSpPr>
        <p:spPr>
          <a:xfrm>
            <a:off x="4031231" y="5112094"/>
            <a:ext cx="0" cy="6286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C21D8052-8649-44C7-B091-A295B97826CE}"/>
              </a:ext>
            </a:extLst>
          </p:cNvPr>
          <p:cNvSpPr/>
          <p:nvPr/>
        </p:nvSpPr>
        <p:spPr>
          <a:xfrm>
            <a:off x="1950816" y="5590229"/>
            <a:ext cx="995983" cy="102225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45720" tIns="45720" rIns="45720" bIns="45720"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2B3A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CE41B70-DE76-4EA0-B416-339292D16C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48" y="5740764"/>
            <a:ext cx="686118" cy="686118"/>
          </a:xfrm>
          <a:prstGeom prst="rect">
            <a:avLst/>
          </a:prstGeom>
        </p:spPr>
      </p:pic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E6FFEC3-8C43-4073-ABD8-36AF5E5845ED}"/>
              </a:ext>
            </a:extLst>
          </p:cNvPr>
          <p:cNvSpPr/>
          <p:nvPr/>
        </p:nvSpPr>
        <p:spPr>
          <a:xfrm rot="5400000">
            <a:off x="9027978" y="2626299"/>
            <a:ext cx="592329" cy="144300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Failed immune activation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CFAB2410-6065-49E5-A560-C13F7E5D4D9C}"/>
              </a:ext>
            </a:extLst>
          </p:cNvPr>
          <p:cNvSpPr/>
          <p:nvPr/>
        </p:nvSpPr>
        <p:spPr>
          <a:xfrm>
            <a:off x="7205072" y="2847168"/>
            <a:ext cx="995983" cy="102225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45720" tIns="45720" rIns="45720" bIns="45720"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2B3A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876E0EED-A6B9-45E9-998A-436CBC5D3F83}"/>
              </a:ext>
            </a:extLst>
          </p:cNvPr>
          <p:cNvSpPr/>
          <p:nvPr/>
        </p:nvSpPr>
        <p:spPr>
          <a:xfrm rot="5400000">
            <a:off x="9030481" y="3993827"/>
            <a:ext cx="628672" cy="1443006"/>
          </a:xfrm>
          <a:prstGeom prst="roundRect">
            <a:avLst/>
          </a:prstGeom>
          <a:solidFill>
            <a:srgbClr val="C00000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Active disease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2CA12DF-8B52-469F-AE80-FEC8623AF8CD}"/>
              </a:ext>
            </a:extLst>
          </p:cNvPr>
          <p:cNvCxnSpPr/>
          <p:nvPr/>
        </p:nvCxnSpPr>
        <p:spPr>
          <a:xfrm>
            <a:off x="9333234" y="3643965"/>
            <a:ext cx="0" cy="62867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73438D88-F4A9-4B5B-BCBB-76B99E3DA811}"/>
              </a:ext>
            </a:extLst>
          </p:cNvPr>
          <p:cNvSpPr/>
          <p:nvPr/>
        </p:nvSpPr>
        <p:spPr>
          <a:xfrm>
            <a:off x="7239654" y="4204203"/>
            <a:ext cx="995983" cy="1022254"/>
          </a:xfrm>
          <a:prstGeom prst="ellipse">
            <a:avLst/>
          </a:prstGeom>
          <a:solidFill>
            <a:srgbClr val="C00000"/>
          </a:solidFill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45720" tIns="45720" rIns="45720" bIns="45720"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2B3A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558E384F-39EC-41FE-A7A2-1637B6E437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47" y="3057517"/>
            <a:ext cx="702000" cy="70200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C6CDBAA2-589F-455A-A9FA-106B3C3C34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847" y="4337330"/>
            <a:ext cx="756000" cy="756000"/>
          </a:xfrm>
          <a:prstGeom prst="rect">
            <a:avLst/>
          </a:prstGeom>
        </p:spPr>
      </p:pic>
      <p:cxnSp>
        <p:nvCxnSpPr>
          <p:cNvPr id="80" name="Connector: Curved 79">
            <a:extLst>
              <a:ext uri="{FF2B5EF4-FFF2-40B4-BE49-F238E27FC236}">
                <a16:creationId xmlns:a16="http://schemas.microsoft.com/office/drawing/2014/main" id="{9788EC98-CF33-4578-BAFF-2542B40AE204}"/>
              </a:ext>
            </a:extLst>
          </p:cNvPr>
          <p:cNvCxnSpPr>
            <a:cxnSpLocks/>
            <a:stCxn id="43" idx="0"/>
            <a:endCxn id="63" idx="2"/>
          </p:cNvCxnSpPr>
          <p:nvPr/>
        </p:nvCxnSpPr>
        <p:spPr>
          <a:xfrm flipV="1">
            <a:off x="4764317" y="3358295"/>
            <a:ext cx="2440755" cy="2825164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D666F31B-5CB6-4599-9C30-60E2FCBAE799}"/>
              </a:ext>
            </a:extLst>
          </p:cNvPr>
          <p:cNvSpPr/>
          <p:nvPr/>
        </p:nvSpPr>
        <p:spPr>
          <a:xfrm rot="5400000">
            <a:off x="5807694" y="3939917"/>
            <a:ext cx="592329" cy="1443006"/>
          </a:xfrm>
          <a:prstGeom prst="roundRect">
            <a:avLst/>
          </a:prstGeom>
          <a:solidFill>
            <a:schemeClr val="tx1"/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vert="vert270" rtlCol="0" anchor="ctr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Immuno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suppression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F647A2F-0422-4406-8FBF-A44679CBCC7B}"/>
              </a:ext>
            </a:extLst>
          </p:cNvPr>
          <p:cNvSpPr/>
          <p:nvPr/>
        </p:nvSpPr>
        <p:spPr>
          <a:xfrm>
            <a:off x="3750937" y="1598898"/>
            <a:ext cx="2200273" cy="621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1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N= 27 people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400" b="1" i="1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(do not develop TB disease)  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01F623CB-2947-41AC-BD39-E737E2486C26}"/>
              </a:ext>
            </a:extLst>
          </p:cNvPr>
          <p:cNvSpPr/>
          <p:nvPr/>
        </p:nvSpPr>
        <p:spPr>
          <a:xfrm>
            <a:off x="7343381" y="2239036"/>
            <a:ext cx="2200273" cy="621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&lt;10%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495F881-B324-4A4A-A56C-68388A9307F1}"/>
              </a:ext>
            </a:extLst>
          </p:cNvPr>
          <p:cNvSpPr/>
          <p:nvPr/>
        </p:nvSpPr>
        <p:spPr>
          <a:xfrm>
            <a:off x="4667716" y="3832978"/>
            <a:ext cx="2200273" cy="621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&lt;10%</a:t>
            </a:r>
          </a:p>
        </p:txBody>
      </p:sp>
    </p:spTree>
    <p:extLst>
      <p:ext uri="{BB962C8B-B14F-4D97-AF65-F5344CB8AC3E}">
        <p14:creationId xmlns:p14="http://schemas.microsoft.com/office/powerpoint/2010/main" val="246493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2023-03-28T10:18:34Z</dcterms:created>
  <dcterms:modified xsi:type="dcterms:W3CDTF">2023-03-28T10:19:40Z</dcterms:modified>
</cp:coreProperties>
</file>