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8392F-1319-4EB7-A234-A11A689F7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10A466-C4BA-42B2-80F2-72657EF7D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8B0D8-63D0-47E6-849E-8D9E8BABD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329F0-C6A3-4440-8ADC-F777BA7EC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7CF7F-9B9F-4447-A8BB-5F1B2615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0846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4F806-F5B3-4570-82C8-6282CEDD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E63DD-086C-46F1-8E02-9B3A2ACF6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3D6A0-B84F-48CA-98D1-46FBDEB67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E06BE-2947-4D61-A163-E7D58F524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9A147-D427-43B0-9F9C-A590A7AE3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8575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AD7F08-FEE0-4F80-B32E-8B7787758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7531A-0C5A-4343-A4D4-D14D325CA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512D8-1249-4D42-9819-8FA4A6A3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5CD33-EA58-4758-AC36-282B306C4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E7521-2F38-4DC8-A354-91FB501C1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2585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3DA04-5EA3-4BEC-ADFC-4F1B0D6AA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493A8-027F-4EDC-A7AF-A02C4149C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67284-2351-4372-A67B-209FC7316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3ADC8-CDAF-4972-A8D3-1BF24838C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EF7C2-F84F-472F-873A-5F3DA9DD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2119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6A3C-8A08-47F6-A655-5A72F2BA2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28044-4273-44DB-9E3A-594711541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CA455-B5FB-4213-B419-499A55719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0946B-5524-4DDC-97AB-0F0A9B52B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A4C9D-8F22-4FD3-A848-B86B74C2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537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20EA9-AD6B-4339-9A2A-F497BB095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74170-E20C-4E80-9161-DC379F4269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D1080-74AD-4693-8EE8-56ABFB7A5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476FF-4A24-4072-A3D5-ACC108B52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1CCED-2B8E-41A3-B8E2-4E21A72E3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D0B08-4B63-49DF-97C2-3CA8A80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3019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15DEB-CF28-49DD-95EC-FA8B8410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7EB47-8F16-415D-ADDC-C9E73F1C4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8D759-479B-47C7-8D6C-690906EF85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C5CD54-63A2-4DF3-ABF5-93F5D6654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20DF4D-653F-4AC7-B2BD-71206E8F6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E26EC3-2ECD-4290-89D2-DD6E22F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1EA73A-51D6-42FF-AE96-2886D1B9D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B7E126-6EED-48F3-A022-948845951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2618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96703-C068-4C51-B151-67E1DF39E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C43D3B-2582-4A3D-A696-C69321B2B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4A67E2-5561-42D4-9B4B-0002E08C7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648523-AB61-4E0B-9109-3CC029F87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14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4651E8-B982-433B-95D5-2954DC44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2384C-B7CC-4414-9491-DEBC77FFA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EB00D8-2574-4FD0-B933-08B4D654F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6322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3F4CE-6565-42BE-AFF8-3718FB0DB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48909-CEC1-4D6F-A070-5C52FD97C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5F06E8-62FE-4E2A-BC8E-0EDECC272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883359-85B3-4401-902F-6E1EB035A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D6E8B-E260-4768-BE93-20F8CF40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91ADC-347F-4D65-BCC3-5F3CB640A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042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EC27B-8EE6-4FD3-9619-9CB73FB59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205C0-3A8B-4AA9-81CD-6D3A59F64F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DAA79-02D4-417C-AB7B-E6DDC24D4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549853-A029-4D55-84B6-6F28C6382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ADAD3-CF1A-4749-8B6B-669E417C8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294CAF-0E10-4803-B61C-5F8452C3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7839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817FE5-D2FA-4D2B-9F1E-DD7894A75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BC1C5-B612-45A1-B8ED-E652576B4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329E4-12F1-4A3B-A483-A546E4564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4D523-1333-42C3-9FA2-7D560A183505}" type="datetimeFigureOut">
              <a:rPr lang="en-MY" smtClean="0"/>
              <a:t>27/3/2023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4D2A6-24EF-48A6-8501-901B66D659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6FD45-0A52-44D6-BCEC-3803434C6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55082-5858-45C5-9A8D-EF9B85946A6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771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>
            <a:extLst>
              <a:ext uri="{FF2B5EF4-FFF2-40B4-BE49-F238E27FC236}">
                <a16:creationId xmlns:a16="http://schemas.microsoft.com/office/drawing/2014/main" id="{AC434FE0-7513-4BB8-8CD1-26BD94B850E8}"/>
              </a:ext>
            </a:extLst>
          </p:cNvPr>
          <p:cNvGrpSpPr/>
          <p:nvPr/>
        </p:nvGrpSpPr>
        <p:grpSpPr>
          <a:xfrm>
            <a:off x="960652" y="795341"/>
            <a:ext cx="10046532" cy="5706881"/>
            <a:chOff x="1765220" y="915335"/>
            <a:chExt cx="8821592" cy="4922919"/>
          </a:xfrm>
        </p:grpSpPr>
        <p:sp>
          <p:nvSpPr>
            <p:cNvPr id="54" name="Circle">
              <a:extLst>
                <a:ext uri="{FF2B5EF4-FFF2-40B4-BE49-F238E27FC236}">
                  <a16:creationId xmlns:a16="http://schemas.microsoft.com/office/drawing/2014/main" id="{A7B8AE55-889F-889B-D622-04F919796E19}"/>
                </a:ext>
              </a:extLst>
            </p:cNvPr>
            <p:cNvSpPr/>
            <p:nvPr/>
          </p:nvSpPr>
          <p:spPr>
            <a:xfrm>
              <a:off x="4960422" y="2058799"/>
              <a:ext cx="2404109" cy="2404110"/>
            </a:xfrm>
            <a:prstGeom prst="ellipse">
              <a:avLst/>
            </a:prstGeom>
            <a:solidFill>
              <a:sysClr val="window" lastClr="FFFFFF"/>
            </a:solidFill>
            <a:ln w="12700">
              <a:miter lim="4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Shape">
              <a:extLst>
                <a:ext uri="{FF2B5EF4-FFF2-40B4-BE49-F238E27FC236}">
                  <a16:creationId xmlns:a16="http://schemas.microsoft.com/office/drawing/2014/main" id="{5F289C6E-F8BA-30B8-9BCE-040054A80B92}"/>
                </a:ext>
              </a:extLst>
            </p:cNvPr>
            <p:cNvSpPr/>
            <p:nvPr/>
          </p:nvSpPr>
          <p:spPr>
            <a:xfrm>
              <a:off x="6783105" y="1619921"/>
              <a:ext cx="1013460" cy="101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9390"/>
                  </a:moveTo>
                  <a:cubicBezTo>
                    <a:pt x="1868" y="10364"/>
                    <a:pt x="3614" y="11540"/>
                    <a:pt x="5217" y="12879"/>
                  </a:cubicBezTo>
                  <a:cubicBezTo>
                    <a:pt x="6496" y="13954"/>
                    <a:pt x="7653" y="15130"/>
                    <a:pt x="8729" y="16388"/>
                  </a:cubicBezTo>
                  <a:cubicBezTo>
                    <a:pt x="10069" y="17990"/>
                    <a:pt x="11247" y="19734"/>
                    <a:pt x="12221" y="21600"/>
                  </a:cubicBezTo>
                  <a:lnTo>
                    <a:pt x="17459" y="18091"/>
                  </a:lnTo>
                  <a:lnTo>
                    <a:pt x="21600" y="15333"/>
                  </a:lnTo>
                  <a:cubicBezTo>
                    <a:pt x="20565" y="13508"/>
                    <a:pt x="19408" y="11763"/>
                    <a:pt x="18108" y="10121"/>
                  </a:cubicBezTo>
                  <a:lnTo>
                    <a:pt x="13967" y="12879"/>
                  </a:lnTo>
                  <a:cubicBezTo>
                    <a:pt x="12404" y="10952"/>
                    <a:pt x="10638" y="9188"/>
                    <a:pt x="8709" y="7626"/>
                  </a:cubicBezTo>
                  <a:lnTo>
                    <a:pt x="11470" y="3488"/>
                  </a:lnTo>
                  <a:cubicBezTo>
                    <a:pt x="9826" y="2190"/>
                    <a:pt x="8080" y="1034"/>
                    <a:pt x="6253" y="0"/>
                  </a:cubicBezTo>
                  <a:lnTo>
                    <a:pt x="3492" y="4137"/>
                  </a:lnTo>
                  <a:lnTo>
                    <a:pt x="0" y="9390"/>
                  </a:lnTo>
                  <a:close/>
                </a:path>
              </a:pathLst>
            </a:custGeom>
            <a:solidFill>
              <a:srgbClr val="F7931F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Shape">
              <a:extLst>
                <a:ext uri="{FF2B5EF4-FFF2-40B4-BE49-F238E27FC236}">
                  <a16:creationId xmlns:a16="http://schemas.microsoft.com/office/drawing/2014/main" id="{79839D7A-21F7-394E-95C6-6DD3D7090E25}"/>
                </a:ext>
              </a:extLst>
            </p:cNvPr>
            <p:cNvSpPr/>
            <p:nvPr/>
          </p:nvSpPr>
          <p:spPr>
            <a:xfrm>
              <a:off x="7449600" y="2752219"/>
              <a:ext cx="576264" cy="101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31" y="14521"/>
                  </a:moveTo>
                  <a:cubicBezTo>
                    <a:pt x="13246" y="13308"/>
                    <a:pt x="13388" y="12074"/>
                    <a:pt x="13388" y="10820"/>
                  </a:cubicBezTo>
                  <a:cubicBezTo>
                    <a:pt x="13388" y="9566"/>
                    <a:pt x="13281" y="8333"/>
                    <a:pt x="13031" y="7119"/>
                  </a:cubicBezTo>
                  <a:lnTo>
                    <a:pt x="21600" y="6148"/>
                  </a:lnTo>
                  <a:cubicBezTo>
                    <a:pt x="21172" y="4045"/>
                    <a:pt x="20458" y="2002"/>
                    <a:pt x="19458" y="0"/>
                  </a:cubicBezTo>
                  <a:lnTo>
                    <a:pt x="10889" y="971"/>
                  </a:lnTo>
                  <a:lnTo>
                    <a:pt x="0" y="2204"/>
                  </a:lnTo>
                  <a:cubicBezTo>
                    <a:pt x="1107" y="4166"/>
                    <a:pt x="1821" y="6229"/>
                    <a:pt x="2142" y="8333"/>
                  </a:cubicBezTo>
                  <a:cubicBezTo>
                    <a:pt x="2249" y="9142"/>
                    <a:pt x="2321" y="9971"/>
                    <a:pt x="2321" y="10800"/>
                  </a:cubicBezTo>
                  <a:cubicBezTo>
                    <a:pt x="2321" y="11629"/>
                    <a:pt x="2249" y="12458"/>
                    <a:pt x="2142" y="13267"/>
                  </a:cubicBezTo>
                  <a:cubicBezTo>
                    <a:pt x="1821" y="15391"/>
                    <a:pt x="1071" y="17434"/>
                    <a:pt x="0" y="19396"/>
                  </a:cubicBezTo>
                  <a:lnTo>
                    <a:pt x="10889" y="20629"/>
                  </a:lnTo>
                  <a:lnTo>
                    <a:pt x="19458" y="21600"/>
                  </a:lnTo>
                  <a:cubicBezTo>
                    <a:pt x="20458" y="19618"/>
                    <a:pt x="21172" y="17555"/>
                    <a:pt x="21600" y="15452"/>
                  </a:cubicBezTo>
                  <a:lnTo>
                    <a:pt x="13031" y="14521"/>
                  </a:lnTo>
                  <a:close/>
                </a:path>
              </a:pathLst>
            </a:custGeom>
            <a:solidFill>
              <a:srgbClr val="C13018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7" name="Shape">
              <a:extLst>
                <a:ext uri="{FF2B5EF4-FFF2-40B4-BE49-F238E27FC236}">
                  <a16:creationId xmlns:a16="http://schemas.microsoft.com/office/drawing/2014/main" id="{317239DF-0D90-CCD3-5B2B-6131F2449B9B}"/>
                </a:ext>
              </a:extLst>
            </p:cNvPr>
            <p:cNvSpPr/>
            <p:nvPr/>
          </p:nvSpPr>
          <p:spPr>
            <a:xfrm>
              <a:off x="4510326" y="3887582"/>
              <a:ext cx="1013460" cy="1014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2210"/>
                  </a:moveTo>
                  <a:cubicBezTo>
                    <a:pt x="19732" y="11236"/>
                    <a:pt x="17986" y="10060"/>
                    <a:pt x="16383" y="8721"/>
                  </a:cubicBezTo>
                  <a:cubicBezTo>
                    <a:pt x="15104" y="7646"/>
                    <a:pt x="13947" y="6470"/>
                    <a:pt x="12871" y="5212"/>
                  </a:cubicBezTo>
                  <a:cubicBezTo>
                    <a:pt x="11531" y="3610"/>
                    <a:pt x="10353" y="1866"/>
                    <a:pt x="9379" y="0"/>
                  </a:cubicBezTo>
                  <a:lnTo>
                    <a:pt x="4141" y="3509"/>
                  </a:lnTo>
                  <a:lnTo>
                    <a:pt x="0" y="6267"/>
                  </a:lnTo>
                  <a:cubicBezTo>
                    <a:pt x="1035" y="8092"/>
                    <a:pt x="2192" y="9837"/>
                    <a:pt x="3492" y="11479"/>
                  </a:cubicBezTo>
                  <a:lnTo>
                    <a:pt x="7633" y="8721"/>
                  </a:lnTo>
                  <a:cubicBezTo>
                    <a:pt x="9196" y="10648"/>
                    <a:pt x="10962" y="12412"/>
                    <a:pt x="12891" y="13974"/>
                  </a:cubicBezTo>
                  <a:lnTo>
                    <a:pt x="10130" y="18112"/>
                  </a:lnTo>
                  <a:cubicBezTo>
                    <a:pt x="11774" y="19410"/>
                    <a:pt x="13520" y="20566"/>
                    <a:pt x="15347" y="21600"/>
                  </a:cubicBezTo>
                  <a:lnTo>
                    <a:pt x="18108" y="17463"/>
                  </a:lnTo>
                  <a:lnTo>
                    <a:pt x="21600" y="12210"/>
                  </a:lnTo>
                  <a:close/>
                </a:path>
              </a:pathLst>
            </a:custGeom>
            <a:solidFill>
              <a:srgbClr val="3A5C84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Shape">
              <a:extLst>
                <a:ext uri="{FF2B5EF4-FFF2-40B4-BE49-F238E27FC236}">
                  <a16:creationId xmlns:a16="http://schemas.microsoft.com/office/drawing/2014/main" id="{751B899E-F9E4-C768-2172-0D4DA0F9F94D}"/>
                </a:ext>
              </a:extLst>
            </p:cNvPr>
            <p:cNvSpPr/>
            <p:nvPr/>
          </p:nvSpPr>
          <p:spPr>
            <a:xfrm>
              <a:off x="5641776" y="1390609"/>
              <a:ext cx="1019175" cy="576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241" y="21600"/>
                  </a:moveTo>
                  <a:cubicBezTo>
                    <a:pt x="4199" y="20493"/>
                    <a:pt x="6258" y="19779"/>
                    <a:pt x="8357" y="19458"/>
                  </a:cubicBezTo>
                  <a:cubicBezTo>
                    <a:pt x="9165" y="19351"/>
                    <a:pt x="9993" y="19279"/>
                    <a:pt x="10820" y="19279"/>
                  </a:cubicBezTo>
                  <a:cubicBezTo>
                    <a:pt x="11648" y="19279"/>
                    <a:pt x="12475" y="19351"/>
                    <a:pt x="13283" y="19458"/>
                  </a:cubicBezTo>
                  <a:cubicBezTo>
                    <a:pt x="15403" y="19779"/>
                    <a:pt x="17441" y="20529"/>
                    <a:pt x="19400" y="21600"/>
                  </a:cubicBezTo>
                  <a:lnTo>
                    <a:pt x="20631" y="10711"/>
                  </a:lnTo>
                  <a:lnTo>
                    <a:pt x="21600" y="2142"/>
                  </a:lnTo>
                  <a:cubicBezTo>
                    <a:pt x="19622" y="1142"/>
                    <a:pt x="17563" y="428"/>
                    <a:pt x="15463" y="0"/>
                  </a:cubicBezTo>
                  <a:lnTo>
                    <a:pt x="14494" y="8569"/>
                  </a:lnTo>
                  <a:cubicBezTo>
                    <a:pt x="13283" y="8354"/>
                    <a:pt x="12052" y="8212"/>
                    <a:pt x="10800" y="8212"/>
                  </a:cubicBezTo>
                  <a:cubicBezTo>
                    <a:pt x="9548" y="8212"/>
                    <a:pt x="8317" y="8319"/>
                    <a:pt x="7106" y="8569"/>
                  </a:cubicBezTo>
                  <a:lnTo>
                    <a:pt x="6137" y="0"/>
                  </a:lnTo>
                  <a:cubicBezTo>
                    <a:pt x="4037" y="428"/>
                    <a:pt x="1998" y="1142"/>
                    <a:pt x="0" y="2142"/>
                  </a:cubicBezTo>
                  <a:lnTo>
                    <a:pt x="969" y="10711"/>
                  </a:lnTo>
                  <a:lnTo>
                    <a:pt x="2241" y="21600"/>
                  </a:lnTo>
                  <a:close/>
                </a:path>
              </a:pathLst>
            </a:custGeom>
            <a:solidFill>
              <a:srgbClr val="FFCC4C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Shape">
              <a:extLst>
                <a:ext uri="{FF2B5EF4-FFF2-40B4-BE49-F238E27FC236}">
                  <a16:creationId xmlns:a16="http://schemas.microsoft.com/office/drawing/2014/main" id="{4169BA65-B7D2-B154-FC56-8B830E90F468}"/>
                </a:ext>
              </a:extLst>
            </p:cNvPr>
            <p:cNvSpPr/>
            <p:nvPr/>
          </p:nvSpPr>
          <p:spPr>
            <a:xfrm>
              <a:off x="4510326" y="1619920"/>
              <a:ext cx="1014412" cy="1013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390" y="21600"/>
                  </a:moveTo>
                  <a:cubicBezTo>
                    <a:pt x="10364" y="19732"/>
                    <a:pt x="11540" y="17986"/>
                    <a:pt x="12879" y="16383"/>
                  </a:cubicBezTo>
                  <a:cubicBezTo>
                    <a:pt x="13954" y="15104"/>
                    <a:pt x="15130" y="13947"/>
                    <a:pt x="16388" y="12871"/>
                  </a:cubicBezTo>
                  <a:cubicBezTo>
                    <a:pt x="17990" y="11531"/>
                    <a:pt x="19734" y="10353"/>
                    <a:pt x="21600" y="9379"/>
                  </a:cubicBezTo>
                  <a:lnTo>
                    <a:pt x="18091" y="4141"/>
                  </a:lnTo>
                  <a:lnTo>
                    <a:pt x="15333" y="0"/>
                  </a:lnTo>
                  <a:cubicBezTo>
                    <a:pt x="13508" y="1035"/>
                    <a:pt x="11763" y="2192"/>
                    <a:pt x="10121" y="3492"/>
                  </a:cubicBezTo>
                  <a:lnTo>
                    <a:pt x="12879" y="7633"/>
                  </a:lnTo>
                  <a:cubicBezTo>
                    <a:pt x="10952" y="9196"/>
                    <a:pt x="9188" y="10962"/>
                    <a:pt x="7626" y="12891"/>
                  </a:cubicBezTo>
                  <a:lnTo>
                    <a:pt x="3488" y="10130"/>
                  </a:lnTo>
                  <a:cubicBezTo>
                    <a:pt x="2190" y="11774"/>
                    <a:pt x="1034" y="13520"/>
                    <a:pt x="0" y="15347"/>
                  </a:cubicBezTo>
                  <a:lnTo>
                    <a:pt x="4137" y="18108"/>
                  </a:lnTo>
                  <a:lnTo>
                    <a:pt x="9390" y="21600"/>
                  </a:lnTo>
                  <a:close/>
                </a:path>
              </a:pathLst>
            </a:custGeom>
            <a:solidFill>
              <a:srgbClr val="C13018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Shape">
              <a:extLst>
                <a:ext uri="{FF2B5EF4-FFF2-40B4-BE49-F238E27FC236}">
                  <a16:creationId xmlns:a16="http://schemas.microsoft.com/office/drawing/2014/main" id="{1FF60B3E-DE50-14BD-C6DD-B701AF22C70D}"/>
                </a:ext>
              </a:extLst>
            </p:cNvPr>
            <p:cNvSpPr/>
            <p:nvPr/>
          </p:nvSpPr>
          <p:spPr>
            <a:xfrm>
              <a:off x="4276862" y="2751267"/>
              <a:ext cx="576264" cy="101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9359"/>
                  </a:moveTo>
                  <a:cubicBezTo>
                    <a:pt x="20493" y="17401"/>
                    <a:pt x="19779" y="15342"/>
                    <a:pt x="19458" y="13243"/>
                  </a:cubicBezTo>
                  <a:cubicBezTo>
                    <a:pt x="19351" y="12435"/>
                    <a:pt x="19279" y="11607"/>
                    <a:pt x="19279" y="10780"/>
                  </a:cubicBezTo>
                  <a:cubicBezTo>
                    <a:pt x="19279" y="9952"/>
                    <a:pt x="19351" y="9124"/>
                    <a:pt x="19458" y="8317"/>
                  </a:cubicBezTo>
                  <a:cubicBezTo>
                    <a:pt x="19779" y="6197"/>
                    <a:pt x="20529" y="4159"/>
                    <a:pt x="21600" y="2200"/>
                  </a:cubicBezTo>
                  <a:lnTo>
                    <a:pt x="10711" y="969"/>
                  </a:lnTo>
                  <a:lnTo>
                    <a:pt x="2142" y="0"/>
                  </a:lnTo>
                  <a:cubicBezTo>
                    <a:pt x="1142" y="1978"/>
                    <a:pt x="428" y="4037"/>
                    <a:pt x="0" y="6137"/>
                  </a:cubicBezTo>
                  <a:lnTo>
                    <a:pt x="8569" y="7106"/>
                  </a:lnTo>
                  <a:cubicBezTo>
                    <a:pt x="8354" y="8317"/>
                    <a:pt x="8212" y="9548"/>
                    <a:pt x="8212" y="10800"/>
                  </a:cubicBezTo>
                  <a:cubicBezTo>
                    <a:pt x="8212" y="12052"/>
                    <a:pt x="8319" y="13283"/>
                    <a:pt x="8569" y="14494"/>
                  </a:cubicBezTo>
                  <a:lnTo>
                    <a:pt x="0" y="15463"/>
                  </a:lnTo>
                  <a:cubicBezTo>
                    <a:pt x="428" y="17563"/>
                    <a:pt x="1142" y="19601"/>
                    <a:pt x="2142" y="21600"/>
                  </a:cubicBezTo>
                  <a:lnTo>
                    <a:pt x="10711" y="20631"/>
                  </a:lnTo>
                  <a:lnTo>
                    <a:pt x="21600" y="19359"/>
                  </a:lnTo>
                  <a:close/>
                </a:path>
              </a:pathLst>
            </a:custGeom>
            <a:solidFill>
              <a:srgbClr val="4CC1EF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Shape">
              <a:extLst>
                <a:ext uri="{FF2B5EF4-FFF2-40B4-BE49-F238E27FC236}">
                  <a16:creationId xmlns:a16="http://schemas.microsoft.com/office/drawing/2014/main" id="{FE0A4FD4-CEA9-9348-0797-4A84A542B1BA}"/>
                </a:ext>
              </a:extLst>
            </p:cNvPr>
            <p:cNvSpPr/>
            <p:nvPr/>
          </p:nvSpPr>
          <p:spPr>
            <a:xfrm>
              <a:off x="6783105" y="3888533"/>
              <a:ext cx="1014412" cy="1013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210" y="0"/>
                  </a:moveTo>
                  <a:cubicBezTo>
                    <a:pt x="11236" y="1868"/>
                    <a:pt x="10060" y="3614"/>
                    <a:pt x="8721" y="5217"/>
                  </a:cubicBezTo>
                  <a:cubicBezTo>
                    <a:pt x="7646" y="6496"/>
                    <a:pt x="6470" y="7653"/>
                    <a:pt x="5212" y="8729"/>
                  </a:cubicBezTo>
                  <a:cubicBezTo>
                    <a:pt x="3610" y="10069"/>
                    <a:pt x="1866" y="11247"/>
                    <a:pt x="0" y="12221"/>
                  </a:cubicBezTo>
                  <a:lnTo>
                    <a:pt x="3509" y="17459"/>
                  </a:lnTo>
                  <a:lnTo>
                    <a:pt x="6267" y="21600"/>
                  </a:lnTo>
                  <a:cubicBezTo>
                    <a:pt x="8092" y="20565"/>
                    <a:pt x="9837" y="19408"/>
                    <a:pt x="11479" y="18108"/>
                  </a:cubicBezTo>
                  <a:lnTo>
                    <a:pt x="8721" y="13967"/>
                  </a:lnTo>
                  <a:cubicBezTo>
                    <a:pt x="10648" y="12404"/>
                    <a:pt x="12412" y="10638"/>
                    <a:pt x="13974" y="8709"/>
                  </a:cubicBezTo>
                  <a:lnTo>
                    <a:pt x="18112" y="11470"/>
                  </a:lnTo>
                  <a:cubicBezTo>
                    <a:pt x="19410" y="9826"/>
                    <a:pt x="20566" y="8080"/>
                    <a:pt x="21600" y="6253"/>
                  </a:cubicBezTo>
                  <a:lnTo>
                    <a:pt x="17463" y="3492"/>
                  </a:lnTo>
                  <a:lnTo>
                    <a:pt x="12210" y="0"/>
                  </a:lnTo>
                  <a:close/>
                </a:path>
              </a:pathLst>
            </a:custGeom>
            <a:solidFill>
              <a:srgbClr val="4CC1EF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Shape">
              <a:extLst>
                <a:ext uri="{FF2B5EF4-FFF2-40B4-BE49-F238E27FC236}">
                  <a16:creationId xmlns:a16="http://schemas.microsoft.com/office/drawing/2014/main" id="{8DB365D0-6171-CD08-0C7F-FBB84E5D8F31}"/>
                </a:ext>
              </a:extLst>
            </p:cNvPr>
            <p:cNvSpPr/>
            <p:nvPr/>
          </p:nvSpPr>
          <p:spPr>
            <a:xfrm>
              <a:off x="5641776" y="4559195"/>
              <a:ext cx="1019175" cy="576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359" y="0"/>
                  </a:moveTo>
                  <a:cubicBezTo>
                    <a:pt x="17401" y="1107"/>
                    <a:pt x="15342" y="1821"/>
                    <a:pt x="13243" y="2142"/>
                  </a:cubicBezTo>
                  <a:cubicBezTo>
                    <a:pt x="12435" y="2249"/>
                    <a:pt x="11607" y="2321"/>
                    <a:pt x="10780" y="2321"/>
                  </a:cubicBezTo>
                  <a:cubicBezTo>
                    <a:pt x="9952" y="2321"/>
                    <a:pt x="9125" y="2249"/>
                    <a:pt x="8317" y="2142"/>
                  </a:cubicBezTo>
                  <a:cubicBezTo>
                    <a:pt x="6197" y="1821"/>
                    <a:pt x="4159" y="1071"/>
                    <a:pt x="2200" y="0"/>
                  </a:cubicBezTo>
                  <a:lnTo>
                    <a:pt x="969" y="10889"/>
                  </a:lnTo>
                  <a:lnTo>
                    <a:pt x="0" y="19458"/>
                  </a:lnTo>
                  <a:cubicBezTo>
                    <a:pt x="1978" y="20458"/>
                    <a:pt x="4037" y="21172"/>
                    <a:pt x="6137" y="21600"/>
                  </a:cubicBezTo>
                  <a:lnTo>
                    <a:pt x="7106" y="13031"/>
                  </a:lnTo>
                  <a:cubicBezTo>
                    <a:pt x="8317" y="13246"/>
                    <a:pt x="9548" y="13388"/>
                    <a:pt x="10800" y="13388"/>
                  </a:cubicBezTo>
                  <a:cubicBezTo>
                    <a:pt x="12052" y="13388"/>
                    <a:pt x="13283" y="13281"/>
                    <a:pt x="14494" y="13031"/>
                  </a:cubicBezTo>
                  <a:lnTo>
                    <a:pt x="15463" y="21600"/>
                  </a:lnTo>
                  <a:cubicBezTo>
                    <a:pt x="17563" y="21172"/>
                    <a:pt x="19602" y="20458"/>
                    <a:pt x="21600" y="19458"/>
                  </a:cubicBezTo>
                  <a:lnTo>
                    <a:pt x="20631" y="10889"/>
                  </a:lnTo>
                  <a:lnTo>
                    <a:pt x="19359" y="0"/>
                  </a:lnTo>
                  <a:close/>
                </a:path>
              </a:pathLst>
            </a:custGeom>
            <a:solidFill>
              <a:srgbClr val="A2B969"/>
            </a:solidFill>
            <a:ln w="12700">
              <a:miter lim="400000"/>
            </a:ln>
          </p:spPr>
          <p:txBody>
            <a:bodyPr lIns="28575" tIns="28575" rIns="28575" bIns="28575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</a:defRPr>
              </a:pPr>
              <a:endParaRPr kumimoji="0" sz="225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TextBox 52">
              <a:extLst>
                <a:ext uri="{FF2B5EF4-FFF2-40B4-BE49-F238E27FC236}">
                  <a16:creationId xmlns:a16="http://schemas.microsoft.com/office/drawing/2014/main" id="{5BEE684F-BCB4-810F-BE62-84E10F8B32FB}"/>
                </a:ext>
              </a:extLst>
            </p:cNvPr>
            <p:cNvSpPr txBox="1"/>
            <p:nvPr/>
          </p:nvSpPr>
          <p:spPr>
            <a:xfrm>
              <a:off x="5929910" y="1236848"/>
              <a:ext cx="446714" cy="2654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01</a:t>
              </a:r>
            </a:p>
          </p:txBody>
        </p:sp>
        <p:sp>
          <p:nvSpPr>
            <p:cNvPr id="64" name="TextBox 54">
              <a:extLst>
                <a:ext uri="{FF2B5EF4-FFF2-40B4-BE49-F238E27FC236}">
                  <a16:creationId xmlns:a16="http://schemas.microsoft.com/office/drawing/2014/main" id="{4ACF3ACC-E54E-FFBD-F693-3DEF357D2493}"/>
                </a:ext>
              </a:extLst>
            </p:cNvPr>
            <p:cNvSpPr txBox="1"/>
            <p:nvPr/>
          </p:nvSpPr>
          <p:spPr>
            <a:xfrm>
              <a:off x="7807262" y="3138196"/>
              <a:ext cx="446714" cy="2654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03</a:t>
              </a:r>
            </a:p>
          </p:txBody>
        </p:sp>
        <p:sp>
          <p:nvSpPr>
            <p:cNvPr id="65" name="TextBox 58">
              <a:extLst>
                <a:ext uri="{FF2B5EF4-FFF2-40B4-BE49-F238E27FC236}">
                  <a16:creationId xmlns:a16="http://schemas.microsoft.com/office/drawing/2014/main" id="{DC5EAA47-CBA2-F699-2687-08B3CD181930}"/>
                </a:ext>
              </a:extLst>
            </p:cNvPr>
            <p:cNvSpPr txBox="1"/>
            <p:nvPr/>
          </p:nvSpPr>
          <p:spPr>
            <a:xfrm>
              <a:off x="4065474" y="3138196"/>
              <a:ext cx="446714" cy="2654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07</a:t>
              </a:r>
            </a:p>
          </p:txBody>
        </p:sp>
        <p:sp>
          <p:nvSpPr>
            <p:cNvPr id="66" name="TextBox 59">
              <a:extLst>
                <a:ext uri="{FF2B5EF4-FFF2-40B4-BE49-F238E27FC236}">
                  <a16:creationId xmlns:a16="http://schemas.microsoft.com/office/drawing/2014/main" id="{B9658FAD-1153-26CA-6106-AC437C3F4364}"/>
                </a:ext>
              </a:extLst>
            </p:cNvPr>
            <p:cNvSpPr txBox="1"/>
            <p:nvPr/>
          </p:nvSpPr>
          <p:spPr>
            <a:xfrm>
              <a:off x="5929910" y="4997846"/>
              <a:ext cx="446714" cy="2654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05</a:t>
              </a:r>
            </a:p>
          </p:txBody>
        </p:sp>
        <p:sp>
          <p:nvSpPr>
            <p:cNvPr id="104" name="TextBox 69">
              <a:extLst>
                <a:ext uri="{FF2B5EF4-FFF2-40B4-BE49-F238E27FC236}">
                  <a16:creationId xmlns:a16="http://schemas.microsoft.com/office/drawing/2014/main" id="{D062B372-622F-70BD-5D0C-A1037F36ECCA}"/>
                </a:ext>
              </a:extLst>
            </p:cNvPr>
            <p:cNvSpPr txBox="1"/>
            <p:nvPr/>
          </p:nvSpPr>
          <p:spPr>
            <a:xfrm>
              <a:off x="5303222" y="2868608"/>
              <a:ext cx="1570106" cy="716842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1" i="0" u="none" strike="noStrike" kern="1200" cap="none" spc="0" normalizeH="0" baseline="0" noProof="1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Importance of Community Engagement in TB</a:t>
              </a:r>
              <a:endParaRPr kumimoji="0" lang="en-US" sz="1600" b="1" i="0" u="none" strike="noStrike" kern="1200" cap="none" spc="0" normalizeH="0" baseline="0" noProof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2" name="TextBox 4">
              <a:extLst>
                <a:ext uri="{FF2B5EF4-FFF2-40B4-BE49-F238E27FC236}">
                  <a16:creationId xmlns:a16="http://schemas.microsoft.com/office/drawing/2014/main" id="{D32CD196-C557-ADB9-87A5-5CACCD97DD62}"/>
                </a:ext>
              </a:extLst>
            </p:cNvPr>
            <p:cNvSpPr txBox="1"/>
            <p:nvPr/>
          </p:nvSpPr>
          <p:spPr>
            <a:xfrm>
              <a:off x="7957653" y="1651993"/>
              <a:ext cx="2194560" cy="45134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1">
                  <a:ln>
                    <a:noFill/>
                  </a:ln>
                  <a:solidFill>
                    <a:srgbClr val="F7931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Treatment support and rehabilitation</a:t>
              </a:r>
            </a:p>
          </p:txBody>
        </p:sp>
        <p:sp>
          <p:nvSpPr>
            <p:cNvPr id="100" name="TextBox 7">
              <a:extLst>
                <a:ext uri="{FF2B5EF4-FFF2-40B4-BE49-F238E27FC236}">
                  <a16:creationId xmlns:a16="http://schemas.microsoft.com/office/drawing/2014/main" id="{F8E37412-003B-76D8-36AE-B30DF78CD57C}"/>
                </a:ext>
              </a:extLst>
            </p:cNvPr>
            <p:cNvSpPr txBox="1"/>
            <p:nvPr/>
          </p:nvSpPr>
          <p:spPr>
            <a:xfrm>
              <a:off x="7881275" y="4489695"/>
              <a:ext cx="2194560" cy="2654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1">
                  <a:ln>
                    <a:noFill/>
                  </a:ln>
                  <a:solidFill>
                    <a:srgbClr val="4CC1E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Addressing social determinants</a:t>
              </a:r>
            </a:p>
          </p:txBody>
        </p:sp>
        <p:sp>
          <p:nvSpPr>
            <p:cNvPr id="98" name="TextBox 13">
              <a:extLst>
                <a:ext uri="{FF2B5EF4-FFF2-40B4-BE49-F238E27FC236}">
                  <a16:creationId xmlns:a16="http://schemas.microsoft.com/office/drawing/2014/main" id="{E5DCD011-08B9-D5C8-CB48-85838C3D0BB9}"/>
                </a:ext>
              </a:extLst>
            </p:cNvPr>
            <p:cNvSpPr txBox="1"/>
            <p:nvPr/>
          </p:nvSpPr>
          <p:spPr>
            <a:xfrm>
              <a:off x="1765220" y="3021559"/>
              <a:ext cx="2194560" cy="45134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1">
                  <a:ln>
                    <a:noFill/>
                  </a:ln>
                  <a:solidFill>
                    <a:srgbClr val="4CC1EF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Increasing accountability of the health system towards people</a:t>
              </a:r>
            </a:p>
          </p:txBody>
        </p:sp>
        <p:sp>
          <p:nvSpPr>
            <p:cNvPr id="96" name="TextBox 16">
              <a:extLst>
                <a:ext uri="{FF2B5EF4-FFF2-40B4-BE49-F238E27FC236}">
                  <a16:creationId xmlns:a16="http://schemas.microsoft.com/office/drawing/2014/main" id="{92667C4C-741A-2F6C-03FC-F18DF11C7AEA}"/>
                </a:ext>
              </a:extLst>
            </p:cNvPr>
            <p:cNvSpPr txBox="1"/>
            <p:nvPr/>
          </p:nvSpPr>
          <p:spPr>
            <a:xfrm>
              <a:off x="4713407" y="5386909"/>
              <a:ext cx="2898139" cy="45134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1">
                  <a:ln>
                    <a:noFill/>
                  </a:ln>
                  <a:solidFill>
                    <a:srgbClr val="A2B969">
                      <a:lumMod val="75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Combating stigma and discrimination and empowering people affected by TB</a:t>
              </a:r>
            </a:p>
          </p:txBody>
        </p:sp>
        <p:sp>
          <p:nvSpPr>
            <p:cNvPr id="94" name="TextBox 19">
              <a:extLst>
                <a:ext uri="{FF2B5EF4-FFF2-40B4-BE49-F238E27FC236}">
                  <a16:creationId xmlns:a16="http://schemas.microsoft.com/office/drawing/2014/main" id="{ADC073A6-8474-2809-EA33-5C4F90D619EA}"/>
                </a:ext>
              </a:extLst>
            </p:cNvPr>
            <p:cNvSpPr txBox="1"/>
            <p:nvPr/>
          </p:nvSpPr>
          <p:spPr>
            <a:xfrm>
              <a:off x="5370281" y="915335"/>
              <a:ext cx="2194560" cy="2654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1">
                  <a:ln>
                    <a:noFill/>
                  </a:ln>
                  <a:solidFill>
                    <a:srgbClr val="FFCC4C">
                      <a:lumMod val="50000"/>
                    </a:srgb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Early case identification</a:t>
              </a:r>
            </a:p>
          </p:txBody>
        </p:sp>
        <p:sp>
          <p:nvSpPr>
            <p:cNvPr id="92" name="TextBox 22">
              <a:extLst>
                <a:ext uri="{FF2B5EF4-FFF2-40B4-BE49-F238E27FC236}">
                  <a16:creationId xmlns:a16="http://schemas.microsoft.com/office/drawing/2014/main" id="{477AC262-D4CB-12D1-87C5-AC3FB219E5A9}"/>
                </a:ext>
              </a:extLst>
            </p:cNvPr>
            <p:cNvSpPr txBox="1"/>
            <p:nvPr/>
          </p:nvSpPr>
          <p:spPr>
            <a:xfrm>
              <a:off x="2031438" y="1330134"/>
              <a:ext cx="2194560" cy="82304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1">
                  <a:ln>
                    <a:noFill/>
                  </a:ln>
                  <a:solidFill>
                    <a:srgbClr val="C13018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Increasing capacity for priortising TB in health planning at the grass root level of the Panchayati Raj system</a:t>
              </a:r>
            </a:p>
          </p:txBody>
        </p:sp>
        <p:sp>
          <p:nvSpPr>
            <p:cNvPr id="90" name="TextBox 25">
              <a:extLst>
                <a:ext uri="{FF2B5EF4-FFF2-40B4-BE49-F238E27FC236}">
                  <a16:creationId xmlns:a16="http://schemas.microsoft.com/office/drawing/2014/main" id="{79D12AEA-B4AA-F2F1-68DE-260B9B7B4055}"/>
                </a:ext>
              </a:extLst>
            </p:cNvPr>
            <p:cNvSpPr txBox="1"/>
            <p:nvPr/>
          </p:nvSpPr>
          <p:spPr>
            <a:xfrm>
              <a:off x="2113614" y="4209742"/>
              <a:ext cx="2194560" cy="451345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1">
                  <a:ln>
                    <a:noFill/>
                  </a:ln>
                  <a:solidFill>
                    <a:srgbClr val="3A5C84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Making services responsive to the needs of the community</a:t>
              </a:r>
            </a:p>
          </p:txBody>
        </p:sp>
        <p:sp>
          <p:nvSpPr>
            <p:cNvPr id="88" name="TextBox 29">
              <a:extLst>
                <a:ext uri="{FF2B5EF4-FFF2-40B4-BE49-F238E27FC236}">
                  <a16:creationId xmlns:a16="http://schemas.microsoft.com/office/drawing/2014/main" id="{78DA8000-CCB7-800A-6CB2-B7B8DF172324}"/>
                </a:ext>
              </a:extLst>
            </p:cNvPr>
            <p:cNvSpPr txBox="1"/>
            <p:nvPr/>
          </p:nvSpPr>
          <p:spPr>
            <a:xfrm>
              <a:off x="8392252" y="3106375"/>
              <a:ext cx="2194560" cy="265497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1">
                  <a:ln>
                    <a:noFill/>
                  </a:ln>
                  <a:solidFill>
                    <a:srgbClr val="C13018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Preventing TB transmission</a:t>
              </a:r>
            </a:p>
          </p:txBody>
        </p:sp>
        <p:sp>
          <p:nvSpPr>
            <p:cNvPr id="84" name="TextBox 31">
              <a:extLst>
                <a:ext uri="{FF2B5EF4-FFF2-40B4-BE49-F238E27FC236}">
                  <a16:creationId xmlns:a16="http://schemas.microsoft.com/office/drawing/2014/main" id="{C7E644A2-02B6-B262-FEBC-5FA3E1C7F4F4}"/>
                </a:ext>
              </a:extLst>
            </p:cNvPr>
            <p:cNvSpPr txBox="1"/>
            <p:nvPr/>
          </p:nvSpPr>
          <p:spPr>
            <a:xfrm>
              <a:off x="7255750" y="1822957"/>
              <a:ext cx="446714" cy="2654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02</a:t>
              </a:r>
            </a:p>
          </p:txBody>
        </p:sp>
        <p:sp>
          <p:nvSpPr>
            <p:cNvPr id="85" name="TextBox 32">
              <a:extLst>
                <a:ext uri="{FF2B5EF4-FFF2-40B4-BE49-F238E27FC236}">
                  <a16:creationId xmlns:a16="http://schemas.microsoft.com/office/drawing/2014/main" id="{F9721B79-7DE3-AE29-EE8F-731F26288EE9}"/>
                </a:ext>
              </a:extLst>
            </p:cNvPr>
            <p:cNvSpPr txBox="1"/>
            <p:nvPr/>
          </p:nvSpPr>
          <p:spPr>
            <a:xfrm>
              <a:off x="4631811" y="1822957"/>
              <a:ext cx="446714" cy="2654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08</a:t>
              </a:r>
            </a:p>
          </p:txBody>
        </p:sp>
        <p:sp>
          <p:nvSpPr>
            <p:cNvPr id="86" name="TextBox 33">
              <a:extLst>
                <a:ext uri="{FF2B5EF4-FFF2-40B4-BE49-F238E27FC236}">
                  <a16:creationId xmlns:a16="http://schemas.microsoft.com/office/drawing/2014/main" id="{CC605B58-CD7F-669E-5FB9-C1A899F5FB7F}"/>
                </a:ext>
              </a:extLst>
            </p:cNvPr>
            <p:cNvSpPr txBox="1"/>
            <p:nvPr/>
          </p:nvSpPr>
          <p:spPr>
            <a:xfrm>
              <a:off x="7255750" y="4433252"/>
              <a:ext cx="446714" cy="2654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04</a:t>
              </a:r>
            </a:p>
          </p:txBody>
        </p:sp>
        <p:sp>
          <p:nvSpPr>
            <p:cNvPr id="87" name="TextBox 34">
              <a:extLst>
                <a:ext uri="{FF2B5EF4-FFF2-40B4-BE49-F238E27FC236}">
                  <a16:creationId xmlns:a16="http://schemas.microsoft.com/office/drawing/2014/main" id="{9729C820-10B2-D837-1920-9246B57D8C6E}"/>
                </a:ext>
              </a:extLst>
            </p:cNvPr>
            <p:cNvSpPr txBox="1"/>
            <p:nvPr/>
          </p:nvSpPr>
          <p:spPr>
            <a:xfrm>
              <a:off x="4631811" y="4433252"/>
              <a:ext cx="446714" cy="2654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06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026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2</cp:revision>
  <dcterms:created xsi:type="dcterms:W3CDTF">2023-03-27T07:50:20Z</dcterms:created>
  <dcterms:modified xsi:type="dcterms:W3CDTF">2023-03-27T07:51:25Z</dcterms:modified>
</cp:coreProperties>
</file>