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7DB62-1A28-4A89-895A-E927376E6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9534D4-B01F-4B11-BB9A-FC2682325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8AA9B-5BAB-40CF-BD13-CA340834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2E510-550B-4034-86CB-90A523BE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68C1A-CB58-49C8-9F73-CF3BE36E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22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66DFE-F3B1-44C3-A2CA-6EF4B3015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B5F354-7C6F-4F4A-82BD-2EC7286F3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3B2AC-C95A-4CA4-AF80-900CFDFC7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00FFF-1490-4836-BBB9-2F3F7A35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0D56-B6E9-4635-A8F5-00A820B8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061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A804F-DACA-4100-AE6F-320882626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3AC36-AE52-43B7-A1B9-1BEEE669F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9BB11-4AD1-4DFA-97A7-B9C73385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7A671-DAB0-4B00-A3BC-9264A431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B44E6-B6ED-43AD-8681-86DC35D68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8181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704D-6253-4B33-8121-F2A528A40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45F30-030C-4617-826D-3D24D0C79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56AD2-D18F-4EA3-9596-9A6DD45FC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0F120-2427-483F-9F3F-BEFB4C947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37BE5-DA93-4871-801A-64C45DF6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252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1949-9431-4518-A276-EB779A9B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ABA00-8C1D-471A-9DDF-684AC5A24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743D-852B-4F4D-8D23-A6B4457B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F6498-869E-40CD-9823-996225AF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6AA9F-B054-4C7C-B8A6-E027DDCB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712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C04B0-90B7-4D9E-9EDB-D5A601BA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BEB72-4EEC-4B80-8BE3-C0F0E3A07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D81BA-45A1-4589-90FB-01AAE5634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D44FD-5E2E-4254-8438-168B67F4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35AA8-5ADA-42C2-AF3E-C9EC8D16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48BEA-5300-41FA-89BE-F9F63F981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9307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02232-8AD1-4A9A-844B-CB44D3C3E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82708-4EDF-4E15-BED4-C66593F35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6A714-1A8B-4E89-A923-64022CE0F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1CB2C5-B957-4D61-867D-7DDE0CD2E2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40CC27-2990-4DC3-8628-0605774E4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0612A-425C-4720-AAFD-F3711B47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D48F93-61DD-4560-A879-2B8FF8C4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345A89-CC77-4B68-9AA7-6CD383FD6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540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7A5D-E211-4AD2-B3F8-61596B7D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B8AB3-43F8-49A4-82BC-A1054BD65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AEB4FA-E575-4236-9898-5B5DE49A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3B93A-4F53-452F-A2F0-AE38B6DFB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200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795B67-4DA3-459D-8869-5D1A129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EAE523-8B6C-43C8-B8EA-46A2D9A1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ABA97-8AEA-4A7E-AB75-CA299F5A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833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F94B9-7699-4E9D-8DBA-C8591ED00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17F5C-9A66-45BD-A624-E36073003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DA8125-F0A2-4F6D-88F1-28BAAC9E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F740C-B5C5-4A9B-BAAC-D625190B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7F21C-E2CE-4B48-9381-9C829AD8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5AC52-94EB-4BCD-B7C1-330BCDA5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732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79D3-29CE-47EA-9831-90A1824C2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ABA8E1-3642-4347-B45A-B20F1A3DF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C30A5-0377-4DEB-8FE0-0C7853E68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75889-6884-4289-A19F-10958BA79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48FBD-02C6-44FA-B59B-C50889D3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A9B39-B742-428E-952D-DDB4D571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819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BCBC47-59A7-497A-872A-CD1E55C4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BDCAC-98B4-48C4-8AD9-6BC9E8A5C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3242B-F87A-49BB-8EC6-A77DD5AB9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C0F89-7DF7-4498-A6D0-187EB78B20D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47567-3B03-41C1-9574-333213A60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A1C82-E05D-4075-83D7-A5E8B2708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F0056-D80A-4281-B3BB-D07C672544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7573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A042AF78-E8E8-482F-B8E6-CD823CE0A92F}"/>
              </a:ext>
            </a:extLst>
          </p:cNvPr>
          <p:cNvGrpSpPr/>
          <p:nvPr/>
        </p:nvGrpSpPr>
        <p:grpSpPr>
          <a:xfrm>
            <a:off x="141514" y="214591"/>
            <a:ext cx="11670645" cy="6533369"/>
            <a:chOff x="1523999" y="828268"/>
            <a:chExt cx="9144001" cy="5158170"/>
          </a:xfrm>
        </p:grpSpPr>
        <p:sp>
          <p:nvSpPr>
            <p:cNvPr id="2" name="Shape">
              <a:extLst>
                <a:ext uri="{FF2B5EF4-FFF2-40B4-BE49-F238E27FC236}">
                  <a16:creationId xmlns:a16="http://schemas.microsoft.com/office/drawing/2014/main" id="{F421AD92-7F3D-40A6-802E-20017A334906}"/>
                </a:ext>
              </a:extLst>
            </p:cNvPr>
            <p:cNvSpPr/>
            <p:nvPr/>
          </p:nvSpPr>
          <p:spPr>
            <a:xfrm>
              <a:off x="6580588" y="2534867"/>
              <a:ext cx="1454684" cy="648779"/>
            </a:xfrm>
            <a:custGeom>
              <a:avLst/>
              <a:gdLst>
                <a:gd name="connsiteX0" fmla="*/ 21600 w 21600"/>
                <a:gd name="connsiteY0" fmla="*/ 2483 h 21600"/>
                <a:gd name="connsiteX1" fmla="*/ 19677 w 21600"/>
                <a:gd name="connsiteY1" fmla="*/ 978 h 21600"/>
                <a:gd name="connsiteX2" fmla="*/ 17900 w 21600"/>
                <a:gd name="connsiteY2" fmla="*/ 0 h 21600"/>
                <a:gd name="connsiteX3" fmla="*/ 0 w 21600"/>
                <a:gd name="connsiteY3" fmla="*/ 18461 h 21600"/>
                <a:gd name="connsiteX4" fmla="*/ 4733 w 21600"/>
                <a:gd name="connsiteY4" fmla="*/ 21600 h 21600"/>
                <a:gd name="connsiteX5" fmla="*/ 21600 w 21600"/>
                <a:gd name="connsiteY5" fmla="*/ 2483 h 21600"/>
                <a:gd name="connsiteX0" fmla="*/ 21600 w 21600"/>
                <a:gd name="connsiteY0" fmla="*/ 2483 h 21600"/>
                <a:gd name="connsiteX1" fmla="*/ 20148 w 21600"/>
                <a:gd name="connsiteY1" fmla="*/ 132 h 21600"/>
                <a:gd name="connsiteX2" fmla="*/ 17900 w 21600"/>
                <a:gd name="connsiteY2" fmla="*/ 0 h 21600"/>
                <a:gd name="connsiteX3" fmla="*/ 0 w 21600"/>
                <a:gd name="connsiteY3" fmla="*/ 18461 h 21600"/>
                <a:gd name="connsiteX4" fmla="*/ 4733 w 21600"/>
                <a:gd name="connsiteY4" fmla="*/ 21600 h 21600"/>
                <a:gd name="connsiteX5" fmla="*/ 21600 w 21600"/>
                <a:gd name="connsiteY5" fmla="*/ 2483 h 21600"/>
                <a:gd name="connsiteX0" fmla="*/ 21600 w 21600"/>
                <a:gd name="connsiteY0" fmla="*/ 2483 h 21600"/>
                <a:gd name="connsiteX1" fmla="*/ 20148 w 21600"/>
                <a:gd name="connsiteY1" fmla="*/ 132 h 21600"/>
                <a:gd name="connsiteX2" fmla="*/ 17900 w 21600"/>
                <a:gd name="connsiteY2" fmla="*/ 0 h 21600"/>
                <a:gd name="connsiteX3" fmla="*/ 0 w 21600"/>
                <a:gd name="connsiteY3" fmla="*/ 18461 h 21600"/>
                <a:gd name="connsiteX4" fmla="*/ 2139 w 21600"/>
                <a:gd name="connsiteY4" fmla="*/ 19794 h 21600"/>
                <a:gd name="connsiteX5" fmla="*/ 4733 w 21600"/>
                <a:gd name="connsiteY5" fmla="*/ 21600 h 21600"/>
                <a:gd name="connsiteX6" fmla="*/ 21600 w 21600"/>
                <a:gd name="connsiteY6" fmla="*/ 2483 h 21600"/>
                <a:gd name="connsiteX0" fmla="*/ 21600 w 21600"/>
                <a:gd name="connsiteY0" fmla="*/ 2483 h 21600"/>
                <a:gd name="connsiteX1" fmla="*/ 20148 w 21600"/>
                <a:gd name="connsiteY1" fmla="*/ 132 h 21600"/>
                <a:gd name="connsiteX2" fmla="*/ 17900 w 21600"/>
                <a:gd name="connsiteY2" fmla="*/ 0 h 21600"/>
                <a:gd name="connsiteX3" fmla="*/ 0 w 21600"/>
                <a:gd name="connsiteY3" fmla="*/ 18461 h 21600"/>
                <a:gd name="connsiteX4" fmla="*/ 1479 w 21600"/>
                <a:gd name="connsiteY4" fmla="*/ 21274 h 21600"/>
                <a:gd name="connsiteX5" fmla="*/ 4733 w 21600"/>
                <a:gd name="connsiteY5" fmla="*/ 21600 h 21600"/>
                <a:gd name="connsiteX6" fmla="*/ 21600 w 21600"/>
                <a:gd name="connsiteY6" fmla="*/ 2483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 extrusionOk="0">
                  <a:moveTo>
                    <a:pt x="21600" y="2483"/>
                  </a:moveTo>
                  <a:lnTo>
                    <a:pt x="20148" y="132"/>
                  </a:lnTo>
                  <a:lnTo>
                    <a:pt x="17900" y="0"/>
                  </a:lnTo>
                  <a:lnTo>
                    <a:pt x="0" y="18461"/>
                  </a:lnTo>
                  <a:lnTo>
                    <a:pt x="1479" y="21274"/>
                  </a:lnTo>
                  <a:lnTo>
                    <a:pt x="4733" y="21600"/>
                  </a:lnTo>
                  <a:lnTo>
                    <a:pt x="21600" y="2483"/>
                  </a:lnTo>
                  <a:close/>
                </a:path>
              </a:pathLst>
            </a:custGeom>
            <a:solidFill>
              <a:srgbClr val="4CC1EF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" name="Shape">
              <a:extLst>
                <a:ext uri="{FF2B5EF4-FFF2-40B4-BE49-F238E27FC236}">
                  <a16:creationId xmlns:a16="http://schemas.microsoft.com/office/drawing/2014/main" id="{3D51D976-9D2A-4596-ADE4-0BA1978B1628}"/>
                </a:ext>
              </a:extLst>
            </p:cNvPr>
            <p:cNvSpPr/>
            <p:nvPr/>
          </p:nvSpPr>
          <p:spPr>
            <a:xfrm>
              <a:off x="5279798" y="2126742"/>
              <a:ext cx="1976833" cy="15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40" y="0"/>
                  </a:moveTo>
                  <a:lnTo>
                    <a:pt x="0" y="21600"/>
                  </a:lnTo>
                  <a:lnTo>
                    <a:pt x="2136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A5C84">
                <a:lumMod val="60000"/>
                <a:lumOff val="40000"/>
              </a:srgbClr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Shape">
              <a:extLst>
                <a:ext uri="{FF2B5EF4-FFF2-40B4-BE49-F238E27FC236}">
                  <a16:creationId xmlns:a16="http://schemas.microsoft.com/office/drawing/2014/main" id="{5548CBA2-0637-41FD-8DCC-9B0A81CD7B53}"/>
                </a:ext>
              </a:extLst>
            </p:cNvPr>
            <p:cNvSpPr/>
            <p:nvPr/>
          </p:nvSpPr>
          <p:spPr>
            <a:xfrm>
              <a:off x="3319456" y="2126742"/>
              <a:ext cx="1984164" cy="15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9" y="0"/>
                  </a:moveTo>
                  <a:lnTo>
                    <a:pt x="0" y="21600"/>
                  </a:lnTo>
                  <a:lnTo>
                    <a:pt x="2136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7030A0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Shape">
              <a:extLst>
                <a:ext uri="{FF2B5EF4-FFF2-40B4-BE49-F238E27FC236}">
                  <a16:creationId xmlns:a16="http://schemas.microsoft.com/office/drawing/2014/main" id="{4639DC8D-C915-4D66-97BC-47D150EA5DD1}"/>
                </a:ext>
              </a:extLst>
            </p:cNvPr>
            <p:cNvSpPr/>
            <p:nvPr/>
          </p:nvSpPr>
          <p:spPr>
            <a:xfrm>
              <a:off x="1523999" y="2126742"/>
              <a:ext cx="1822940" cy="15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339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3D3D3">
                <a:lumMod val="75000"/>
              </a:srgbClr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Shape">
              <a:extLst>
                <a:ext uri="{FF2B5EF4-FFF2-40B4-BE49-F238E27FC236}">
                  <a16:creationId xmlns:a16="http://schemas.microsoft.com/office/drawing/2014/main" id="{1169F9FB-7EB9-464C-9B0B-C005A9150E72}"/>
                </a:ext>
              </a:extLst>
            </p:cNvPr>
            <p:cNvSpPr/>
            <p:nvPr/>
          </p:nvSpPr>
          <p:spPr>
            <a:xfrm>
              <a:off x="7230279" y="2126742"/>
              <a:ext cx="1447360" cy="482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98" y="8439"/>
                  </a:moveTo>
                  <a:cubicBezTo>
                    <a:pt x="21245" y="7620"/>
                    <a:pt x="21600" y="6171"/>
                    <a:pt x="21600" y="4597"/>
                  </a:cubicBezTo>
                  <a:lnTo>
                    <a:pt x="21600" y="4597"/>
                  </a:lnTo>
                  <a:cubicBezTo>
                    <a:pt x="21600" y="2078"/>
                    <a:pt x="20698" y="0"/>
                    <a:pt x="19604" y="0"/>
                  </a:cubicBezTo>
                  <a:lnTo>
                    <a:pt x="328" y="0"/>
                  </a:lnTo>
                  <a:lnTo>
                    <a:pt x="0" y="7053"/>
                  </a:lnTo>
                  <a:lnTo>
                    <a:pt x="13726" y="7053"/>
                  </a:lnTo>
                  <a:cubicBezTo>
                    <a:pt x="14491" y="7053"/>
                    <a:pt x="14765" y="9383"/>
                    <a:pt x="14108" y="10265"/>
                  </a:cubicBezTo>
                  <a:lnTo>
                    <a:pt x="8257" y="18325"/>
                  </a:lnTo>
                  <a:lnTo>
                    <a:pt x="11976" y="21600"/>
                  </a:lnTo>
                  <a:lnTo>
                    <a:pt x="20698" y="8439"/>
                  </a:lnTo>
                  <a:close/>
                </a:path>
              </a:pathLst>
            </a:custGeom>
            <a:solidFill>
              <a:srgbClr val="3A5C84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Shape">
              <a:extLst>
                <a:ext uri="{FF2B5EF4-FFF2-40B4-BE49-F238E27FC236}">
                  <a16:creationId xmlns:a16="http://schemas.microsoft.com/office/drawing/2014/main" id="{D5F74350-2CC3-4B8E-9DE4-3C306E462291}"/>
                </a:ext>
              </a:extLst>
            </p:cNvPr>
            <p:cNvSpPr/>
            <p:nvPr/>
          </p:nvSpPr>
          <p:spPr>
            <a:xfrm>
              <a:off x="5188193" y="3088784"/>
              <a:ext cx="1713014" cy="757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690"/>
                  </a:moveTo>
                  <a:lnTo>
                    <a:pt x="17580" y="0"/>
                  </a:lnTo>
                  <a:lnTo>
                    <a:pt x="0" y="18228"/>
                  </a:lnTo>
                  <a:lnTo>
                    <a:pt x="5036" y="21600"/>
                  </a:lnTo>
                  <a:close/>
                </a:path>
              </a:pathLst>
            </a:custGeom>
            <a:solidFill>
              <a:srgbClr val="A2B969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Shape">
              <a:extLst>
                <a:ext uri="{FF2B5EF4-FFF2-40B4-BE49-F238E27FC236}">
                  <a16:creationId xmlns:a16="http://schemas.microsoft.com/office/drawing/2014/main" id="{6B3E8DDE-8429-4CC8-98EE-6F9CFFB20D22}"/>
                </a:ext>
              </a:extLst>
            </p:cNvPr>
            <p:cNvSpPr/>
            <p:nvPr/>
          </p:nvSpPr>
          <p:spPr>
            <a:xfrm>
              <a:off x="8064587" y="4494408"/>
              <a:ext cx="2603413" cy="398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471" y="0"/>
                  </a:ln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C13018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Shape">
              <a:extLst>
                <a:ext uri="{FF2B5EF4-FFF2-40B4-BE49-F238E27FC236}">
                  <a16:creationId xmlns:a16="http://schemas.microsoft.com/office/drawing/2014/main" id="{A300D106-41A1-4E4A-B88E-408FD67B01EF}"/>
                </a:ext>
              </a:extLst>
            </p:cNvPr>
            <p:cNvSpPr/>
            <p:nvPr/>
          </p:nvSpPr>
          <p:spPr>
            <a:xfrm>
              <a:off x="4938843" y="4494408"/>
              <a:ext cx="3191519" cy="398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5" y="0"/>
                  </a:moveTo>
                  <a:lnTo>
                    <a:pt x="0" y="21600"/>
                  </a:lnTo>
                  <a:lnTo>
                    <a:pt x="2121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7931F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Shape">
              <a:extLst>
                <a:ext uri="{FF2B5EF4-FFF2-40B4-BE49-F238E27FC236}">
                  <a16:creationId xmlns:a16="http://schemas.microsoft.com/office/drawing/2014/main" id="{6E0254D5-6C7C-484A-94D8-F7EBF36423B8}"/>
                </a:ext>
              </a:extLst>
            </p:cNvPr>
            <p:cNvSpPr/>
            <p:nvPr/>
          </p:nvSpPr>
          <p:spPr>
            <a:xfrm>
              <a:off x="3515166" y="3725735"/>
              <a:ext cx="2075768" cy="1168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7" y="14209"/>
                  </a:moveTo>
                  <a:cubicBezTo>
                    <a:pt x="11648" y="14209"/>
                    <a:pt x="11076" y="11633"/>
                    <a:pt x="12297" y="10540"/>
                  </a:cubicBezTo>
                  <a:lnTo>
                    <a:pt x="21600" y="2186"/>
                  </a:lnTo>
                  <a:lnTo>
                    <a:pt x="17444" y="0"/>
                  </a:lnTo>
                  <a:lnTo>
                    <a:pt x="1678" y="12856"/>
                  </a:lnTo>
                  <a:cubicBezTo>
                    <a:pt x="629" y="13715"/>
                    <a:pt x="0" y="15250"/>
                    <a:pt x="0" y="16890"/>
                  </a:cubicBezTo>
                  <a:cubicBezTo>
                    <a:pt x="0" y="19492"/>
                    <a:pt x="1544" y="21600"/>
                    <a:pt x="3451" y="21600"/>
                  </a:cubicBezTo>
                  <a:lnTo>
                    <a:pt x="14851" y="21600"/>
                  </a:lnTo>
                  <a:lnTo>
                    <a:pt x="18168" y="14235"/>
                  </a:lnTo>
                  <a:lnTo>
                    <a:pt x="13097" y="14235"/>
                  </a:lnTo>
                  <a:close/>
                </a:path>
              </a:pathLst>
            </a:custGeom>
            <a:solidFill>
              <a:srgbClr val="FFCC4C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98611AB-38E2-4CEB-A63F-8D74D35F7513}"/>
                </a:ext>
              </a:extLst>
            </p:cNvPr>
            <p:cNvCxnSpPr/>
            <p:nvPr/>
          </p:nvCxnSpPr>
          <p:spPr>
            <a:xfrm>
              <a:off x="3174875" y="919818"/>
              <a:ext cx="0" cy="128573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tailEnd type="oval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7816003-D3D7-4B5C-BBBA-258FC03D40CE}"/>
                </a:ext>
              </a:extLst>
            </p:cNvPr>
            <p:cNvCxnSpPr/>
            <p:nvPr/>
          </p:nvCxnSpPr>
          <p:spPr>
            <a:xfrm>
              <a:off x="5148551" y="919818"/>
              <a:ext cx="0" cy="128573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tailEnd type="oval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FA58AFA-62FC-40A9-9B8B-EA13D370A331}"/>
                </a:ext>
              </a:extLst>
            </p:cNvPr>
            <p:cNvCxnSpPr/>
            <p:nvPr/>
          </p:nvCxnSpPr>
          <p:spPr>
            <a:xfrm>
              <a:off x="7105283" y="919818"/>
              <a:ext cx="0" cy="128573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tailEnd type="oval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68D4C2A-A3F6-40C7-9653-3264A3651B08}"/>
                </a:ext>
              </a:extLst>
            </p:cNvPr>
            <p:cNvCxnSpPr/>
            <p:nvPr/>
          </p:nvCxnSpPr>
          <p:spPr>
            <a:xfrm>
              <a:off x="8256672" y="919818"/>
              <a:ext cx="0" cy="128573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tailEnd type="oval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4C8CF36-AFC5-4C96-A4DB-88330D63B4E5}"/>
                </a:ext>
              </a:extLst>
            </p:cNvPr>
            <p:cNvCxnSpPr/>
            <p:nvPr/>
          </p:nvCxnSpPr>
          <p:spPr>
            <a:xfrm>
              <a:off x="5872742" y="2534867"/>
              <a:ext cx="0" cy="100584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tailEnd type="oval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6943DFE-5F27-4030-A7C1-CCC1F0FDCF01}"/>
                </a:ext>
              </a:extLst>
            </p:cNvPr>
            <p:cNvCxnSpPr/>
            <p:nvPr/>
          </p:nvCxnSpPr>
          <p:spPr>
            <a:xfrm>
              <a:off x="3877619" y="3575429"/>
              <a:ext cx="0" cy="100584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tailEnd type="oval"/>
            </a:ln>
            <a:effectLst/>
          </p:spPr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137CAD4-D49C-419D-90A9-B42889634063}"/>
                </a:ext>
              </a:extLst>
            </p:cNvPr>
            <p:cNvGrpSpPr/>
            <p:nvPr/>
          </p:nvGrpSpPr>
          <p:grpSpPr>
            <a:xfrm flipV="1">
              <a:off x="6331399" y="4646063"/>
              <a:ext cx="2346240" cy="1340375"/>
              <a:chOff x="4807400" y="4136031"/>
              <a:chExt cx="2346240" cy="777887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37F21E4A-B22F-4752-AFAD-F1512C5F12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07400" y="4182873"/>
                <a:ext cx="0" cy="731045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  <a:tailEnd type="oval"/>
              </a:ln>
              <a:effectLst/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D3085589-55C7-49B8-97EE-C599506FBCA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41637" y="4136031"/>
                <a:ext cx="12003" cy="777886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  <a:tailEnd type="oval"/>
              </a:ln>
              <a:effectLst/>
            </p:spPr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E38AAF-7CF1-4E13-B61E-92A71C8D5F54}"/>
                </a:ext>
              </a:extLst>
            </p:cNvPr>
            <p:cNvCxnSpPr/>
            <p:nvPr/>
          </p:nvCxnSpPr>
          <p:spPr>
            <a:xfrm rot="10800000">
              <a:off x="7439074" y="2809888"/>
              <a:ext cx="0" cy="100584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tailEnd type="oval"/>
            </a:ln>
            <a:effectLst/>
          </p:spPr>
        </p:cxnSp>
        <p:sp>
          <p:nvSpPr>
            <p:cNvPr id="44" name="TextBox 67">
              <a:extLst>
                <a:ext uri="{FF2B5EF4-FFF2-40B4-BE49-F238E27FC236}">
                  <a16:creationId xmlns:a16="http://schemas.microsoft.com/office/drawing/2014/main" id="{FA245FA3-CEAF-4F64-A043-C8EE8F8D0504}"/>
                </a:ext>
              </a:extLst>
            </p:cNvPr>
            <p:cNvSpPr txBox="1"/>
            <p:nvPr/>
          </p:nvSpPr>
          <p:spPr>
            <a:xfrm>
              <a:off x="1665183" y="857097"/>
              <a:ext cx="1375164" cy="7289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/>
              <a:r>
                <a:rPr lang="en-MY" b="1" dirty="0"/>
                <a:t>Confidentiality </a:t>
              </a:r>
              <a:r>
                <a:rPr lang="en-MY" dirty="0"/>
                <a:t>of patient needs to be maintained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TextBox 70">
              <a:extLst>
                <a:ext uri="{FF2B5EF4-FFF2-40B4-BE49-F238E27FC236}">
                  <a16:creationId xmlns:a16="http://schemas.microsoft.com/office/drawing/2014/main" id="{0EBBED5F-1511-4466-A537-244E80E31C58}"/>
                </a:ext>
              </a:extLst>
            </p:cNvPr>
            <p:cNvSpPr txBox="1"/>
            <p:nvPr/>
          </p:nvSpPr>
          <p:spPr>
            <a:xfrm>
              <a:off x="3207670" y="834067"/>
              <a:ext cx="1822940" cy="94767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/>
              <a:r>
                <a:rPr lang="en-MY" b="1" dirty="0"/>
                <a:t>Non-discrimination</a:t>
              </a:r>
              <a:r>
                <a:rPr lang="en-MY" dirty="0"/>
                <a:t> and non-stigmatising behaviour to be promoted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TextBox 73">
              <a:extLst>
                <a:ext uri="{FF2B5EF4-FFF2-40B4-BE49-F238E27FC236}">
                  <a16:creationId xmlns:a16="http://schemas.microsoft.com/office/drawing/2014/main" id="{7B3E8D8D-A7CF-4CA6-8F5D-CDCEA6A349E8}"/>
                </a:ext>
              </a:extLst>
            </p:cNvPr>
            <p:cNvSpPr txBox="1"/>
            <p:nvPr/>
          </p:nvSpPr>
          <p:spPr>
            <a:xfrm>
              <a:off x="5588953" y="864711"/>
              <a:ext cx="1349448" cy="51028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/>
              <a:r>
                <a:rPr lang="en-MY" b="1" dirty="0"/>
                <a:t>Respect</a:t>
              </a:r>
              <a:r>
                <a:rPr lang="en-MY" dirty="0"/>
                <a:t> for all to be ensured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TextBox 76">
              <a:extLst>
                <a:ext uri="{FF2B5EF4-FFF2-40B4-BE49-F238E27FC236}">
                  <a16:creationId xmlns:a16="http://schemas.microsoft.com/office/drawing/2014/main" id="{DB4B375E-545B-4360-A85A-E7833A4C8979}"/>
                </a:ext>
              </a:extLst>
            </p:cNvPr>
            <p:cNvSpPr txBox="1"/>
            <p:nvPr/>
          </p:nvSpPr>
          <p:spPr>
            <a:xfrm>
              <a:off x="8415536" y="828268"/>
              <a:ext cx="1447355" cy="7289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MY" b="1" dirty="0"/>
                <a:t>Informed consent </a:t>
              </a:r>
              <a:r>
                <a:rPr lang="en-MY" dirty="0"/>
                <a:t>and informed treatment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TextBox 86">
              <a:extLst>
                <a:ext uri="{FF2B5EF4-FFF2-40B4-BE49-F238E27FC236}">
                  <a16:creationId xmlns:a16="http://schemas.microsoft.com/office/drawing/2014/main" id="{794F0CDF-00F9-45EA-87A6-D59D34BA15C1}"/>
                </a:ext>
              </a:extLst>
            </p:cNvPr>
            <p:cNvSpPr txBox="1"/>
            <p:nvPr/>
          </p:nvSpPr>
          <p:spPr>
            <a:xfrm>
              <a:off x="3997163" y="4917530"/>
              <a:ext cx="2277438" cy="94767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MY" b="1" dirty="0"/>
                <a:t>Empowered communities </a:t>
              </a:r>
              <a:r>
                <a:rPr lang="en-MY" dirty="0"/>
                <a:t>- Ensure representation of women, men and transgender persons in all forums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TextBox 89">
              <a:extLst>
                <a:ext uri="{FF2B5EF4-FFF2-40B4-BE49-F238E27FC236}">
                  <a16:creationId xmlns:a16="http://schemas.microsoft.com/office/drawing/2014/main" id="{284EEEAE-740E-4950-9574-750B36210555}"/>
                </a:ext>
              </a:extLst>
            </p:cNvPr>
            <p:cNvSpPr txBox="1"/>
            <p:nvPr/>
          </p:nvSpPr>
          <p:spPr>
            <a:xfrm>
              <a:off x="6732118" y="4950093"/>
              <a:ext cx="1983676" cy="94767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MY" b="1" dirty="0"/>
                <a:t>Work in partnership- </a:t>
              </a:r>
              <a:r>
                <a:rPr lang="en-MY" dirty="0"/>
                <a:t>Strengthen linkages between program, private sector and communities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extBox 92">
              <a:extLst>
                <a:ext uri="{FF2B5EF4-FFF2-40B4-BE49-F238E27FC236}">
                  <a16:creationId xmlns:a16="http://schemas.microsoft.com/office/drawing/2014/main" id="{F7C80F13-0D4A-49F3-AEC6-9B316A8B6340}"/>
                </a:ext>
              </a:extLst>
            </p:cNvPr>
            <p:cNvSpPr txBox="1"/>
            <p:nvPr/>
          </p:nvSpPr>
          <p:spPr>
            <a:xfrm>
              <a:off x="7556643" y="3354577"/>
              <a:ext cx="1667445" cy="51028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MY" b="1" dirty="0"/>
                <a:t>Rights-based </a:t>
              </a:r>
              <a:r>
                <a:rPr lang="en-MY" dirty="0"/>
                <a:t>approach</a:t>
              </a:r>
              <a:endParaRPr kumimoji="0" lang="en-US" sz="1600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TextBox 98">
              <a:extLst>
                <a:ext uri="{FF2B5EF4-FFF2-40B4-BE49-F238E27FC236}">
                  <a16:creationId xmlns:a16="http://schemas.microsoft.com/office/drawing/2014/main" id="{F522C8CB-08F1-4C95-AFD8-39E776E68FC1}"/>
                </a:ext>
              </a:extLst>
            </p:cNvPr>
            <p:cNvSpPr txBox="1"/>
            <p:nvPr/>
          </p:nvSpPr>
          <p:spPr>
            <a:xfrm>
              <a:off x="4050343" y="2470607"/>
              <a:ext cx="1667445" cy="72898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/>
              <a:r>
                <a:rPr lang="en-MY" b="1" dirty="0"/>
                <a:t>Accountability </a:t>
              </a:r>
              <a:r>
                <a:rPr lang="en-MY" dirty="0"/>
                <a:t>to be fixed for actions and inactions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Box 101">
              <a:extLst>
                <a:ext uri="{FF2B5EF4-FFF2-40B4-BE49-F238E27FC236}">
                  <a16:creationId xmlns:a16="http://schemas.microsoft.com/office/drawing/2014/main" id="{A8892629-93E7-4A29-8D22-208513988EBD}"/>
                </a:ext>
              </a:extLst>
            </p:cNvPr>
            <p:cNvSpPr txBox="1"/>
            <p:nvPr/>
          </p:nvSpPr>
          <p:spPr>
            <a:xfrm>
              <a:off x="2080768" y="3491290"/>
              <a:ext cx="1667445" cy="51028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/>
              <a:r>
                <a:rPr lang="en-MY" b="1" dirty="0"/>
                <a:t>Access f</a:t>
              </a:r>
              <a:r>
                <a:rPr lang="en-MY" dirty="0"/>
                <a:t>or all health services</a:t>
              </a:r>
              <a:endParaRPr kumimoji="0" lang="en-US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53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2023-03-27T08:13:32Z</dcterms:created>
  <dcterms:modified xsi:type="dcterms:W3CDTF">2023-03-27T08:15:01Z</dcterms:modified>
</cp:coreProperties>
</file>