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6" r:id="rId2"/>
    <p:sldId id="3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AA897-85DF-445F-9E68-6E7C3FA9D13E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4B2ED-D8C9-43D0-9E0A-95E2AEFC29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861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A32F13-3E1A-42FE-BC9E-E00004C5FE94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993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32F13-3E1A-42FE-BC9E-E00004C5FE94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20653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6558-894C-4A16-B6D0-F10197502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AEAA8-1A6B-46D0-B836-1897FB387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6B5C4-737A-42BF-A44E-26003B57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C96DE-9E3B-4F96-A3E2-2B1F1487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6BBDA-09F9-4B44-913B-8DCF56F2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318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621C-CB48-4BAD-B33D-5DC47E62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BE27A-A076-452F-91B5-7B70A7BA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D5351-BC37-402D-922A-E3D445E0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85B66-AA02-4149-A00C-293B9D3A7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83625-BF8A-46B3-8307-6BC1B716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350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7C7D2-2140-4154-8EA8-A60A9F943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3649A-5D7C-4CFB-9A14-7E2DEDB9F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1CFD8-DD24-4EEF-A9BC-3D8D602C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D2118-9AED-4CF3-B18A-AF64A14F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72A64-C488-4369-9B4A-E875D68C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528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18E72-1113-4657-810C-809983C0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D6BF6-035C-434C-AECD-E87F61899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219D9-39A5-4631-80B5-068C8A0F0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FB073-BF10-4ED5-B904-B23A6222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28F04-7CF1-4F04-8B23-8E63A552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948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E2B5-F3D3-4BEC-9C00-4F7308923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B09AB-AB80-4F6F-AC78-F8B087456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C8918-6755-43AA-AFCB-DE582399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DAF80-BC57-42B1-A77B-CF9880D8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0EFB2-EC9C-4759-995B-942C4C6D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348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3B33-95E0-4ECF-AE58-16704D94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38AEA-69D7-46F4-8294-E0031C97C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AA955-AA4F-4458-8D37-E4822265F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D8B05-670F-480C-BD87-FF9784FA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BC0B1-2580-48C9-85B5-644A60E48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B2E39-ED0B-4A60-9320-899645A1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634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BED4-7DB8-40AB-80AE-0AC6F96E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1C0DC-150E-4684-A731-021C51030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00EDE-0BEC-4A81-8F4B-3DFFC39AB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6179FF-E7A1-47C2-A276-D40F8FC35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F16FCE-EF58-4900-B816-8972B835E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11F26-6CE1-4524-A4A9-CEF381F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77ADC-0DA5-4374-A020-F1D418B0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FBE6D-56E5-421E-B88E-6781446A4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585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593B-E546-4457-B4CD-90A073C7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53CB9-D8E6-4A87-AD19-15076348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040EC-B4C1-4787-873C-F7219A44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9A213-2764-4809-A0D9-BA61B04F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039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A7EFAE-C00D-4B50-8604-F3EAFD22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C3F64-BA4D-4166-B59C-854D78D0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9254F-D931-4C26-AC48-51C7D13C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958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75B4-1888-4F2C-A09A-A94914AF8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049DE-D548-464F-AE74-CEC2955B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A887C-7440-4169-B0B5-CB2511357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6D6FD-2B23-4D55-9FAB-8BD70A14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C37A4-3A77-46D3-BC84-3F34D0B9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1F275-613F-4C2C-9CFF-F72A5F8D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857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01D8-40A7-4E8C-8FC5-780504BB9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AEA94-F325-487E-A049-E553C3C8B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772CB-B6A6-4083-AF19-91AD0E59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E642E-D14F-4D00-B33D-01BAB1F8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B81A5-3A51-469B-A574-21759EA9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4FC33-9E1F-4D63-9AE9-31B8C5FE3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532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ECF4A-12D5-4597-BBC9-7019299B3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92DA7-0F8B-4DA0-AE52-9C7F44EB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7FF88-6FDA-4FD8-951E-9A9838683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05304-ECA1-4734-BA07-89F7DE636FA1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4ACE7-B111-46AC-A8A0-27BCE5D06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CB33D-35CE-4183-9635-767B2872E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56ADD-367E-46DE-972C-E0DF831097F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325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sv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4.googleusercontent.com/agUk8p4NHKh2NEiHYz_lDyPb4tgdsulelh_zmq9ilZC4aRhmGiHGCtnkKYsUi6gxurwIJmrUe1sknTEdtbg9UQYB_PN4yOEnw_xVe4Y5OJj9IUuYTtGDO5abKH79kMohGtRMgV3Y">
            <a:extLst>
              <a:ext uri="{FF2B5EF4-FFF2-40B4-BE49-F238E27FC236}">
                <a16:creationId xmlns:a16="http://schemas.microsoft.com/office/drawing/2014/main" id="{BB420434-452B-4F1D-A88B-3351068C32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01"/>
          <a:stretch/>
        </p:blipFill>
        <p:spPr bwMode="auto">
          <a:xfrm>
            <a:off x="560382" y="1324822"/>
            <a:ext cx="10870563" cy="210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8BF9979-D561-4B22-9855-10EB739608E5}"/>
              </a:ext>
            </a:extLst>
          </p:cNvPr>
          <p:cNvGrpSpPr/>
          <p:nvPr/>
        </p:nvGrpSpPr>
        <p:grpSpPr>
          <a:xfrm>
            <a:off x="702270" y="3498981"/>
            <a:ext cx="10557669" cy="1156633"/>
            <a:chOff x="692331" y="5146913"/>
            <a:chExt cx="10557669" cy="115663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D611B1E-657E-4F63-B9C6-AC568097BC73}"/>
                </a:ext>
              </a:extLst>
            </p:cNvPr>
            <p:cNvSpPr/>
            <p:nvPr/>
          </p:nvSpPr>
          <p:spPr>
            <a:xfrm>
              <a:off x="692331" y="5159902"/>
              <a:ext cx="1737218" cy="11306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Poverty &amp; food security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B542F23-61D5-4C08-BBEB-3574AC4350D9}"/>
                </a:ext>
              </a:extLst>
            </p:cNvPr>
            <p:cNvSpPr/>
            <p:nvPr/>
          </p:nvSpPr>
          <p:spPr>
            <a:xfrm>
              <a:off x="2495341" y="5159902"/>
              <a:ext cx="1687373" cy="11436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Malnutrition &amp; hunger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B372D87-FFA2-4F25-B1F5-046CDBE416C1}"/>
                </a:ext>
              </a:extLst>
            </p:cNvPr>
            <p:cNvSpPr/>
            <p:nvPr/>
          </p:nvSpPr>
          <p:spPr>
            <a:xfrm>
              <a:off x="4232843" y="5146913"/>
              <a:ext cx="1687089" cy="1143644"/>
            </a:xfrm>
            <a:prstGeom prst="rect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Poor housing &amp; environmental condition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9A13C3B-E242-47C2-87F7-6E66D98AA5FD}"/>
                </a:ext>
              </a:extLst>
            </p:cNvPr>
            <p:cNvSpPr/>
            <p:nvPr/>
          </p:nvSpPr>
          <p:spPr>
            <a:xfrm>
              <a:off x="5985724" y="5159902"/>
              <a:ext cx="1687088" cy="113065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Poor ventilation &amp; overcrowding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7AF7A0-B12A-4692-90A4-3898396AD231}"/>
                </a:ext>
              </a:extLst>
            </p:cNvPr>
            <p:cNvSpPr/>
            <p:nvPr/>
          </p:nvSpPr>
          <p:spPr>
            <a:xfrm>
              <a:off x="7759903" y="5159902"/>
              <a:ext cx="1687088" cy="1143644"/>
            </a:xfrm>
            <a:prstGeom prst="rect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Financial stress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A6EA12-2E2A-4159-A36A-90A5A0CBD8E9}"/>
                </a:ext>
              </a:extLst>
            </p:cNvPr>
            <p:cNvSpPr/>
            <p:nvPr/>
          </p:nvSpPr>
          <p:spPr>
            <a:xfrm>
              <a:off x="9534081" y="5159902"/>
              <a:ext cx="1715919" cy="113065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Geographic &amp; cultural barriers to accessing  health 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619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47">
            <a:extLst>
              <a:ext uri="{FF2B5EF4-FFF2-40B4-BE49-F238E27FC236}">
                <a16:creationId xmlns:a16="http://schemas.microsoft.com/office/drawing/2014/main" id="{3712FA87-4059-4E5A-BDA3-9FB4FFCD3B9A}"/>
              </a:ext>
            </a:extLst>
          </p:cNvPr>
          <p:cNvSpPr txBox="1"/>
          <p:nvPr/>
        </p:nvSpPr>
        <p:spPr>
          <a:xfrm>
            <a:off x="6601626" y="951317"/>
            <a:ext cx="2543632" cy="33855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 economic status</a:t>
            </a:r>
          </a:p>
        </p:txBody>
      </p:sp>
      <p:sp>
        <p:nvSpPr>
          <p:cNvPr id="65" name="Freeform 39">
            <a:extLst>
              <a:ext uri="{FF2B5EF4-FFF2-40B4-BE49-F238E27FC236}">
                <a16:creationId xmlns:a16="http://schemas.microsoft.com/office/drawing/2014/main" id="{9BD5BFE6-4057-4228-B683-A640ACEF20D8}"/>
              </a:ext>
            </a:extLst>
          </p:cNvPr>
          <p:cNvSpPr>
            <a:spLocks/>
          </p:cNvSpPr>
          <p:nvPr/>
        </p:nvSpPr>
        <p:spPr bwMode="auto">
          <a:xfrm>
            <a:off x="4683218" y="951317"/>
            <a:ext cx="2283609" cy="1669529"/>
          </a:xfrm>
          <a:custGeom>
            <a:avLst/>
            <a:gdLst>
              <a:gd name="T0" fmla="*/ 285 w 369"/>
              <a:gd name="T1" fmla="*/ 215 h 270"/>
              <a:gd name="T2" fmla="*/ 228 w 369"/>
              <a:gd name="T3" fmla="*/ 173 h 270"/>
              <a:gd name="T4" fmla="*/ 95 w 369"/>
              <a:gd name="T5" fmla="*/ 270 h 270"/>
              <a:gd name="T6" fmla="*/ 95 w 369"/>
              <a:gd name="T7" fmla="*/ 270 h 270"/>
              <a:gd name="T8" fmla="*/ 92 w 369"/>
              <a:gd name="T9" fmla="*/ 182 h 270"/>
              <a:gd name="T10" fmla="*/ 92 w 369"/>
              <a:gd name="T11" fmla="*/ 176 h 270"/>
              <a:gd name="T12" fmla="*/ 86 w 369"/>
              <a:gd name="T13" fmla="*/ 175 h 270"/>
              <a:gd name="T14" fmla="*/ 0 w 369"/>
              <a:gd name="T15" fmla="*/ 160 h 270"/>
              <a:gd name="T16" fmla="*/ 0 w 369"/>
              <a:gd name="T17" fmla="*/ 160 h 270"/>
              <a:gd name="T18" fmla="*/ 44 w 369"/>
              <a:gd name="T19" fmla="*/ 128 h 270"/>
              <a:gd name="T20" fmla="*/ 210 w 369"/>
              <a:gd name="T21" fmla="*/ 8 h 270"/>
              <a:gd name="T22" fmla="*/ 246 w 369"/>
              <a:gd name="T23" fmla="*/ 8 h 270"/>
              <a:gd name="T24" fmla="*/ 353 w 369"/>
              <a:gd name="T25" fmla="*/ 86 h 270"/>
              <a:gd name="T26" fmla="*/ 369 w 369"/>
              <a:gd name="T27" fmla="*/ 182 h 270"/>
              <a:gd name="T28" fmla="*/ 285 w 369"/>
              <a:gd name="T29" fmla="*/ 21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69" h="270">
                <a:moveTo>
                  <a:pt x="285" y="215"/>
                </a:moveTo>
                <a:lnTo>
                  <a:pt x="228" y="173"/>
                </a:lnTo>
                <a:lnTo>
                  <a:pt x="95" y="270"/>
                </a:lnTo>
                <a:lnTo>
                  <a:pt x="95" y="270"/>
                </a:lnTo>
                <a:lnTo>
                  <a:pt x="92" y="182"/>
                </a:lnTo>
                <a:lnTo>
                  <a:pt x="92" y="176"/>
                </a:lnTo>
                <a:lnTo>
                  <a:pt x="86" y="175"/>
                </a:lnTo>
                <a:lnTo>
                  <a:pt x="0" y="160"/>
                </a:lnTo>
                <a:lnTo>
                  <a:pt x="0" y="160"/>
                </a:lnTo>
                <a:lnTo>
                  <a:pt x="44" y="128"/>
                </a:lnTo>
                <a:lnTo>
                  <a:pt x="210" y="8"/>
                </a:lnTo>
                <a:cubicBezTo>
                  <a:pt x="221" y="0"/>
                  <a:pt x="235" y="0"/>
                  <a:pt x="246" y="8"/>
                </a:cubicBezTo>
                <a:lnTo>
                  <a:pt x="353" y="86"/>
                </a:lnTo>
                <a:lnTo>
                  <a:pt x="369" y="182"/>
                </a:lnTo>
                <a:lnTo>
                  <a:pt x="285" y="215"/>
                </a:lnTo>
              </a:path>
            </a:pathLst>
          </a:custGeom>
          <a:solidFill>
            <a:schemeClr val="tx2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66" name="Freeform 40">
            <a:extLst>
              <a:ext uri="{FF2B5EF4-FFF2-40B4-BE49-F238E27FC236}">
                <a16:creationId xmlns:a16="http://schemas.microsoft.com/office/drawing/2014/main" id="{CE0F1D1D-C0E6-4A86-A5C4-AF5EFCC7DEA3}"/>
              </a:ext>
            </a:extLst>
          </p:cNvPr>
          <p:cNvSpPr>
            <a:spLocks/>
          </p:cNvSpPr>
          <p:nvPr/>
        </p:nvSpPr>
        <p:spPr bwMode="auto">
          <a:xfrm>
            <a:off x="3848456" y="2025958"/>
            <a:ext cx="1352897" cy="2158878"/>
          </a:xfrm>
          <a:custGeom>
            <a:avLst/>
            <a:gdLst>
              <a:gd name="T0" fmla="*/ 81 w 219"/>
              <a:gd name="T1" fmla="*/ 350 h 350"/>
              <a:gd name="T2" fmla="*/ 67 w 219"/>
              <a:gd name="T3" fmla="*/ 305 h 350"/>
              <a:gd name="T4" fmla="*/ 4 w 219"/>
              <a:gd name="T5" fmla="*/ 110 h 350"/>
              <a:gd name="T6" fmla="*/ 15 w 219"/>
              <a:gd name="T7" fmla="*/ 76 h 350"/>
              <a:gd name="T8" fmla="*/ 119 w 219"/>
              <a:gd name="T9" fmla="*/ 0 h 350"/>
              <a:gd name="T10" fmla="*/ 213 w 219"/>
              <a:gd name="T11" fmla="*/ 16 h 350"/>
              <a:gd name="T12" fmla="*/ 216 w 219"/>
              <a:gd name="T13" fmla="*/ 107 h 350"/>
              <a:gd name="T14" fmla="*/ 166 w 219"/>
              <a:gd name="T15" fmla="*/ 144 h 350"/>
              <a:gd name="T16" fmla="*/ 219 w 219"/>
              <a:gd name="T17" fmla="*/ 306 h 350"/>
              <a:gd name="T18" fmla="*/ 219 w 219"/>
              <a:gd name="T19" fmla="*/ 306 h 350"/>
              <a:gd name="T20" fmla="*/ 138 w 219"/>
              <a:gd name="T21" fmla="*/ 275 h 350"/>
              <a:gd name="T22" fmla="*/ 132 w 219"/>
              <a:gd name="T23" fmla="*/ 272 h 350"/>
              <a:gd name="T24" fmla="*/ 129 w 219"/>
              <a:gd name="T25" fmla="*/ 277 h 350"/>
              <a:gd name="T26" fmla="*/ 81 w 219"/>
              <a:gd name="T27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9" h="350">
                <a:moveTo>
                  <a:pt x="81" y="350"/>
                </a:moveTo>
                <a:lnTo>
                  <a:pt x="67" y="305"/>
                </a:lnTo>
                <a:lnTo>
                  <a:pt x="4" y="110"/>
                </a:lnTo>
                <a:cubicBezTo>
                  <a:pt x="0" y="97"/>
                  <a:pt x="4" y="84"/>
                  <a:pt x="15" y="76"/>
                </a:cubicBezTo>
                <a:lnTo>
                  <a:pt x="119" y="0"/>
                </a:lnTo>
                <a:lnTo>
                  <a:pt x="213" y="16"/>
                </a:lnTo>
                <a:lnTo>
                  <a:pt x="216" y="107"/>
                </a:lnTo>
                <a:lnTo>
                  <a:pt x="166" y="144"/>
                </a:lnTo>
                <a:lnTo>
                  <a:pt x="219" y="306"/>
                </a:lnTo>
                <a:lnTo>
                  <a:pt x="219" y="306"/>
                </a:lnTo>
                <a:lnTo>
                  <a:pt x="138" y="275"/>
                </a:lnTo>
                <a:lnTo>
                  <a:pt x="132" y="272"/>
                </a:lnTo>
                <a:lnTo>
                  <a:pt x="129" y="277"/>
                </a:lnTo>
                <a:lnTo>
                  <a:pt x="81" y="350"/>
                </a:lnTo>
              </a:path>
            </a:pathLst>
          </a:custGeom>
          <a:solidFill>
            <a:schemeClr val="accent2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67" name="Freeform 41">
            <a:extLst>
              <a:ext uri="{FF2B5EF4-FFF2-40B4-BE49-F238E27FC236}">
                <a16:creationId xmlns:a16="http://schemas.microsoft.com/office/drawing/2014/main" id="{5CD00854-7599-4A80-9C8F-7D3DD83539E1}"/>
              </a:ext>
            </a:extLst>
          </p:cNvPr>
          <p:cNvSpPr>
            <a:spLocks/>
          </p:cNvSpPr>
          <p:nvPr/>
        </p:nvSpPr>
        <p:spPr bwMode="auto">
          <a:xfrm>
            <a:off x="4385775" y="3820219"/>
            <a:ext cx="1976570" cy="1420059"/>
          </a:xfrm>
          <a:custGeom>
            <a:avLst/>
            <a:gdLst>
              <a:gd name="T0" fmla="*/ 320 w 320"/>
              <a:gd name="T1" fmla="*/ 230 h 230"/>
              <a:gd name="T2" fmla="*/ 72 w 320"/>
              <a:gd name="T3" fmla="*/ 230 h 230"/>
              <a:gd name="T4" fmla="*/ 43 w 320"/>
              <a:gd name="T5" fmla="*/ 208 h 230"/>
              <a:gd name="T6" fmla="*/ 0 w 320"/>
              <a:gd name="T7" fmla="*/ 77 h 230"/>
              <a:gd name="T8" fmla="*/ 51 w 320"/>
              <a:gd name="T9" fmla="*/ 0 h 230"/>
              <a:gd name="T10" fmla="*/ 138 w 320"/>
              <a:gd name="T11" fmla="*/ 34 h 230"/>
              <a:gd name="T12" fmla="*/ 155 w 320"/>
              <a:gd name="T13" fmla="*/ 85 h 230"/>
              <a:gd name="T14" fmla="*/ 320 w 320"/>
              <a:gd name="T15" fmla="*/ 85 h 230"/>
              <a:gd name="T16" fmla="*/ 320 w 320"/>
              <a:gd name="T17" fmla="*/ 85 h 230"/>
              <a:gd name="T18" fmla="*/ 265 w 320"/>
              <a:gd name="T19" fmla="*/ 150 h 230"/>
              <a:gd name="T20" fmla="*/ 261 w 320"/>
              <a:gd name="T21" fmla="*/ 154 h 230"/>
              <a:gd name="T22" fmla="*/ 265 w 320"/>
              <a:gd name="T23" fmla="*/ 159 h 230"/>
              <a:gd name="T24" fmla="*/ 320 w 320"/>
              <a:gd name="T25" fmla="*/ 23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0" h="230">
                <a:moveTo>
                  <a:pt x="320" y="230"/>
                </a:moveTo>
                <a:lnTo>
                  <a:pt x="72" y="230"/>
                </a:lnTo>
                <a:cubicBezTo>
                  <a:pt x="59" y="230"/>
                  <a:pt x="47" y="221"/>
                  <a:pt x="43" y="208"/>
                </a:cubicBezTo>
                <a:lnTo>
                  <a:pt x="0" y="77"/>
                </a:lnTo>
                <a:lnTo>
                  <a:pt x="51" y="0"/>
                </a:lnTo>
                <a:lnTo>
                  <a:pt x="138" y="34"/>
                </a:lnTo>
                <a:lnTo>
                  <a:pt x="155" y="85"/>
                </a:lnTo>
                <a:lnTo>
                  <a:pt x="320" y="85"/>
                </a:lnTo>
                <a:lnTo>
                  <a:pt x="320" y="85"/>
                </a:lnTo>
                <a:lnTo>
                  <a:pt x="265" y="150"/>
                </a:lnTo>
                <a:lnTo>
                  <a:pt x="261" y="154"/>
                </a:lnTo>
                <a:lnTo>
                  <a:pt x="265" y="159"/>
                </a:lnTo>
                <a:lnTo>
                  <a:pt x="320" y="230"/>
                </a:lnTo>
              </a:path>
            </a:pathLst>
          </a:custGeom>
          <a:solidFill>
            <a:schemeClr val="accent3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68" name="Freeform 42">
            <a:extLst>
              <a:ext uri="{FF2B5EF4-FFF2-40B4-BE49-F238E27FC236}">
                <a16:creationId xmlns:a16="http://schemas.microsoft.com/office/drawing/2014/main" id="{6EC3D9D2-7624-4BF0-8234-191F01CA884D}"/>
              </a:ext>
            </a:extLst>
          </p:cNvPr>
          <p:cNvSpPr>
            <a:spLocks/>
          </p:cNvSpPr>
          <p:nvPr/>
        </p:nvSpPr>
        <p:spPr bwMode="auto">
          <a:xfrm>
            <a:off x="6122466" y="3436419"/>
            <a:ext cx="1871027" cy="1803859"/>
          </a:xfrm>
          <a:custGeom>
            <a:avLst/>
            <a:gdLst>
              <a:gd name="T0" fmla="*/ 303 w 303"/>
              <a:gd name="T1" fmla="*/ 43 h 292"/>
              <a:gd name="T2" fmla="*/ 303 w 303"/>
              <a:gd name="T3" fmla="*/ 43 h 292"/>
              <a:gd name="T4" fmla="*/ 293 w 303"/>
              <a:gd name="T5" fmla="*/ 76 h 292"/>
              <a:gd name="T6" fmla="*/ 230 w 303"/>
              <a:gd name="T7" fmla="*/ 270 h 292"/>
              <a:gd name="T8" fmla="*/ 201 w 303"/>
              <a:gd name="T9" fmla="*/ 292 h 292"/>
              <a:gd name="T10" fmla="*/ 58 w 303"/>
              <a:gd name="T11" fmla="*/ 292 h 292"/>
              <a:gd name="T12" fmla="*/ 0 w 303"/>
              <a:gd name="T13" fmla="*/ 217 h 292"/>
              <a:gd name="T14" fmla="*/ 58 w 303"/>
              <a:gd name="T15" fmla="*/ 147 h 292"/>
              <a:gd name="T16" fmla="*/ 118 w 303"/>
              <a:gd name="T17" fmla="*/ 147 h 292"/>
              <a:gd name="T18" fmla="*/ 166 w 303"/>
              <a:gd name="T19" fmla="*/ 0 h 292"/>
              <a:gd name="T20" fmla="*/ 213 w 303"/>
              <a:gd name="T21" fmla="*/ 72 h 292"/>
              <a:gd name="T22" fmla="*/ 217 w 303"/>
              <a:gd name="T23" fmla="*/ 77 h 292"/>
              <a:gd name="T24" fmla="*/ 222 w 303"/>
              <a:gd name="T25" fmla="*/ 75 h 292"/>
              <a:gd name="T26" fmla="*/ 303 w 303"/>
              <a:gd name="T27" fmla="*/ 43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3" h="292">
                <a:moveTo>
                  <a:pt x="303" y="43"/>
                </a:moveTo>
                <a:lnTo>
                  <a:pt x="303" y="43"/>
                </a:lnTo>
                <a:lnTo>
                  <a:pt x="293" y="76"/>
                </a:lnTo>
                <a:lnTo>
                  <a:pt x="230" y="270"/>
                </a:lnTo>
                <a:cubicBezTo>
                  <a:pt x="226" y="283"/>
                  <a:pt x="214" y="292"/>
                  <a:pt x="201" y="292"/>
                </a:cubicBezTo>
                <a:lnTo>
                  <a:pt x="58" y="292"/>
                </a:lnTo>
                <a:lnTo>
                  <a:pt x="0" y="217"/>
                </a:lnTo>
                <a:lnTo>
                  <a:pt x="58" y="147"/>
                </a:lnTo>
                <a:lnTo>
                  <a:pt x="118" y="147"/>
                </a:lnTo>
                <a:lnTo>
                  <a:pt x="166" y="0"/>
                </a:lnTo>
                <a:lnTo>
                  <a:pt x="213" y="72"/>
                </a:lnTo>
                <a:lnTo>
                  <a:pt x="217" y="77"/>
                </a:lnTo>
                <a:lnTo>
                  <a:pt x="222" y="75"/>
                </a:lnTo>
                <a:lnTo>
                  <a:pt x="303" y="43"/>
                </a:lnTo>
              </a:path>
            </a:pathLst>
          </a:custGeom>
          <a:solidFill>
            <a:schemeClr val="accent4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69" name="Freeform 43">
            <a:extLst>
              <a:ext uri="{FF2B5EF4-FFF2-40B4-BE49-F238E27FC236}">
                <a16:creationId xmlns:a16="http://schemas.microsoft.com/office/drawing/2014/main" id="{1D574846-3C68-4EAB-8EA2-6B0F457638EF}"/>
              </a:ext>
            </a:extLst>
          </p:cNvPr>
          <p:cNvSpPr>
            <a:spLocks/>
          </p:cNvSpPr>
          <p:nvPr/>
        </p:nvSpPr>
        <p:spPr bwMode="auto">
          <a:xfrm>
            <a:off x="6535054" y="1565397"/>
            <a:ext cx="1813457" cy="2235638"/>
          </a:xfrm>
          <a:custGeom>
            <a:avLst/>
            <a:gdLst>
              <a:gd name="T0" fmla="*/ 71 w 292"/>
              <a:gd name="T1" fmla="*/ 0 h 362"/>
              <a:gd name="T2" fmla="*/ 111 w 292"/>
              <a:gd name="T3" fmla="*/ 29 h 362"/>
              <a:gd name="T4" fmla="*/ 277 w 292"/>
              <a:gd name="T5" fmla="*/ 150 h 362"/>
              <a:gd name="T6" fmla="*/ 288 w 292"/>
              <a:gd name="T7" fmla="*/ 184 h 362"/>
              <a:gd name="T8" fmla="*/ 241 w 292"/>
              <a:gd name="T9" fmla="*/ 328 h 362"/>
              <a:gd name="T10" fmla="*/ 155 w 292"/>
              <a:gd name="T11" fmla="*/ 362 h 362"/>
              <a:gd name="T12" fmla="*/ 104 w 292"/>
              <a:gd name="T13" fmla="*/ 285 h 362"/>
              <a:gd name="T14" fmla="*/ 125 w 292"/>
              <a:gd name="T15" fmla="*/ 218 h 362"/>
              <a:gd name="T16" fmla="*/ 0 w 292"/>
              <a:gd name="T17" fmla="*/ 126 h 362"/>
              <a:gd name="T18" fmla="*/ 0 w 292"/>
              <a:gd name="T19" fmla="*/ 126 h 362"/>
              <a:gd name="T20" fmla="*/ 80 w 292"/>
              <a:gd name="T21" fmla="*/ 95 h 362"/>
              <a:gd name="T22" fmla="*/ 86 w 292"/>
              <a:gd name="T23" fmla="*/ 93 h 362"/>
              <a:gd name="T24" fmla="*/ 85 w 292"/>
              <a:gd name="T25" fmla="*/ 87 h 362"/>
              <a:gd name="T26" fmla="*/ 71 w 292"/>
              <a:gd name="T27" fmla="*/ 0 h 362"/>
              <a:gd name="T28" fmla="*/ 71 w 292"/>
              <a:gd name="T29" fmla="*/ 0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2" h="362">
                <a:moveTo>
                  <a:pt x="71" y="0"/>
                </a:moveTo>
                <a:lnTo>
                  <a:pt x="111" y="29"/>
                </a:lnTo>
                <a:lnTo>
                  <a:pt x="277" y="150"/>
                </a:lnTo>
                <a:cubicBezTo>
                  <a:pt x="288" y="158"/>
                  <a:pt x="292" y="171"/>
                  <a:pt x="288" y="184"/>
                </a:cubicBezTo>
                <a:lnTo>
                  <a:pt x="241" y="328"/>
                </a:lnTo>
                <a:lnTo>
                  <a:pt x="155" y="362"/>
                </a:lnTo>
                <a:lnTo>
                  <a:pt x="104" y="285"/>
                </a:lnTo>
                <a:lnTo>
                  <a:pt x="125" y="218"/>
                </a:lnTo>
                <a:lnTo>
                  <a:pt x="0" y="126"/>
                </a:lnTo>
                <a:lnTo>
                  <a:pt x="0" y="126"/>
                </a:lnTo>
                <a:lnTo>
                  <a:pt x="80" y="95"/>
                </a:lnTo>
                <a:lnTo>
                  <a:pt x="86" y="93"/>
                </a:lnTo>
                <a:lnTo>
                  <a:pt x="85" y="87"/>
                </a:lnTo>
                <a:lnTo>
                  <a:pt x="71" y="0"/>
                </a:lnTo>
                <a:lnTo>
                  <a:pt x="7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284414D-8E1C-4124-BF56-B88E762CABBC}"/>
              </a:ext>
            </a:extLst>
          </p:cNvPr>
          <p:cNvSpPr/>
          <p:nvPr/>
        </p:nvSpPr>
        <p:spPr>
          <a:xfrm>
            <a:off x="5728563" y="1162094"/>
            <a:ext cx="787807" cy="780067"/>
          </a:xfrm>
          <a:prstGeom prst="rect">
            <a:avLst/>
          </a:prstGeom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prstClr val="white"/>
                </a:solidFill>
              </a:rPr>
              <a:t>01</a:t>
            </a:r>
            <a:endParaRPr lang="en-US" sz="135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88502C3-EE31-4722-AACB-7689D0123197}"/>
              </a:ext>
            </a:extLst>
          </p:cNvPr>
          <p:cNvSpPr/>
          <p:nvPr/>
        </p:nvSpPr>
        <p:spPr>
          <a:xfrm>
            <a:off x="7352037" y="2389196"/>
            <a:ext cx="787807" cy="780067"/>
          </a:xfrm>
          <a:prstGeom prst="rect">
            <a:avLst/>
          </a:prstGeom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prstClr val="white"/>
                </a:solidFill>
              </a:rPr>
              <a:t>02</a:t>
            </a:r>
            <a:endParaRPr lang="en-US" sz="135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79506E8-DC1D-48A0-8CE7-04A6B6CD950C}"/>
              </a:ext>
            </a:extLst>
          </p:cNvPr>
          <p:cNvSpPr/>
          <p:nvPr/>
        </p:nvSpPr>
        <p:spPr>
          <a:xfrm>
            <a:off x="6678319" y="4390403"/>
            <a:ext cx="787807" cy="780067"/>
          </a:xfrm>
          <a:prstGeom prst="rect">
            <a:avLst/>
          </a:prstGeom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prstClr val="white"/>
                </a:solidFill>
              </a:rPr>
              <a:t>03</a:t>
            </a:r>
            <a:endParaRPr lang="en-US" sz="135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79892ED-7AB2-4E42-83F9-568D76843472}"/>
              </a:ext>
            </a:extLst>
          </p:cNvPr>
          <p:cNvSpPr/>
          <p:nvPr/>
        </p:nvSpPr>
        <p:spPr>
          <a:xfrm>
            <a:off x="4695483" y="4395953"/>
            <a:ext cx="787807" cy="780067"/>
          </a:xfrm>
          <a:prstGeom prst="rect">
            <a:avLst/>
          </a:prstGeom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prstClr val="white"/>
                </a:solidFill>
              </a:rPr>
              <a:t>04</a:t>
            </a:r>
            <a:endParaRPr lang="en-US" sz="135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9F37397-311E-4285-9365-BC362CDD66A6}"/>
              </a:ext>
            </a:extLst>
          </p:cNvPr>
          <p:cNvSpPr/>
          <p:nvPr/>
        </p:nvSpPr>
        <p:spPr>
          <a:xfrm>
            <a:off x="3996683" y="2389196"/>
            <a:ext cx="787807" cy="780067"/>
          </a:xfrm>
          <a:prstGeom prst="rect">
            <a:avLst/>
          </a:prstGeom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prstClr val="white"/>
                </a:solidFill>
              </a:rPr>
              <a:t>05</a:t>
            </a:r>
            <a:endParaRPr lang="en-US" sz="1350" dirty="0"/>
          </a:p>
        </p:txBody>
      </p:sp>
      <p:pic>
        <p:nvPicPr>
          <p:cNvPr id="76" name="Graphic 8" descr="Chat">
            <a:extLst>
              <a:ext uri="{FF2B5EF4-FFF2-40B4-BE49-F238E27FC236}">
                <a16:creationId xmlns:a16="http://schemas.microsoft.com/office/drawing/2014/main" id="{230C3385-1089-4D77-A8BA-640A67090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2221" y="4019792"/>
            <a:ext cx="487994" cy="487994"/>
          </a:xfrm>
          <a:prstGeom prst="rect">
            <a:avLst/>
          </a:prstGeom>
        </p:spPr>
      </p:pic>
      <p:sp>
        <p:nvSpPr>
          <p:cNvPr id="93" name="TextBox 47">
            <a:extLst>
              <a:ext uri="{FF2B5EF4-FFF2-40B4-BE49-F238E27FC236}">
                <a16:creationId xmlns:a16="http://schemas.microsoft.com/office/drawing/2014/main" id="{0D19DA48-CC99-4C88-9C19-AC2156A91659}"/>
              </a:ext>
            </a:extLst>
          </p:cNvPr>
          <p:cNvSpPr txBox="1"/>
          <p:nvPr/>
        </p:nvSpPr>
        <p:spPr>
          <a:xfrm>
            <a:off x="8139844" y="1952763"/>
            <a:ext cx="2543632" cy="33855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issues</a:t>
            </a:r>
          </a:p>
        </p:txBody>
      </p:sp>
      <p:sp>
        <p:nvSpPr>
          <p:cNvPr id="94" name="TextBox 47">
            <a:extLst>
              <a:ext uri="{FF2B5EF4-FFF2-40B4-BE49-F238E27FC236}">
                <a16:creationId xmlns:a16="http://schemas.microsoft.com/office/drawing/2014/main" id="{4AB1A982-4920-44EC-AFE6-E152DF0B3125}"/>
              </a:ext>
            </a:extLst>
          </p:cNvPr>
          <p:cNvSpPr txBox="1"/>
          <p:nvPr/>
        </p:nvSpPr>
        <p:spPr>
          <a:xfrm>
            <a:off x="7796204" y="4481091"/>
            <a:ext cx="2543632" cy="33855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stigmatization</a:t>
            </a:r>
          </a:p>
        </p:txBody>
      </p:sp>
      <p:sp>
        <p:nvSpPr>
          <p:cNvPr id="95" name="TextBox 47">
            <a:extLst>
              <a:ext uri="{FF2B5EF4-FFF2-40B4-BE49-F238E27FC236}">
                <a16:creationId xmlns:a16="http://schemas.microsoft.com/office/drawing/2014/main" id="{FBB9CF76-0A28-44BC-BC67-AF7512E1EC16}"/>
              </a:ext>
            </a:extLst>
          </p:cNvPr>
          <p:cNvSpPr txBox="1"/>
          <p:nvPr/>
        </p:nvSpPr>
        <p:spPr>
          <a:xfrm>
            <a:off x="1610400" y="4390403"/>
            <a:ext cx="2681286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rgbClr val="A5A5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Socio-cultural factors (e.g. beliefs, social norms, values and practices)</a:t>
            </a:r>
          </a:p>
        </p:txBody>
      </p:sp>
      <p:sp>
        <p:nvSpPr>
          <p:cNvPr id="96" name="TextBox 47">
            <a:extLst>
              <a:ext uri="{FF2B5EF4-FFF2-40B4-BE49-F238E27FC236}">
                <a16:creationId xmlns:a16="http://schemas.microsoft.com/office/drawing/2014/main" id="{9B8A1F66-4D29-42AF-AD73-CA235E18FCE1}"/>
              </a:ext>
            </a:extLst>
          </p:cNvPr>
          <p:cNvSpPr txBox="1"/>
          <p:nvPr/>
        </p:nvSpPr>
        <p:spPr>
          <a:xfrm>
            <a:off x="1562189" y="2118477"/>
            <a:ext cx="2040915" cy="584775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level and income</a:t>
            </a: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86D62638-2237-43C2-A4D8-3E9C2A0B6E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506" y="1609305"/>
            <a:ext cx="562247" cy="562247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8145DB07-AE08-40CE-8AD5-58F9F4CDC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94" y="3062620"/>
            <a:ext cx="574491" cy="574491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D25A681F-D044-40C4-9D6A-967FB7BF3A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098" y="4609375"/>
            <a:ext cx="489751" cy="489751"/>
          </a:xfrm>
          <a:prstGeom prst="rect">
            <a:avLst/>
          </a:prstGeom>
        </p:spPr>
      </p:pic>
      <p:pic>
        <p:nvPicPr>
          <p:cNvPr id="3074" name="Picture 2" descr="https://cdn-icons-png.flaticon.com/512/2517/2517326.png">
            <a:extLst>
              <a:ext uri="{FF2B5EF4-FFF2-40B4-BE49-F238E27FC236}">
                <a16:creationId xmlns:a16="http://schemas.microsoft.com/office/drawing/2014/main" id="{E84807A6-ACDA-419A-A3A3-67EE620F8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697" y="2080030"/>
            <a:ext cx="478715" cy="4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75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2023-03-27T10:42:11Z</dcterms:created>
  <dcterms:modified xsi:type="dcterms:W3CDTF">2023-03-27T10:43:35Z</dcterms:modified>
</cp:coreProperties>
</file>