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2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76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9C8C5-DD68-44FF-9783-BD50A17E2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472F15-9719-4A67-91BF-B91F2278A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3D52C-3CC5-4B87-BBE5-D64166FE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263FF-0021-4790-A2D5-2C9B9677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1D576-6B15-4394-95E6-3412929A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246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1F2DF-CE31-4642-9867-01C5C4C3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F35E4-82C8-4A62-AF2C-05A2A6448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84444-F64B-4DAB-95A5-EB2FFEC6A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D62A8-47CA-48B5-ABFB-C367FCF7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A0188-55FE-434A-95BE-1552B9F5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672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011C87-E90D-4F13-96FF-1238236DE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C7A293-D8E8-4151-BFD9-56A2BC062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99926-4050-40CD-9078-98C1CE25E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8616B-5E6B-47DC-953D-F6CA9B0A3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F0505-2F86-492A-9B92-60FCD1634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999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8F980-E759-434A-A535-FE31B6DA2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A2D7F-8FF3-447F-B58F-593B96D36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18056-9FE8-4E9D-966C-7D62A100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3F42A-36DB-4D55-B281-C5BC3FBF2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70AD9-2AAF-4830-800A-32DF382F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339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979A6-32FF-4124-8E2C-FD488DE0E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C3E9A-C9A9-41F7-A683-F6EEB2F16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06F6B-CC38-4B09-81B2-FDB68CD94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D6570-B5F5-48F6-A545-BFD629C5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14FAC-5EA3-4AE5-8C74-28EFE4A9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351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B91BF-04B7-4DCA-9B3A-E2BB8BA0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F47C2-CF9E-4B20-BAD2-A724A7889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CCF8D5-5933-4E27-AD40-10FD0E52E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ECBA4-2C3A-4B95-BEFC-C1437C44D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28836-9047-4DE6-A78C-DB68D8F6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A17CC-C63A-455D-93CF-2F13DBD9B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963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A69D5-9AC9-4B17-947D-AC7DFE70C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AAEEA-8593-4537-8890-48DC54C33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989C1-1386-4767-8730-FE3B505EC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4DB2C-37CE-4BAA-86E7-217378681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66899C-53EC-46B2-A6A6-63162E20E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29516F-8F49-4561-AC97-0FEE883A8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C4C130-C8E1-41B0-94D9-A1B7774A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B9E1C8-550C-4552-955E-1772BEBA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499D2-0616-4182-8BBB-879FFA36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3405F9-D71E-42CC-88B7-6C8D059B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7745EE-0A05-48DF-A047-E6D8C543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B49C4E-B97B-4203-BF95-F4E443A2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836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AAA38F-E7D9-48B4-A695-565EF78F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6B7A9-DBE7-4F65-B16F-7456CAE87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15054-3ECF-42A1-884D-7208627F1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103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AA66B-7960-4351-95A7-088710082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8A18D-AB22-458F-ACCC-DD88B911D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B7932-F6CB-4F64-B0B8-6E41C2DB6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14942-F2D5-4002-B017-A49500330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B7990-3837-4B62-BC44-973F9D12E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CEDC5-D220-4229-B898-2CF2F61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965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8DC55-5D7F-4C5F-8CEA-9E103AE7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DAB116-7417-4B96-90A0-DB8D22314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174FE-0D6D-4E0A-BF8D-81FDE5250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F20BD9-96EA-477A-BD7D-BEB54E7A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805E8-712F-4CDE-A16F-A65D729F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B5235-61ED-4833-A908-C9C7F521D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675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065B72-D8D6-41C3-AA71-7FCFA742F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EE1FD-50BB-4B9B-A379-F829275AD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A2E72-5E6D-4A58-B7C1-41EA14AAA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310B5-E414-48A1-93E2-01248D2E7BF9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9355C-2B1B-42C1-8135-6952E1EC5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65C47-5CD5-4901-8BF8-CC4ACB0E4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52CA-B73B-4984-BE77-A67326DD73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14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5DEEFD0-1EEE-4A49-90B4-DF0DD69BCC6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71208" y="794327"/>
          <a:ext cx="9762541" cy="5711626"/>
        </p:xfrm>
        <a:graphic>
          <a:graphicData uri="http://schemas.openxmlformats.org/drawingml/2006/table">
            <a:tbl>
              <a:tblPr/>
              <a:tblGrid>
                <a:gridCol w="1477930">
                  <a:extLst>
                    <a:ext uri="{9D8B030D-6E8A-4147-A177-3AD203B41FA5}">
                      <a16:colId xmlns:a16="http://schemas.microsoft.com/office/drawing/2014/main" val="738612102"/>
                    </a:ext>
                  </a:extLst>
                </a:gridCol>
                <a:gridCol w="2761537">
                  <a:extLst>
                    <a:ext uri="{9D8B030D-6E8A-4147-A177-3AD203B41FA5}">
                      <a16:colId xmlns:a16="http://schemas.microsoft.com/office/drawing/2014/main" val="1228447161"/>
                    </a:ext>
                  </a:extLst>
                </a:gridCol>
                <a:gridCol w="2761537">
                  <a:extLst>
                    <a:ext uri="{9D8B030D-6E8A-4147-A177-3AD203B41FA5}">
                      <a16:colId xmlns:a16="http://schemas.microsoft.com/office/drawing/2014/main" val="1287515099"/>
                    </a:ext>
                  </a:extLst>
                </a:gridCol>
                <a:gridCol w="2761537">
                  <a:extLst>
                    <a:ext uri="{9D8B030D-6E8A-4147-A177-3AD203B41FA5}">
                      <a16:colId xmlns:a16="http://schemas.microsoft.com/office/drawing/2014/main" val="1727359965"/>
                    </a:ext>
                  </a:extLst>
                </a:gridCol>
              </a:tblGrid>
              <a:tr h="255931">
                <a:tc>
                  <a:txBody>
                    <a:bodyPr/>
                    <a:lstStyle/>
                    <a:p>
                      <a:pPr fontAlgn="ctr"/>
                      <a:endParaRPr lang="en-MY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Audiences Reached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Disadvantages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799759"/>
                  </a:ext>
                </a:extLst>
              </a:tr>
              <a:tr h="1163673">
                <a:tc>
                  <a:txBody>
                    <a:bodyPr/>
                    <a:lstStyle/>
                    <a:p>
                      <a:pPr fontAlgn="ctr"/>
                      <a:r>
                        <a:rPr lang="en-MY" sz="1600" b="1" dirty="0">
                          <a:effectLst/>
                        </a:rPr>
                        <a:t>Television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Households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 Families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Wider reach in urban and rural areas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Maximum impact due to audio-visual elements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Expensive production costs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Less reach among rural and migrant populations, who are vulnerable to TB.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322036"/>
                  </a:ext>
                </a:extLst>
              </a:tr>
              <a:tr h="1884035">
                <a:tc>
                  <a:txBody>
                    <a:bodyPr/>
                    <a:lstStyle/>
                    <a:p>
                      <a:pPr fontAlgn="ctr"/>
                      <a:r>
                        <a:rPr lang="en-MY" sz="1600" b="1" dirty="0">
                          <a:effectLst/>
                        </a:rPr>
                        <a:t>Radio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Individuals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Households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Families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Radio production is simple and much less expensive than TV.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Relatively wider reach than TV among rural and migrant populations.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Accessible even on mobile phones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Radio listening is no more popular; TV viewing/online portals are more popular.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989512"/>
                  </a:ext>
                </a:extLst>
              </a:tr>
              <a:tr h="2304445">
                <a:tc>
                  <a:txBody>
                    <a:bodyPr/>
                    <a:lstStyle/>
                    <a:p>
                      <a:pPr fontAlgn="ctr"/>
                      <a:r>
                        <a:rPr lang="en-MY" sz="1600" b="1" dirty="0">
                          <a:effectLst/>
                        </a:rPr>
                        <a:t>Newspapers</a:t>
                      </a:r>
                    </a:p>
                    <a:p>
                      <a:pPr fontAlgn="ctr"/>
                      <a:r>
                        <a:rPr lang="en-MY" sz="1600" b="1" dirty="0">
                          <a:effectLst/>
                        </a:rPr>
                        <a:t>and</a:t>
                      </a:r>
                    </a:p>
                    <a:p>
                      <a:pPr fontAlgn="ctr"/>
                      <a:r>
                        <a:rPr lang="en-MY" sz="1600" b="1" dirty="0">
                          <a:effectLst/>
                        </a:rPr>
                        <a:t>magazines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Educated individuals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Households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Timely and fixed schedule of dissemination.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Pictorial description of message.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Not useful for the illiterate population</a:t>
                      </a:r>
                    </a:p>
                    <a:p>
                      <a:pPr marL="285750" indent="-285750" fontAlgn="ctr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>
                          <a:effectLst/>
                        </a:rPr>
                        <a:t>People read newspapers for news about political developments, crime, etc., and not for advertisements per se, unless the advertisement is attractive and eye-catching enough.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0018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36A8451-6906-4BE1-BB06-E3BF198D5367}"/>
              </a:ext>
            </a:extLst>
          </p:cNvPr>
          <p:cNvSpPr/>
          <p:nvPr/>
        </p:nvSpPr>
        <p:spPr>
          <a:xfrm>
            <a:off x="775252" y="352047"/>
            <a:ext cx="2228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MY" b="1" dirty="0"/>
              <a:t>Mass media channels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71139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4A5C5C5-A2E8-4775-A854-29414AF23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10343"/>
              </p:ext>
            </p:extLst>
          </p:nvPr>
        </p:nvGraphicFramePr>
        <p:xfrm>
          <a:off x="904126" y="1428107"/>
          <a:ext cx="10383748" cy="4658166"/>
        </p:xfrm>
        <a:graphic>
          <a:graphicData uri="http://schemas.openxmlformats.org/drawingml/2006/table">
            <a:tbl>
              <a:tblPr/>
              <a:tblGrid>
                <a:gridCol w="1714128">
                  <a:extLst>
                    <a:ext uri="{9D8B030D-6E8A-4147-A177-3AD203B41FA5}">
                      <a16:colId xmlns:a16="http://schemas.microsoft.com/office/drawing/2014/main" val="1082925245"/>
                    </a:ext>
                  </a:extLst>
                </a:gridCol>
                <a:gridCol w="2037907">
                  <a:extLst>
                    <a:ext uri="{9D8B030D-6E8A-4147-A177-3AD203B41FA5}">
                      <a16:colId xmlns:a16="http://schemas.microsoft.com/office/drawing/2014/main" val="3050144406"/>
                    </a:ext>
                  </a:extLst>
                </a:gridCol>
                <a:gridCol w="3428258">
                  <a:extLst>
                    <a:ext uri="{9D8B030D-6E8A-4147-A177-3AD203B41FA5}">
                      <a16:colId xmlns:a16="http://schemas.microsoft.com/office/drawing/2014/main" val="3038350864"/>
                    </a:ext>
                  </a:extLst>
                </a:gridCol>
                <a:gridCol w="3203455">
                  <a:extLst>
                    <a:ext uri="{9D8B030D-6E8A-4147-A177-3AD203B41FA5}">
                      <a16:colId xmlns:a16="http://schemas.microsoft.com/office/drawing/2014/main" val="329794776"/>
                    </a:ext>
                  </a:extLst>
                </a:gridCol>
              </a:tblGrid>
              <a:tr h="291742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Audiences Reached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Disadvantages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96312"/>
                  </a:ext>
                </a:extLst>
              </a:tr>
              <a:tr h="787211">
                <a:tc>
                  <a:txBody>
                    <a:bodyPr/>
                    <a:lstStyle/>
                    <a:p>
                      <a:r>
                        <a:rPr lang="en-MY" sz="1600" b="1" dirty="0"/>
                        <a:t>Posters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Strong pictorial description of the message.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Useful in high-traffic areas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Brief messages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Short lifespan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86986"/>
                  </a:ext>
                </a:extLst>
              </a:tr>
              <a:tr h="2299287">
                <a:tc>
                  <a:txBody>
                    <a:bodyPr/>
                    <a:lstStyle/>
                    <a:p>
                      <a:r>
                        <a:rPr lang="en-MY" sz="1600" b="1" dirty="0"/>
                        <a:t>Pamphlets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Good for communicating core messages with illustration/ visual support.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Mass distribution and a kind of take-home message.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Not very expensive.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Can be used for repeated exposure and to reinforce messages broadcasted through mass media.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Useful for the literate population, but can be used by the illiterate people as well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If the pamphlet looks attractive enough, it is taken home and contents are deciphered with the help of literates or children at home/ in the neighbourhood.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716699"/>
                  </a:ext>
                </a:extLst>
              </a:tr>
              <a:tr h="745824">
                <a:tc>
                  <a:txBody>
                    <a:bodyPr/>
                    <a:lstStyle/>
                    <a:p>
                      <a:r>
                        <a:rPr lang="en-MY" sz="1600" b="1" dirty="0"/>
                        <a:t>Brochures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 Groups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Detailed information/ instructions with illustrations/ visuals/ graphs etc.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Production costs may be relatively high.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104699"/>
                  </a:ext>
                </a:extLst>
              </a:tr>
              <a:tr h="534102">
                <a:tc>
                  <a:txBody>
                    <a:bodyPr/>
                    <a:lstStyle/>
                    <a:p>
                      <a:r>
                        <a:rPr lang="en-MY" sz="1600" b="1" dirty="0"/>
                        <a:t>Flip charts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Good support in counselling sessions.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Production costs may be relatively high.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3677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B11F325-CB39-4A17-B28C-6FB338671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961251"/>
              </p:ext>
            </p:extLst>
          </p:nvPr>
        </p:nvGraphicFramePr>
        <p:xfrm>
          <a:off x="571219" y="151909"/>
          <a:ext cx="2582947" cy="801384"/>
        </p:xfrm>
        <a:graphic>
          <a:graphicData uri="http://schemas.openxmlformats.org/drawingml/2006/table">
            <a:tbl>
              <a:tblPr/>
              <a:tblGrid>
                <a:gridCol w="1160111">
                  <a:extLst>
                    <a:ext uri="{9D8B030D-6E8A-4147-A177-3AD203B41FA5}">
                      <a16:colId xmlns:a16="http://schemas.microsoft.com/office/drawing/2014/main" val="3499067738"/>
                    </a:ext>
                  </a:extLst>
                </a:gridCol>
                <a:gridCol w="1422836">
                  <a:extLst>
                    <a:ext uri="{9D8B030D-6E8A-4147-A177-3AD203B41FA5}">
                      <a16:colId xmlns:a16="http://schemas.microsoft.com/office/drawing/2014/main" val="3418466028"/>
                    </a:ext>
                  </a:extLst>
                </a:gridCol>
              </a:tblGrid>
              <a:tr h="801384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MY" sz="1400" dirty="0"/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05354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EA4461E-8F0A-4A80-BCDE-00A0C1067957}"/>
              </a:ext>
            </a:extLst>
          </p:cNvPr>
          <p:cNvSpPr/>
          <p:nvPr/>
        </p:nvSpPr>
        <p:spPr>
          <a:xfrm>
            <a:off x="809742" y="821368"/>
            <a:ext cx="6113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/>
              <a:t>Mid-Media - Outdoor Publicity Materials and Folk Arts/ Dramas</a:t>
            </a:r>
          </a:p>
        </p:txBody>
      </p:sp>
    </p:spTree>
    <p:extLst>
      <p:ext uri="{BB962C8B-B14F-4D97-AF65-F5344CB8AC3E}">
        <p14:creationId xmlns:p14="http://schemas.microsoft.com/office/powerpoint/2010/main" val="113498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4A5C5C5-A2E8-4775-A854-29414AF23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607515"/>
              </p:ext>
            </p:extLst>
          </p:nvPr>
        </p:nvGraphicFramePr>
        <p:xfrm>
          <a:off x="975586" y="1058098"/>
          <a:ext cx="10490374" cy="5254940"/>
        </p:xfrm>
        <a:graphic>
          <a:graphicData uri="http://schemas.openxmlformats.org/drawingml/2006/table">
            <a:tbl>
              <a:tblPr/>
              <a:tblGrid>
                <a:gridCol w="2308074">
                  <a:extLst>
                    <a:ext uri="{9D8B030D-6E8A-4147-A177-3AD203B41FA5}">
                      <a16:colId xmlns:a16="http://schemas.microsoft.com/office/drawing/2014/main" val="1082925245"/>
                    </a:ext>
                  </a:extLst>
                </a:gridCol>
                <a:gridCol w="1922135">
                  <a:extLst>
                    <a:ext uri="{9D8B030D-6E8A-4147-A177-3AD203B41FA5}">
                      <a16:colId xmlns:a16="http://schemas.microsoft.com/office/drawing/2014/main" val="3050144406"/>
                    </a:ext>
                  </a:extLst>
                </a:gridCol>
                <a:gridCol w="3085996">
                  <a:extLst>
                    <a:ext uri="{9D8B030D-6E8A-4147-A177-3AD203B41FA5}">
                      <a16:colId xmlns:a16="http://schemas.microsoft.com/office/drawing/2014/main" val="3038350864"/>
                    </a:ext>
                  </a:extLst>
                </a:gridCol>
                <a:gridCol w="3174169">
                  <a:extLst>
                    <a:ext uri="{9D8B030D-6E8A-4147-A177-3AD203B41FA5}">
                      <a16:colId xmlns:a16="http://schemas.microsoft.com/office/drawing/2014/main" val="329794776"/>
                    </a:ext>
                  </a:extLst>
                </a:gridCol>
              </a:tblGrid>
              <a:tr h="208426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Audiences Reached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Disadvantages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96312"/>
                  </a:ext>
                </a:extLst>
              </a:tr>
              <a:tr h="743224">
                <a:tc>
                  <a:txBody>
                    <a:bodyPr/>
                    <a:lstStyle/>
                    <a:p>
                      <a:r>
                        <a:rPr lang="en-MY" sz="1600" b="1" dirty="0"/>
                        <a:t>Wall writings/ hoardings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Households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Useful in high-traffic areas.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Good for identification, pictorial description and reinforcement of message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Only for the literate population.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Message retention is low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10608"/>
                  </a:ext>
                </a:extLst>
              </a:tr>
              <a:tr h="875470">
                <a:tc>
                  <a:txBody>
                    <a:bodyPr/>
                    <a:lstStyle/>
                    <a:p>
                      <a:r>
                        <a:rPr lang="en-MY" sz="1600" b="1" dirty="0"/>
                        <a:t>Kiosks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Face-to-face communication along with audio-visual communication for better message retention.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Useful in dispelling myths and practices.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Expensive to scale up.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Requires trained staff.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Relatively small reach.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408247"/>
                  </a:ext>
                </a:extLst>
              </a:tr>
              <a:tr h="743224">
                <a:tc>
                  <a:txBody>
                    <a:bodyPr/>
                    <a:lstStyle/>
                    <a:p>
                      <a:r>
                        <a:rPr lang="en-MY" sz="1600" b="1" dirty="0"/>
                        <a:t>Mobile vans and videos on wheels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Groups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Community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Entertaining and can grab audience attention and better message retention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Expensive to implement and scale up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Relatively small reach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Requires precision of timing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22829"/>
                  </a:ext>
                </a:extLst>
              </a:tr>
              <a:tr h="1046789">
                <a:tc>
                  <a:txBody>
                    <a:bodyPr/>
                    <a:lstStyle/>
                    <a:p>
                      <a:r>
                        <a:rPr lang="en-MY" sz="1600" b="1" dirty="0"/>
                        <a:t>Folk dramas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Groups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Community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Entertaining and can grab audience attention and better message retention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Can touch an emotional chord with individuals/ households; useful for sensitisation.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Relatively small reach.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Expensive to scale up.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Requires precision of timing.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Requires good artists with prior training.</a:t>
                      </a:r>
                    </a:p>
                  </a:txBody>
                  <a:tcPr marL="26860" marR="26860" marT="13430" marB="134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87856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60166B9-08CE-4A4F-BE48-4BA3F68A90DF}"/>
              </a:ext>
            </a:extLst>
          </p:cNvPr>
          <p:cNvSpPr/>
          <p:nvPr/>
        </p:nvSpPr>
        <p:spPr>
          <a:xfrm>
            <a:off x="809742" y="544962"/>
            <a:ext cx="6254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/>
              <a:t>Mid-Media - Outdoor Publicity Materials and Folk Arts/ Dramas</a:t>
            </a:r>
          </a:p>
        </p:txBody>
      </p:sp>
    </p:spTree>
    <p:extLst>
      <p:ext uri="{BB962C8B-B14F-4D97-AF65-F5344CB8AC3E}">
        <p14:creationId xmlns:p14="http://schemas.microsoft.com/office/powerpoint/2010/main" val="84221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8234B81-7D67-4994-9C9C-36533F7FCC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08642" y="911223"/>
          <a:ext cx="9510207" cy="5537232"/>
        </p:xfrm>
        <a:graphic>
          <a:graphicData uri="http://schemas.openxmlformats.org/drawingml/2006/table">
            <a:tbl>
              <a:tblPr/>
              <a:tblGrid>
                <a:gridCol w="1704353">
                  <a:extLst>
                    <a:ext uri="{9D8B030D-6E8A-4147-A177-3AD203B41FA5}">
                      <a16:colId xmlns:a16="http://schemas.microsoft.com/office/drawing/2014/main" val="2803941060"/>
                    </a:ext>
                  </a:extLst>
                </a:gridCol>
                <a:gridCol w="2051825">
                  <a:extLst>
                    <a:ext uri="{9D8B030D-6E8A-4147-A177-3AD203B41FA5}">
                      <a16:colId xmlns:a16="http://schemas.microsoft.com/office/drawing/2014/main" val="1748113634"/>
                    </a:ext>
                  </a:extLst>
                </a:gridCol>
                <a:gridCol w="2810107">
                  <a:extLst>
                    <a:ext uri="{9D8B030D-6E8A-4147-A177-3AD203B41FA5}">
                      <a16:colId xmlns:a16="http://schemas.microsoft.com/office/drawing/2014/main" val="3733010906"/>
                    </a:ext>
                  </a:extLst>
                </a:gridCol>
                <a:gridCol w="2943922">
                  <a:extLst>
                    <a:ext uri="{9D8B030D-6E8A-4147-A177-3AD203B41FA5}">
                      <a16:colId xmlns:a16="http://schemas.microsoft.com/office/drawing/2014/main" val="424199508"/>
                    </a:ext>
                  </a:extLst>
                </a:gridCol>
              </a:tblGrid>
              <a:tr h="448970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Audiences Reached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Disadvantages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55975"/>
                  </a:ext>
                </a:extLst>
              </a:tr>
              <a:tr h="2296131">
                <a:tc>
                  <a:txBody>
                    <a:bodyPr/>
                    <a:lstStyle/>
                    <a:p>
                      <a:r>
                        <a:rPr lang="en-MY" sz="1600" b="1" dirty="0"/>
                        <a:t>Counselling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/>
                        <a:t>Individuals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Credible source due to face-to-face communication.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Allows detailed explanation of key health messages.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Can help dispel myths and check wrong practices.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Time-taking to build reach.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Small reach (individual).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Costly to scale up.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Requires special training.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549514"/>
                  </a:ext>
                </a:extLst>
              </a:tr>
              <a:tr h="2792131">
                <a:tc>
                  <a:txBody>
                    <a:bodyPr/>
                    <a:lstStyle/>
                    <a:p>
                      <a:r>
                        <a:rPr lang="en-MY" sz="1600" b="1" dirty="0"/>
                        <a:t>Home visits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/>
                        <a:t>Households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Credible source due to face-to-face communication.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Allows detailed explanation of key health messages.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Can help dispel myths and check wrong practices.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Useful for rapport building.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Time-taking to build reach.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Small reach to the target audience.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Requires adequate capacity building.</a:t>
                      </a:r>
                    </a:p>
                  </a:txBody>
                  <a:tcPr marL="63063" marR="63063" marT="31531" marB="31531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376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AD24FB4-D2F8-4D79-BDAD-C21D02B7F5B1}"/>
              </a:ext>
            </a:extLst>
          </p:cNvPr>
          <p:cNvSpPr/>
          <p:nvPr/>
        </p:nvSpPr>
        <p:spPr>
          <a:xfrm>
            <a:off x="1908642" y="409545"/>
            <a:ext cx="3536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/>
              <a:t>Interpersonal Communication (IPC)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9793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4F9722A-7575-456B-9778-1A7D3A291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247308"/>
              </p:ext>
            </p:extLst>
          </p:nvPr>
        </p:nvGraphicFramePr>
        <p:xfrm>
          <a:off x="897367" y="462337"/>
          <a:ext cx="10678934" cy="6170680"/>
        </p:xfrm>
        <a:graphic>
          <a:graphicData uri="http://schemas.openxmlformats.org/drawingml/2006/table">
            <a:tbl>
              <a:tblPr/>
              <a:tblGrid>
                <a:gridCol w="2473310">
                  <a:extLst>
                    <a:ext uri="{9D8B030D-6E8A-4147-A177-3AD203B41FA5}">
                      <a16:colId xmlns:a16="http://schemas.microsoft.com/office/drawing/2014/main" val="2216253761"/>
                    </a:ext>
                  </a:extLst>
                </a:gridCol>
                <a:gridCol w="2414425">
                  <a:extLst>
                    <a:ext uri="{9D8B030D-6E8A-4147-A177-3AD203B41FA5}">
                      <a16:colId xmlns:a16="http://schemas.microsoft.com/office/drawing/2014/main" val="3179942545"/>
                    </a:ext>
                  </a:extLst>
                </a:gridCol>
                <a:gridCol w="2966224">
                  <a:extLst>
                    <a:ext uri="{9D8B030D-6E8A-4147-A177-3AD203B41FA5}">
                      <a16:colId xmlns:a16="http://schemas.microsoft.com/office/drawing/2014/main" val="157720008"/>
                    </a:ext>
                  </a:extLst>
                </a:gridCol>
                <a:gridCol w="2824975">
                  <a:extLst>
                    <a:ext uri="{9D8B030D-6E8A-4147-A177-3AD203B41FA5}">
                      <a16:colId xmlns:a16="http://schemas.microsoft.com/office/drawing/2014/main" val="2856517337"/>
                    </a:ext>
                  </a:extLst>
                </a:gridCol>
              </a:tblGrid>
              <a:tr h="344230">
                <a:tc>
                  <a:txBody>
                    <a:bodyPr/>
                    <a:lstStyle/>
                    <a:p>
                      <a:endParaRPr lang="en-MY" sz="1600" dirty="0"/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Audiences Reached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dirty="0">
                          <a:solidFill>
                            <a:schemeClr val="bg1"/>
                          </a:solidFill>
                          <a:effectLst/>
                        </a:rPr>
                        <a:t>Disadvantages</a:t>
                      </a:r>
                      <a:endParaRPr lang="en-MY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258172"/>
                  </a:ext>
                </a:extLst>
              </a:tr>
              <a:tr h="2208470">
                <a:tc>
                  <a:txBody>
                    <a:bodyPr/>
                    <a:lstStyle/>
                    <a:p>
                      <a:r>
                        <a:rPr lang="en-MY" sz="1600" b="1" dirty="0"/>
                        <a:t>Seminars, workshops, and Parliament questions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Policy-makers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Implementers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Urban population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Brainstorming of key stakeholders.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Identification of key communication challenges,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Key inputs from experts and academicians.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Not timely.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High cost of implementation.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Time-taking to bring about change.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Difficulty in mobilizing key stakeholders.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14581"/>
                  </a:ext>
                </a:extLst>
              </a:tr>
              <a:tr h="2208470">
                <a:tc>
                  <a:txBody>
                    <a:bodyPr/>
                    <a:lstStyle/>
                    <a:p>
                      <a:r>
                        <a:rPr lang="en-MY" sz="1600" b="1" dirty="0"/>
                        <a:t>Public meetings and gatherings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Key influencers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Households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Emphasis on key messages by influencers/ stakeholders.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Useful for addressing different segments of the target audience together.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Intermittent in occurrence.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High organising cost.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Only verbal communication involved.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Reach is relatively small.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329212"/>
                  </a:ext>
                </a:extLst>
              </a:tr>
              <a:tr h="1409510">
                <a:tc>
                  <a:txBody>
                    <a:bodyPr/>
                    <a:lstStyle/>
                    <a:p>
                      <a:r>
                        <a:rPr lang="en-MY" sz="1600" b="1" dirty="0"/>
                        <a:t>Working with groups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Households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/>
                        <a:t>Dissemination of key messages among communities.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/>
                        <a:t>Word-of-mouth communication.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Low frequency.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Only verbal communication involved.</a:t>
                      </a:r>
                    </a:p>
                  </a:txBody>
                  <a:tcPr marL="71333" marR="71333" marT="35667" marB="3566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31308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29B9632-E353-481D-A878-A7FE4541AFB9}"/>
              </a:ext>
            </a:extLst>
          </p:cNvPr>
          <p:cNvSpPr/>
          <p:nvPr/>
        </p:nvSpPr>
        <p:spPr>
          <a:xfrm>
            <a:off x="798182" y="71094"/>
            <a:ext cx="2193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MY" b="1" dirty="0">
                <a:solidFill>
                  <a:prstClr val="black"/>
                </a:solidFill>
              </a:rPr>
              <a:t>Community Dialogue</a:t>
            </a:r>
            <a:endParaRPr lang="en-MY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6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7C71845-6610-47CB-BD85-424E0CE1CFA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2949734"/>
          <a:ext cx="10515600" cy="188976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3988986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1500530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475693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915049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MY" sz="1600" b="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0" dirty="0">
                          <a:solidFill>
                            <a:schemeClr val="bg1"/>
                          </a:solidFill>
                          <a:effectLst/>
                        </a:rPr>
                        <a:t>Audiences Reached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0" dirty="0">
                          <a:solidFill>
                            <a:schemeClr val="bg1"/>
                          </a:solidFill>
                          <a:effectLst/>
                        </a:rPr>
                        <a:t>Advantages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0" dirty="0">
                          <a:solidFill>
                            <a:schemeClr val="bg1"/>
                          </a:solidFill>
                          <a:effectLst/>
                        </a:rPr>
                        <a:t>Disadvantages</a:t>
                      </a:r>
                    </a:p>
                  </a:txBody>
                  <a:tcPr marL="24473" marR="24473" marT="12237" marB="12237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616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MY" sz="1600" dirty="0"/>
                        <a:t>Facebook, Blogs, YouTube, SMS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Individuals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Targets individuals but has a wide/ mass reach.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An effective method of reaching a large number.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High visibility among decision-makers.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MY" sz="1600" dirty="0"/>
                        <a:t>Only limited people have access to internet accounts on Facebook, and an even smaller number have blogs.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96662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ADEC830-9566-4781-B751-5ACB8C05A469}"/>
              </a:ext>
            </a:extLst>
          </p:cNvPr>
          <p:cNvSpPr/>
          <p:nvPr/>
        </p:nvSpPr>
        <p:spPr>
          <a:xfrm>
            <a:off x="317199" y="1944924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MY" b="1" dirty="0">
                <a:solidFill>
                  <a:prstClr val="black"/>
                </a:solidFill>
              </a:rPr>
              <a:t>Social Media</a:t>
            </a:r>
            <a:endParaRPr lang="en-MY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5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745</Words>
  <Application>Microsoft Office PowerPoint</Application>
  <PresentationFormat>Widescreen</PresentationFormat>
  <Paragraphs>154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2023-03-27T12:37:21Z</dcterms:created>
  <dcterms:modified xsi:type="dcterms:W3CDTF">2023-03-27T12:39:38Z</dcterms:modified>
</cp:coreProperties>
</file>