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EF68-B644-49A5-9545-F00E4DF15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87803-3920-49C6-976F-02254B979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D2108-789F-4282-B9F7-BEEE4AC61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B4623-47BF-4A2B-A13F-192271AF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EA2A9-6831-4DDC-A03D-AA5B93A9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8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715F-354B-4C8B-8A21-A48EDE101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3818C-870F-4AA7-A169-09761C860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C82D7-E1E4-4E51-A50C-47B7300A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BAFCE-4FF8-4426-A226-1BF1C465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E1737-C95D-4973-8BE1-EC0614920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377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54270-408B-49BD-B8E2-B008A64B2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AD568-68C9-466B-BBD4-0739DF11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613F4-CB81-4D1C-93E7-CD992D92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F192C-4123-4646-81D0-74E337F2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AFAD8-D973-4614-8E06-7FA4AF9C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25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0A627-49D8-4E3B-B89D-54896AEB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687F-8BC1-4121-AA34-F8DEC9B52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7F6BF-EC3D-49CC-B5BA-C6570501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113BC-945E-4532-9ADB-EAA8CFAA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3D6D7-2FE9-4961-9E59-1224D568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11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EF0E-8A11-4D4F-BE45-F751F684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D8DE6-3589-4633-AA60-F1993C0F3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43F90-CDCD-4CFC-8A78-72A5AE003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CA1A5-15EB-4396-B13B-3F7CED049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5F349-F095-4077-AE52-10B2D842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807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7BD7-3630-49EF-A20C-02D02902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07936-A708-4BF2-9F23-848E1A3A5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FAEC2-4AF1-41F4-9A8E-E0D58037F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233CF-C5F9-442A-8A81-5A5FB437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C6A32-A76D-4493-B9C2-03111155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87483-9E01-4580-8AC0-0C1A80AD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83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7DC8-9909-478A-B71A-E3BC2A967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417B4-0BCD-4CA3-A1C2-AA2AF489C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81204-F08F-4D75-A3FE-DAC353F0A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E38A9-65A4-492D-B43A-9E2F3626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BBC92-0A76-4A1A-95AE-0E9D88749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DFFD18-9B5C-40E5-A6B5-BCDAF9CA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1C4A2-0C8C-4FF9-B25E-500DACCF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1897BC-1155-4312-827D-2AB8E571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22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E391-419C-4989-A35D-94FBA5E7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BB010-5B4C-4451-8D73-5DF7BE26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9DBE7C-62A6-4451-8334-0E100D97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FC211-53ED-49BF-9255-532BEDD1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382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708D0C-ADD0-42C7-8F3D-9E9AC272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56496-AC73-4C05-87E3-E503569A0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D91AB-6AA0-4587-BE0B-80E35368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147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853D6-99B9-45AE-86A5-9FFCA19C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3C0DE-AD85-4329-8979-030798728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4B0B6-EED9-4AA4-A61E-EED9A5BAE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ABA7C-51C2-46B2-95DC-EA260696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55673-85A6-4E0C-B927-ADE75675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1BFAE-CA7B-4D4D-8C24-890B35BDD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75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97688-06B1-4971-A277-B173169D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65760C-3BEB-4D69-9D55-14A7DA339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6C77B-88F1-47BB-8669-0A89CBB29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15EE8-8775-4069-BA75-C476B4DB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A050A-0AD1-4A98-B67F-22072F9F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C95E1-4B41-45EA-BD01-B9592564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648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3B638-935D-4D5D-A5CE-BE3AD643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43DFE-CBE2-4FD5-B20D-E64CB93DF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25D3-B43E-4686-AEC3-FC1A21B59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5536-435E-4A6F-97CB-62E2847951EF}" type="datetimeFigureOut">
              <a:rPr lang="en-MY" smtClean="0"/>
              <a:t>21/7/2023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40078-CBDA-4E97-AE91-AB99C6565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2CBD4-1E41-490F-B841-560DC365C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13E74-98BC-45C3-A902-2719959299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89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339715-39B1-45F9-94D7-54C0E7D80336}"/>
              </a:ext>
            </a:extLst>
          </p:cNvPr>
          <p:cNvGraphicFramePr>
            <a:graphicFrameLocks noGrp="1"/>
          </p:cNvGraphicFramePr>
          <p:nvPr/>
        </p:nvGraphicFramePr>
        <p:xfrm>
          <a:off x="-1387136" y="-1023583"/>
          <a:ext cx="11513776" cy="8843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036">
                  <a:extLst>
                    <a:ext uri="{9D8B030D-6E8A-4147-A177-3AD203B41FA5}">
                      <a16:colId xmlns:a16="http://schemas.microsoft.com/office/drawing/2014/main" val="1814782294"/>
                    </a:ext>
                  </a:extLst>
                </a:gridCol>
                <a:gridCol w="4096247">
                  <a:extLst>
                    <a:ext uri="{9D8B030D-6E8A-4147-A177-3AD203B41FA5}">
                      <a16:colId xmlns:a16="http://schemas.microsoft.com/office/drawing/2014/main" val="2630665055"/>
                    </a:ext>
                  </a:extLst>
                </a:gridCol>
                <a:gridCol w="5209493">
                  <a:extLst>
                    <a:ext uri="{9D8B030D-6E8A-4147-A177-3AD203B41FA5}">
                      <a16:colId xmlns:a16="http://schemas.microsoft.com/office/drawing/2014/main" val="746440087"/>
                    </a:ext>
                  </a:extLst>
                </a:gridCol>
              </a:tblGrid>
              <a:tr h="307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Subcontract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Consortium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9640"/>
                  </a:ext>
                </a:extLst>
              </a:tr>
              <a:tr h="1272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Timing 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 subcontract is created after the contract has been awarded—the successful bidder creates the subcontract with another agency. 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 consortium is created during the proposal process. The agencies that form such an entity apply for the bid together. 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extLst>
                  <a:ext uri="{0D108BD9-81ED-4DB2-BD59-A6C34878D82A}">
                    <a16:rowId xmlns:a16="http://schemas.microsoft.com/office/drawing/2014/main" val="942083783"/>
                  </a:ext>
                </a:extLst>
              </a:tr>
              <a:tr h="4744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Advantages for service provider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Subcontracts allow larger agencies to tap local expertise and on-ground efficient networks of other agencies rather than establishing all services from scratch.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kern="100">
                          <a:effectLst/>
                        </a:rPr>
                        <a:t>Consortiums make it possible for a wider range of organizations to participate in the bidding process; if the financial requirements of the bidding process prohibit smaller organizations from entering in the bidding, they can come together as a consortium and share their resources.</a:t>
                      </a:r>
                      <a:endParaRPr lang="en-MY" sz="20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kern="100">
                          <a:effectLst/>
                        </a:rPr>
                        <a:t>Bidders can share technical resources, skills, and competencies increasing their work quality and ability to sustain operations.</a:t>
                      </a:r>
                      <a:endParaRPr lang="en-MY" sz="20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kern="100">
                          <a:effectLst/>
                        </a:rPr>
                        <a:t>Bidders can share financial resources in case of delayed payments and ensure operational continuity.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extLst>
                  <a:ext uri="{0D108BD9-81ED-4DB2-BD59-A6C34878D82A}">
                    <a16:rowId xmlns:a16="http://schemas.microsoft.com/office/drawing/2014/main" val="347728605"/>
                  </a:ext>
                </a:extLst>
              </a:tr>
              <a:tr h="1272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Advantages for procurement entity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kern="100">
                          <a:effectLst/>
                        </a:rPr>
                        <a:t>Subcontracts and consortiums are a way to utilize the network and technical skills of more than one service provider.</a:t>
                      </a:r>
                      <a:endParaRPr lang="en-MY" sz="20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kern="100">
                          <a:effectLst/>
                        </a:rPr>
                        <a:t>If the lead proposer has sound financial reserves, it ensures uninterrupted services even in the eventuality of payments getting delayed. 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3882"/>
                  </a:ext>
                </a:extLst>
              </a:tr>
              <a:tr h="937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Disadvantages for procurement entity 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Management and supervision may be more complex because of the increased number of service providers involved in the implementation.</a:t>
                      </a:r>
                      <a:endParaRPr lang="en-MY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671525"/>
                  </a:ext>
                </a:extLst>
              </a:tr>
              <a:tr h="307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Accountability 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Only the lead partner is responsible for the outcomes. 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23456" marR="23456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86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6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2023-07-21T16:52:54Z</dcterms:created>
  <dcterms:modified xsi:type="dcterms:W3CDTF">2023-07-21T16:53:34Z</dcterms:modified>
</cp:coreProperties>
</file>