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1212" y="3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50B1D-8DEB-44E5-A7FF-EC3BB813B2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BA482B-CD70-4778-A5AB-8D1A36355B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F074F6-25FB-4B4F-AED2-528D59959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04C5-0884-4BE0-ADBA-F9C94C924FB4}" type="datetimeFigureOut">
              <a:rPr lang="en-MY" smtClean="0"/>
              <a:t>22/7/2023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AF2D1B-7360-423A-A675-80E589367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634E79-54E0-433F-8341-698507D72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B6A1-09C5-4544-BDF3-AD06F09FEA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18813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0F24E-1E67-4659-9A5B-7A4E65612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A71104-2D34-47F7-A1A6-00810D2BCF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C56429-409B-4F8F-B78A-9C315D22E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04C5-0884-4BE0-ADBA-F9C94C924FB4}" type="datetimeFigureOut">
              <a:rPr lang="en-MY" smtClean="0"/>
              <a:t>22/7/2023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BF2B8D-AF59-44CC-A91A-62EDB3317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D46472-2990-44CF-AA2E-37099945A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B6A1-09C5-4544-BDF3-AD06F09FEA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3426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AC9450-8852-4F95-B516-7D0CEDD3AF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6C9B66-0BCD-45D1-8F68-B0E1D63D30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A054A5-5241-4B67-8B70-12E26CA83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04C5-0884-4BE0-ADBA-F9C94C924FB4}" type="datetimeFigureOut">
              <a:rPr lang="en-MY" smtClean="0"/>
              <a:t>22/7/2023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9DE47E-3C37-408A-9553-1CAD5E6CC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6FD35D-9899-4B7C-A5AC-446E256B8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B6A1-09C5-4544-BDF3-AD06F09FEA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71159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99068-2756-40F7-A41D-4338D896B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9F143D-5597-4422-B1E0-5F9900643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CF3CE2-94A4-4D11-AD4C-0F538CF38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04C5-0884-4BE0-ADBA-F9C94C924FB4}" type="datetimeFigureOut">
              <a:rPr lang="en-MY" smtClean="0"/>
              <a:t>22/7/2023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C5A5E1-2C43-432B-9CEC-B345A682C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0CDA3-BFAC-424C-9D43-842608544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B6A1-09C5-4544-BDF3-AD06F09FEA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28900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688D8-B4EF-43A8-8826-7F68E8A3C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032FB4-F4F4-4877-98E6-8EFF4E4F6C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50EB38-A24A-4833-AA9C-D8C8B0870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04C5-0884-4BE0-ADBA-F9C94C924FB4}" type="datetimeFigureOut">
              <a:rPr lang="en-MY" smtClean="0"/>
              <a:t>22/7/2023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453AD-8393-4371-AB36-A66A4A9D2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931116-625A-4526-A170-C0A1950D2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B6A1-09C5-4544-BDF3-AD06F09FEA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40055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6ACD3-D702-4A53-BDF5-F446C2F84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A503F-0890-4AE7-B6BD-3506CCDB55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F0E029-3CE8-4734-929F-7B576D4580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AC5AF-8763-4109-8708-1900334E9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04C5-0884-4BE0-ADBA-F9C94C924FB4}" type="datetimeFigureOut">
              <a:rPr lang="en-MY" smtClean="0"/>
              <a:t>22/7/2023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887AD8-5450-4D8E-9083-B1AFA73A0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23D59D-736F-48FC-B31E-816345603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B6A1-09C5-4544-BDF3-AD06F09FEA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52294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43EAE-C3E8-4ECA-A8D3-034DEF02D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DC9282-099E-4CCE-A0E0-C7406C907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CB85C8-A795-4D7E-B6C4-2CFCC19D7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B3ADF3-1945-4358-822A-210AC3C2E6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29647B-7606-4676-BAC7-605F66D948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50298A-D480-4D00-8610-67A769441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04C5-0884-4BE0-ADBA-F9C94C924FB4}" type="datetimeFigureOut">
              <a:rPr lang="en-MY" smtClean="0"/>
              <a:t>22/7/2023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CCD6A5-60CF-40E9-BA65-43E2FFF05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39F75A-FE1F-477F-9C3C-CD5C82C90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B6A1-09C5-4544-BDF3-AD06F09FEA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55458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65AE7-F302-4D4B-8B22-1515BE001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555B43-C886-4A26-939B-B84DC9999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04C5-0884-4BE0-ADBA-F9C94C924FB4}" type="datetimeFigureOut">
              <a:rPr lang="en-MY" smtClean="0"/>
              <a:t>22/7/2023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7B516-3596-4CCF-B60B-7FFEF745F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4E924-5F05-403F-8656-8E6D66DCC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B6A1-09C5-4544-BDF3-AD06F09FEA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16413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9E30F8-D035-43B1-82E7-A75002B47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04C5-0884-4BE0-ADBA-F9C94C924FB4}" type="datetimeFigureOut">
              <a:rPr lang="en-MY" smtClean="0"/>
              <a:t>22/7/2023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91E25D-0D32-4411-BA2C-16EDC3B59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756ABD-995E-4AD1-ACA3-C5B2AAB36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B6A1-09C5-4544-BDF3-AD06F09FEA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03086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7F57B-A53C-4FD7-B06B-0298F9FB3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5C226-E2D9-4330-A930-A1BA9E88C5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B4E41C-FE7D-40D7-A0AE-DA9A529117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1C380B-C19B-4695-8F6C-15D775776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04C5-0884-4BE0-ADBA-F9C94C924FB4}" type="datetimeFigureOut">
              <a:rPr lang="en-MY" smtClean="0"/>
              <a:t>22/7/2023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49E08B-97D2-4395-B03B-94EE71AE4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26F492-5418-4EB5-8C49-341A97239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B6A1-09C5-4544-BDF3-AD06F09FEA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46998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56B1C-AAEF-4F2C-91A8-5894B81F4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FAE981-0943-47AD-99FC-B845F9C6EB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A6ECD5-309A-4B68-BFBC-F53D4BC477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A94D3D-97C4-4DD9-8F6C-665F39AD1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04C5-0884-4BE0-ADBA-F9C94C924FB4}" type="datetimeFigureOut">
              <a:rPr lang="en-MY" smtClean="0"/>
              <a:t>22/7/2023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235666-E5DE-4954-A775-9942B095F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B24939-2EE6-4367-8B7B-D755E3C13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B6A1-09C5-4544-BDF3-AD06F09FEA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43803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11AFF6-505F-4004-B752-E64057B9A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D1B5E9-95B9-4578-A703-9B95B614DD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94EA22-376D-481A-855D-0CE280901E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704C5-0884-4BE0-ADBA-F9C94C924FB4}" type="datetimeFigureOut">
              <a:rPr lang="en-MY" smtClean="0"/>
              <a:t>22/7/2023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A37AFF-50D8-44C8-BC87-616ACA75BB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A2527-B492-42AF-9C09-115A0B6607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CB6A1-09C5-4544-BDF3-AD06F09FEA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12524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811B7D7-779C-4FAC-B362-648CDFDF87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993138"/>
              </p:ext>
            </p:extLst>
          </p:nvPr>
        </p:nvGraphicFramePr>
        <p:xfrm>
          <a:off x="-2128902" y="-558726"/>
          <a:ext cx="14079602" cy="79754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1404">
                  <a:extLst>
                    <a:ext uri="{9D8B030D-6E8A-4147-A177-3AD203B41FA5}">
                      <a16:colId xmlns:a16="http://schemas.microsoft.com/office/drawing/2014/main" val="503442733"/>
                    </a:ext>
                  </a:extLst>
                </a:gridCol>
                <a:gridCol w="1496785">
                  <a:extLst>
                    <a:ext uri="{9D8B030D-6E8A-4147-A177-3AD203B41FA5}">
                      <a16:colId xmlns:a16="http://schemas.microsoft.com/office/drawing/2014/main" val="3973779751"/>
                    </a:ext>
                  </a:extLst>
                </a:gridCol>
                <a:gridCol w="1661569">
                  <a:extLst>
                    <a:ext uri="{9D8B030D-6E8A-4147-A177-3AD203B41FA5}">
                      <a16:colId xmlns:a16="http://schemas.microsoft.com/office/drawing/2014/main" val="327208552"/>
                    </a:ext>
                  </a:extLst>
                </a:gridCol>
                <a:gridCol w="1661569">
                  <a:extLst>
                    <a:ext uri="{9D8B030D-6E8A-4147-A177-3AD203B41FA5}">
                      <a16:colId xmlns:a16="http://schemas.microsoft.com/office/drawing/2014/main" val="3096019940"/>
                    </a:ext>
                  </a:extLst>
                </a:gridCol>
                <a:gridCol w="2002582">
                  <a:extLst>
                    <a:ext uri="{9D8B030D-6E8A-4147-A177-3AD203B41FA5}">
                      <a16:colId xmlns:a16="http://schemas.microsoft.com/office/drawing/2014/main" val="2243209440"/>
                    </a:ext>
                  </a:extLst>
                </a:gridCol>
                <a:gridCol w="2002582">
                  <a:extLst>
                    <a:ext uri="{9D8B030D-6E8A-4147-A177-3AD203B41FA5}">
                      <a16:colId xmlns:a16="http://schemas.microsoft.com/office/drawing/2014/main" val="2876222800"/>
                    </a:ext>
                  </a:extLst>
                </a:gridCol>
                <a:gridCol w="1733311">
                  <a:extLst>
                    <a:ext uri="{9D8B030D-6E8A-4147-A177-3AD203B41FA5}">
                      <a16:colId xmlns:a16="http://schemas.microsoft.com/office/drawing/2014/main" val="31087579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913167867"/>
                    </a:ext>
                  </a:extLst>
                </a:gridCol>
              </a:tblGrid>
              <a:tr h="191336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00" dirty="0">
                          <a:effectLst/>
                        </a:rPr>
                        <a:t>Bidder </a:t>
                      </a:r>
                      <a:endParaRPr lang="en-MY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7457" marR="7457" marT="0" marB="0" anchor="ctr">
                    <a:solidFill>
                      <a:srgbClr val="00206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kern="100" dirty="0">
                          <a:effectLst/>
                        </a:rPr>
                        <a:t>Technical scoring</a:t>
                      </a:r>
                      <a:endParaRPr lang="en-MY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7457" marR="7457" marT="0" marB="0"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kern="100" dirty="0">
                          <a:effectLst/>
                        </a:rPr>
                        <a:t>Financial scoring</a:t>
                      </a:r>
                      <a:endParaRPr lang="en-MY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7457" marR="7457" marT="0" marB="0"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00" dirty="0">
                          <a:effectLst/>
                        </a:rPr>
                        <a:t> </a:t>
                      </a:r>
                      <a:endParaRPr lang="en-MY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7457" marR="7457" marT="0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97742"/>
                  </a:ext>
                </a:extLst>
              </a:tr>
              <a:tr h="2882374"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00" dirty="0">
                          <a:effectLst/>
                        </a:rPr>
                        <a:t>Technical marks -</a:t>
                      </a:r>
                      <a:endParaRPr lang="en-MY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7457" marR="74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00" dirty="0">
                          <a:effectLst/>
                        </a:rPr>
                        <a:t>Technical score</a:t>
                      </a:r>
                      <a:endParaRPr lang="en-MY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7457" marR="74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00" dirty="0">
                          <a:effectLst/>
                        </a:rPr>
                        <a:t>Technical weightage</a:t>
                      </a:r>
                      <a:endParaRPr lang="en-MY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7457" marR="74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00" dirty="0">
                          <a:effectLst/>
                        </a:rPr>
                        <a:t>Quoted value</a:t>
                      </a:r>
                      <a:endParaRPr lang="en-MY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7457" marR="74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00" dirty="0">
                          <a:effectLst/>
                        </a:rPr>
                        <a:t>Financial score</a:t>
                      </a:r>
                      <a:endParaRPr lang="en-MY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7457" marR="74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00" dirty="0">
                          <a:effectLst/>
                        </a:rPr>
                        <a:t>Financial weightage</a:t>
                      </a:r>
                      <a:endParaRPr lang="en-MY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7457" marR="74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00" dirty="0">
                          <a:effectLst/>
                        </a:rPr>
                        <a:t>Combined score</a:t>
                      </a:r>
                      <a:endParaRPr lang="en-MY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7457" marR="7457" marT="0" marB="0" anchor="ctr"/>
                </a:tc>
                <a:extLst>
                  <a:ext uri="{0D108BD9-81ED-4DB2-BD59-A6C34878D82A}">
                    <a16:rowId xmlns:a16="http://schemas.microsoft.com/office/drawing/2014/main" val="282117474"/>
                  </a:ext>
                </a:extLst>
              </a:tr>
              <a:tr h="1473836"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00">
                          <a:effectLst/>
                        </a:rPr>
                        <a:t>Marks scored in technical evaluation</a:t>
                      </a:r>
                      <a:endParaRPr lang="en-MY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7457" marR="74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00" dirty="0">
                          <a:effectLst/>
                        </a:rPr>
                        <a:t>Bidder’s / marks of the highest scorer × 100</a:t>
                      </a:r>
                      <a:endParaRPr lang="en-MY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7457" marR="74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00" dirty="0">
                          <a:effectLst/>
                        </a:rPr>
                        <a:t>Fixed as 70%</a:t>
                      </a:r>
                      <a:endParaRPr lang="en-MY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7457" marR="74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00" dirty="0">
                          <a:effectLst/>
                        </a:rPr>
                        <a:t>In INR</a:t>
                      </a:r>
                      <a:endParaRPr lang="en-MY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7457" marR="74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00" dirty="0">
                          <a:effectLst/>
                        </a:rPr>
                        <a:t>Cost of L-1 bidder/cost quoted by bidder × 100)</a:t>
                      </a:r>
                      <a:endParaRPr lang="en-MY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7457" marR="74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00">
                          <a:effectLst/>
                        </a:rPr>
                        <a:t>Fixed as 30%</a:t>
                      </a:r>
                      <a:endParaRPr lang="en-MY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7457" marR="74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00">
                          <a:effectLst/>
                        </a:rPr>
                        <a:t>Technical weightage + financial weightage</a:t>
                      </a:r>
                      <a:endParaRPr lang="en-MY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7457" marR="7457" marT="0" marB="0" anchor="ctr"/>
                </a:tc>
                <a:extLst>
                  <a:ext uri="{0D108BD9-81ED-4DB2-BD59-A6C34878D82A}">
                    <a16:rowId xmlns:a16="http://schemas.microsoft.com/office/drawing/2014/main" val="2470124045"/>
                  </a:ext>
                </a:extLst>
              </a:tr>
              <a:tr h="11025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00" dirty="0">
                          <a:effectLst/>
                        </a:rPr>
                        <a:t>A</a:t>
                      </a:r>
                      <a:endParaRPr lang="en-MY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7457" marR="7457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00">
                          <a:effectLst/>
                        </a:rPr>
                        <a:t>79</a:t>
                      </a:r>
                      <a:endParaRPr lang="en-MY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7457" marR="74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00">
                          <a:effectLst/>
                        </a:rPr>
                        <a:t>(79 / 91) × 100 = 86.81</a:t>
                      </a:r>
                      <a:endParaRPr lang="en-MY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7457" marR="74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00">
                          <a:effectLst/>
                        </a:rPr>
                        <a:t>86.81 × 70 / 100 = 60.76</a:t>
                      </a:r>
                      <a:endParaRPr lang="en-MY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7457" marR="74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00">
                          <a:effectLst/>
                        </a:rPr>
                        <a:t>2,300</a:t>
                      </a:r>
                      <a:endParaRPr lang="en-MY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7457" marR="74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00" dirty="0">
                          <a:effectLst/>
                        </a:rPr>
                        <a:t>(2300 / 2300) × 100 = 100</a:t>
                      </a:r>
                      <a:endParaRPr lang="en-MY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7457" marR="74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00" dirty="0">
                          <a:effectLst/>
                        </a:rPr>
                        <a:t>100 × 30 / 100 = 30</a:t>
                      </a:r>
                      <a:endParaRPr lang="en-MY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7457" marR="74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00">
                          <a:effectLst/>
                        </a:rPr>
                        <a:t>90.76</a:t>
                      </a:r>
                      <a:endParaRPr lang="en-MY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7457" marR="7457" marT="0" marB="0" anchor="ctr"/>
                </a:tc>
                <a:extLst>
                  <a:ext uri="{0D108BD9-81ED-4DB2-BD59-A6C34878D82A}">
                    <a16:rowId xmlns:a16="http://schemas.microsoft.com/office/drawing/2014/main" val="2038760041"/>
                  </a:ext>
                </a:extLst>
              </a:tr>
              <a:tr h="11025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00" dirty="0">
                          <a:effectLst/>
                        </a:rPr>
                        <a:t>B</a:t>
                      </a:r>
                      <a:endParaRPr lang="en-MY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7457" marR="7457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00">
                          <a:effectLst/>
                        </a:rPr>
                        <a:t>85</a:t>
                      </a:r>
                      <a:endParaRPr lang="en-MY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7457" marR="74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00">
                          <a:effectLst/>
                        </a:rPr>
                        <a:t>(85 / 91) × 100 = 93.41</a:t>
                      </a:r>
                      <a:endParaRPr lang="en-MY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7457" marR="74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00">
                          <a:effectLst/>
                        </a:rPr>
                        <a:t>93.40 × 70 /100 = 65.38</a:t>
                      </a:r>
                      <a:endParaRPr lang="en-MY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7457" marR="74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00">
                          <a:effectLst/>
                        </a:rPr>
                        <a:t>2,417</a:t>
                      </a:r>
                      <a:endParaRPr lang="en-MY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7457" marR="74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00" dirty="0">
                          <a:effectLst/>
                        </a:rPr>
                        <a:t>(2300 / 2417) × 100 = 95.15</a:t>
                      </a:r>
                      <a:endParaRPr lang="en-MY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7457" marR="74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00" dirty="0">
                          <a:effectLst/>
                        </a:rPr>
                        <a:t>95.15 × 30 / 100 = 28.54</a:t>
                      </a:r>
                      <a:endParaRPr lang="en-MY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7457" marR="74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00" dirty="0">
                          <a:effectLst/>
                        </a:rPr>
                        <a:t>93.92</a:t>
                      </a:r>
                      <a:endParaRPr lang="en-MY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7457" marR="7457" marT="0" marB="0" anchor="ctr"/>
                </a:tc>
                <a:extLst>
                  <a:ext uri="{0D108BD9-81ED-4DB2-BD59-A6C34878D82A}">
                    <a16:rowId xmlns:a16="http://schemas.microsoft.com/office/drawing/2014/main" val="3716192447"/>
                  </a:ext>
                </a:extLst>
              </a:tr>
              <a:tr h="11025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00" dirty="0">
                          <a:effectLst/>
                        </a:rPr>
                        <a:t>C</a:t>
                      </a:r>
                      <a:endParaRPr lang="en-MY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7457" marR="7457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00">
                          <a:effectLst/>
                        </a:rPr>
                        <a:t>91</a:t>
                      </a:r>
                      <a:endParaRPr lang="en-MY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7457" marR="74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00">
                          <a:effectLst/>
                        </a:rPr>
                        <a:t>(91 / 91) × 100 = 100</a:t>
                      </a:r>
                      <a:endParaRPr lang="en-MY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7457" marR="74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00">
                          <a:effectLst/>
                        </a:rPr>
                        <a:t>100 × 70 / 100 = 70.00</a:t>
                      </a:r>
                      <a:endParaRPr lang="en-MY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7457" marR="74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00">
                          <a:effectLst/>
                        </a:rPr>
                        <a:t>2,576</a:t>
                      </a:r>
                      <a:endParaRPr lang="en-MY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7457" marR="74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00">
                          <a:effectLst/>
                        </a:rPr>
                        <a:t>(2300/2576) × 100 = 89.28</a:t>
                      </a:r>
                      <a:endParaRPr lang="en-MY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7457" marR="74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00" dirty="0">
                          <a:effectLst/>
                        </a:rPr>
                        <a:t>89.28 × 30 / 100 = 26.78</a:t>
                      </a:r>
                      <a:endParaRPr lang="en-MY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7457" marR="74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00" dirty="0">
                          <a:effectLst/>
                        </a:rPr>
                        <a:t>96.78</a:t>
                      </a:r>
                      <a:endParaRPr lang="en-MY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7457" marR="7457" marT="0" marB="0" anchor="ctr"/>
                </a:tc>
                <a:extLst>
                  <a:ext uri="{0D108BD9-81ED-4DB2-BD59-A6C34878D82A}">
                    <a16:rowId xmlns:a16="http://schemas.microsoft.com/office/drawing/2014/main" val="4016982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8109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168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Mangal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KARAN VERMA</dc:creator>
  <cp:lastModifiedBy>KARAN VERMA</cp:lastModifiedBy>
  <cp:revision>1</cp:revision>
  <dcterms:created xsi:type="dcterms:W3CDTF">2023-07-22T07:26:36Z</dcterms:created>
  <dcterms:modified xsi:type="dcterms:W3CDTF">2023-07-22T07:27:23Z</dcterms:modified>
</cp:coreProperties>
</file>