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12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0B1D-8DEB-44E5-A7FF-EC3BB813B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A482B-CD70-4778-A5AB-8D1A36355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074F6-25FB-4B4F-AED2-528D5995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F2D1B-7360-423A-A675-80E589367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34E79-54E0-433F-8341-698507D7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881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F24E-1E67-4659-9A5B-7A4E6561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71104-2D34-47F7-A1A6-00810D2BC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56429-409B-4F8F-B78A-9C315D22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2B8D-AF59-44CC-A91A-62EDB331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46472-2990-44CF-AA2E-37099945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426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C9450-8852-4F95-B516-7D0CEDD3A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6C9B66-0BCD-45D1-8F68-B0E1D63D3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054A5-5241-4B67-8B70-12E26CA83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DE47E-3C37-408A-9553-1CAD5E6CC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FD35D-9899-4B7C-A5AC-446E256B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115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99068-2756-40F7-A41D-4338D896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F143D-5597-4422-B1E0-5F9900643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F3CE2-94A4-4D11-AD4C-0F538CF3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5A5E1-2C43-432B-9CEC-B345A682C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0CDA3-BFAC-424C-9D43-84260854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890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688D8-B4EF-43A8-8826-7F68E8A3C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32FB4-F4F4-4877-98E6-8EFF4E4F6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0EB38-A24A-4833-AA9C-D8C8B087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453AD-8393-4371-AB36-A66A4A9D2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31116-625A-4526-A170-C0A1950D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005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6ACD3-D702-4A53-BDF5-F446C2F84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A503F-0890-4AE7-B6BD-3506CCDB5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0E029-3CE8-4734-929F-7B576D458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AC5AF-8763-4109-8708-1900334E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87AD8-5450-4D8E-9083-B1AFA73A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3D59D-736F-48FC-B31E-81634560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229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43EAE-C3E8-4ECA-A8D3-034DEF02D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C9282-099E-4CCE-A0E0-C7406C907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B85C8-A795-4D7E-B6C4-2CFCC19D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B3ADF3-1945-4358-822A-210AC3C2E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9647B-7606-4676-BAC7-605F66D94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50298A-D480-4D00-8610-67A76944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CCD6A5-60CF-40E9-BA65-43E2FFF0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9F75A-FE1F-477F-9C3C-CD5C82C9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5545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5AE7-F302-4D4B-8B22-1515BE00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555B43-C886-4A26-939B-B84DC9999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7B516-3596-4CCF-B60B-7FFEF745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4E924-5F05-403F-8656-8E6D66DC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641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9E30F8-D035-43B1-82E7-A75002B4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91E25D-0D32-4411-BA2C-16EDC3B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56ABD-995E-4AD1-ACA3-C5B2AAB3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0308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F57B-A53C-4FD7-B06B-0298F9FB3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5C226-E2D9-4330-A930-A1BA9E88C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E41C-FE7D-40D7-A0AE-DA9A52911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C380B-C19B-4695-8F6C-15D77577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9E08B-97D2-4395-B03B-94EE71AE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6F492-5418-4EB5-8C49-341A9723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699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6B1C-AAEF-4F2C-91A8-5894B81F4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FAE981-0943-47AD-99FC-B845F9C6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6ECD5-309A-4B68-BFBC-F53D4BC47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94D3D-97C4-4DD9-8F6C-665F39AD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35666-E5DE-4954-A775-9942B095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24939-2EE6-4367-8B7B-D755E3C1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380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1AFF6-505F-4004-B752-E64057B9A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1B5E9-95B9-4578-A703-9B95B614D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4EA22-376D-481A-855D-0CE280901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04C5-0884-4BE0-ADBA-F9C94C924FB4}" type="datetimeFigureOut">
              <a:rPr lang="en-MY" smtClean="0"/>
              <a:t>22/7/2023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AFF-50D8-44C8-BC87-616ACA75B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A2527-B492-42AF-9C09-115A0B660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B6A1-09C5-4544-BDF3-AD06F09FEA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252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811B7D7-779C-4FAC-B362-648CDFDF8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93138"/>
              </p:ext>
            </p:extLst>
          </p:nvPr>
        </p:nvGraphicFramePr>
        <p:xfrm>
          <a:off x="-2128902" y="-558726"/>
          <a:ext cx="14079602" cy="7975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404">
                  <a:extLst>
                    <a:ext uri="{9D8B030D-6E8A-4147-A177-3AD203B41FA5}">
                      <a16:colId xmlns:a16="http://schemas.microsoft.com/office/drawing/2014/main" val="503442733"/>
                    </a:ext>
                  </a:extLst>
                </a:gridCol>
                <a:gridCol w="1496785">
                  <a:extLst>
                    <a:ext uri="{9D8B030D-6E8A-4147-A177-3AD203B41FA5}">
                      <a16:colId xmlns:a16="http://schemas.microsoft.com/office/drawing/2014/main" val="3973779751"/>
                    </a:ext>
                  </a:extLst>
                </a:gridCol>
                <a:gridCol w="1661569">
                  <a:extLst>
                    <a:ext uri="{9D8B030D-6E8A-4147-A177-3AD203B41FA5}">
                      <a16:colId xmlns:a16="http://schemas.microsoft.com/office/drawing/2014/main" val="327208552"/>
                    </a:ext>
                  </a:extLst>
                </a:gridCol>
                <a:gridCol w="1661569">
                  <a:extLst>
                    <a:ext uri="{9D8B030D-6E8A-4147-A177-3AD203B41FA5}">
                      <a16:colId xmlns:a16="http://schemas.microsoft.com/office/drawing/2014/main" val="3096019940"/>
                    </a:ext>
                  </a:extLst>
                </a:gridCol>
                <a:gridCol w="2002582">
                  <a:extLst>
                    <a:ext uri="{9D8B030D-6E8A-4147-A177-3AD203B41FA5}">
                      <a16:colId xmlns:a16="http://schemas.microsoft.com/office/drawing/2014/main" val="2243209440"/>
                    </a:ext>
                  </a:extLst>
                </a:gridCol>
                <a:gridCol w="2002582">
                  <a:extLst>
                    <a:ext uri="{9D8B030D-6E8A-4147-A177-3AD203B41FA5}">
                      <a16:colId xmlns:a16="http://schemas.microsoft.com/office/drawing/2014/main" val="2876222800"/>
                    </a:ext>
                  </a:extLst>
                </a:gridCol>
                <a:gridCol w="1733311">
                  <a:extLst>
                    <a:ext uri="{9D8B030D-6E8A-4147-A177-3AD203B41FA5}">
                      <a16:colId xmlns:a16="http://schemas.microsoft.com/office/drawing/2014/main" val="3108757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913167867"/>
                    </a:ext>
                  </a:extLst>
                </a:gridCol>
              </a:tblGrid>
              <a:tr h="19133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Bidder 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Technical scoring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Financial scoring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 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7742"/>
                  </a:ext>
                </a:extLst>
              </a:tr>
              <a:tr h="2882374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Technical marks -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Technical score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Technical weightage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Quoted value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Financial score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Financial weightage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Combined score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extLst>
                  <a:ext uri="{0D108BD9-81ED-4DB2-BD59-A6C34878D82A}">
                    <a16:rowId xmlns:a16="http://schemas.microsoft.com/office/drawing/2014/main" val="282117474"/>
                  </a:ext>
                </a:extLst>
              </a:tr>
              <a:tr h="147383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Marks scored in technical evaluation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Bidder’s / marks of the highest scorer × 100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Fixed as 70%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In INR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Cost of L-1 bidder/cost quoted by bidder × 100)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Fixed as 30%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Technical weightage + financial weightage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extLst>
                  <a:ext uri="{0D108BD9-81ED-4DB2-BD59-A6C34878D82A}">
                    <a16:rowId xmlns:a16="http://schemas.microsoft.com/office/drawing/2014/main" val="2470124045"/>
                  </a:ext>
                </a:extLst>
              </a:tr>
              <a:tr h="1102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A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79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(79 / 91) × 100 = 86.81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86.81 × 70 / 100 = 60.76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2,300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(2300 / 2300) × 100 = 100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100 × 30 / 100 = 30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90.76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extLst>
                  <a:ext uri="{0D108BD9-81ED-4DB2-BD59-A6C34878D82A}">
                    <a16:rowId xmlns:a16="http://schemas.microsoft.com/office/drawing/2014/main" val="2038760041"/>
                  </a:ext>
                </a:extLst>
              </a:tr>
              <a:tr h="1102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B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85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(85 / 91) × 100 = 93.41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93.40 × 70 /100 = 65.38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2,417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(2300 / 2417) × 100 = 95.15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95.15 × 30 / 100 = 28.54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93.92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extLst>
                  <a:ext uri="{0D108BD9-81ED-4DB2-BD59-A6C34878D82A}">
                    <a16:rowId xmlns:a16="http://schemas.microsoft.com/office/drawing/2014/main" val="3716192447"/>
                  </a:ext>
                </a:extLst>
              </a:tr>
              <a:tr h="1102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C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91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(91 / 91) × 100 = 100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100 × 70 / 100 = 70.00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2,576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>
                          <a:effectLst/>
                        </a:rPr>
                        <a:t>(2300/2576) × 100 = 89.28</a:t>
                      </a:r>
                      <a:endParaRPr lang="en-MY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89.28 × 30 / 100 = 26.78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96.78</a:t>
                      </a:r>
                      <a:endParaRPr lang="en-MY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7457" marR="7457" marT="0" marB="0" anchor="ctr"/>
                </a:tc>
                <a:extLst>
                  <a:ext uri="{0D108BD9-81ED-4DB2-BD59-A6C34878D82A}">
                    <a16:rowId xmlns:a16="http://schemas.microsoft.com/office/drawing/2014/main" val="401698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10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2023-07-22T07:26:36Z</dcterms:created>
  <dcterms:modified xsi:type="dcterms:W3CDTF">2023-07-22T07:27:23Z</dcterms:modified>
</cp:coreProperties>
</file>