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30F3-CECD-084F-10D7-31A2D9F97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3779D-AF72-3ECD-7291-5A0D658A6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25ACF-0B54-B4C1-E394-92651FA0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9AC06-26C4-9BBB-894B-32532924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2DB59-BE71-8F9D-0B94-24B2EEBB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581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C2AD-2859-D58F-2AE2-A9040B8D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67C1D-C788-2769-94F7-074376DC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5DD7E-710F-485F-0409-846D8E98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F9581-18C3-C5C4-81BF-77D41847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B5423-D3B7-A1FA-EE81-56267A83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0A68C6-2376-76E9-8591-81D207604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40673-F253-D2AC-B27D-22AFA9643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94474-7795-108C-A061-E2E5D164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D8FFD-256B-4325-3F9F-5145FC5C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FE8AE-9BE3-4EB5-9AFB-C9E9725C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99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0F1D-2DBA-53D2-ACE5-DAA435CC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5A138-39A6-1EC2-1619-8C7C1FF30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1FE0B-67B1-A428-84FD-FBED5D37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BCFF6-FDEC-7DCD-0B1D-D4D116CE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79D4A-5047-2CEA-06CA-D5459EB7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645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AC5DD-FDFC-7053-5303-E035B741E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53652-942F-DCB0-DF6B-5CA497050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55AC0-9DCA-7C18-B281-FECC810F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5FBA3-813A-2DB4-76EA-99D76471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24394-CA5C-0D89-BC52-AB07D80D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854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4595-D288-8C1C-8752-7C18CAE6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A4E8A-E0D8-D4A9-1B9F-DE2699765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AE79-C3AE-485E-0B07-BB7AA0960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DAE23-46DD-CA5F-1F40-DC5BBE6A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837E9-DE7D-8FBF-AC4A-27B7D595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8C352-CC4D-EF9D-600F-A114B8F6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73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AAA39-D78B-DACC-AE2F-8FC15437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7F04E-FB9A-1639-9202-AE3B1300C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DBF3E-53A4-3E57-C371-6B7D322EE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00E94-DD3E-99EF-D748-B6B89A05B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B2F54F-3694-3A2C-5EFC-20EE4953C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D8F6A-CE5E-C9FB-0C87-BACA4671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C9B3A6-42DB-88D4-3B10-19CAB341C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D3D4F5-F0F6-EA5E-F7B2-9D25767B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482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AE4B-FCF2-E9BD-23C0-6A237325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EEF48-C8E7-706C-D3A3-3A32823A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19669B-C5C0-8709-F3A9-557F5E61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FA64D-DD94-8BE7-2F06-BC2D121F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84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F7096E-43F4-1310-E07E-35D60CA4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9F190-150B-CEED-003E-5A4F0289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329F0-A4F5-C64E-E863-5086B87A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08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A34F-E0CE-969C-8467-7EEF716C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61317-0BC4-E3AC-B0D8-E8FE1EC9E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0FA06-6169-ADD1-D50F-C7B692222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6D5EB-8E62-ACFF-C371-0D3811F6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A155C-AF9A-53B7-2F30-0C7DF8382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31D99-D914-5437-DC67-4FCE6C7F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33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761F-C53D-9397-0333-54F41D85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A2294A-8FFD-31F4-6539-5B575654F2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BFD11-E0BA-07E7-8FB9-0B1C4CEFC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26AF7-9080-9E41-6781-E254C4D0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9E272-E785-786B-D4C2-9192D0120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E05D9-EE13-E9FD-EAF9-F336B19B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2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D0FFFC-06E4-06B9-9CA8-5CC1B5EAA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41695-6804-BEE4-A966-7F2A6B063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3B1FA-5B2C-1F8E-1374-C4667DF03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D2EDD-6501-408F-8458-5459FE5D55E6}" type="datetimeFigureOut">
              <a:rPr lang="en-IN" smtClean="0"/>
              <a:t>23-08-2023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44A97-61EE-265E-BE0B-F83BB7F66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74B75-A5AC-AC1E-7DD2-AC5FE8909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78ED-592E-4E3B-9AD8-6F6EBA27CA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60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03D558-2C07-46A2-B766-D9B74E6CF408}"/>
              </a:ext>
            </a:extLst>
          </p:cNvPr>
          <p:cNvGrpSpPr/>
          <p:nvPr/>
        </p:nvGrpSpPr>
        <p:grpSpPr>
          <a:xfrm>
            <a:off x="158620" y="177282"/>
            <a:ext cx="11886267" cy="5841098"/>
            <a:chOff x="158620" y="177282"/>
            <a:chExt cx="11886267" cy="5841098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85A6E26-885E-2FAF-B284-8428834229CD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>
              <a:off x="5673012" y="867747"/>
              <a:ext cx="0" cy="23699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9B92B7A-A90F-EF64-CC97-8CF1B5B841A4}"/>
                </a:ext>
              </a:extLst>
            </p:cNvPr>
            <p:cNvSpPr/>
            <p:nvPr/>
          </p:nvSpPr>
          <p:spPr>
            <a:xfrm>
              <a:off x="3760236" y="503853"/>
              <a:ext cx="3825551" cy="36389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Active / Passive Case Finding</a:t>
              </a:r>
              <a:endParaRPr lang="en-IN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8B40AA-B675-6D78-7E7B-8D52E57BD41D}"/>
                </a:ext>
              </a:extLst>
            </p:cNvPr>
            <p:cNvSpPr/>
            <p:nvPr/>
          </p:nvSpPr>
          <p:spPr>
            <a:xfrm>
              <a:off x="4376057" y="1631302"/>
              <a:ext cx="2584580" cy="36389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Drug Sensitive TB (DS TB)</a:t>
              </a:r>
              <a:endParaRPr lang="en-IN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7CD23B-EA0C-DC48-8843-58BB9FCD8C7F}"/>
                </a:ext>
              </a:extLst>
            </p:cNvPr>
            <p:cNvSpPr/>
            <p:nvPr/>
          </p:nvSpPr>
          <p:spPr>
            <a:xfrm>
              <a:off x="158620" y="177282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i="1" dirty="0">
                  <a:solidFill>
                    <a:schemeClr val="tx1"/>
                  </a:solidFill>
                </a:rPr>
                <a:t>CHVs to refer presumptive cases to nearest health facility of NTEP for further investigation</a:t>
              </a:r>
              <a:endParaRPr lang="en-IN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F34B7DD-20AE-C342-4065-7AE4CFFC8E36}"/>
                </a:ext>
              </a:extLst>
            </p:cNvPr>
            <p:cNvSpPr/>
            <p:nvPr/>
          </p:nvSpPr>
          <p:spPr>
            <a:xfrm>
              <a:off x="3280331" y="916888"/>
              <a:ext cx="1813249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i="1" dirty="0">
                  <a:solidFill>
                    <a:schemeClr val="accent2"/>
                  </a:solidFill>
                </a:rPr>
                <a:t>To be offered CBNAAT at diagnosis of TB or at maximum within 15 days</a:t>
              </a:r>
              <a:endParaRPr lang="en-IN" sz="1100" b="1" i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465B112-2D4D-DF49-DDDA-DBDB082EA19C}"/>
                </a:ext>
              </a:extLst>
            </p:cNvPr>
            <p:cNvSpPr/>
            <p:nvPr/>
          </p:nvSpPr>
          <p:spPr>
            <a:xfrm>
              <a:off x="3976863" y="2320056"/>
              <a:ext cx="3504889" cy="53184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First line treatment started at PHI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EEBC967-4FB5-A01A-7B7B-5C6D4EA6D9CA}"/>
                </a:ext>
              </a:extLst>
            </p:cNvPr>
            <p:cNvSpPr/>
            <p:nvPr/>
          </p:nvSpPr>
          <p:spPr>
            <a:xfrm>
              <a:off x="3103359" y="3515073"/>
              <a:ext cx="1990221" cy="55734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Continue first line treatment </a:t>
              </a:r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F52D63F-096A-9A59-5953-FED0FBB9F64A}"/>
                </a:ext>
              </a:extLst>
            </p:cNvPr>
            <p:cNvSpPr/>
            <p:nvPr/>
          </p:nvSpPr>
          <p:spPr>
            <a:xfrm>
              <a:off x="6096000" y="3548507"/>
              <a:ext cx="2148842" cy="53184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Change to DRTB Treatment Regimen</a:t>
              </a:r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D126680-F731-FF6C-84E7-91476E5624C6}"/>
                </a:ext>
              </a:extLst>
            </p:cNvPr>
            <p:cNvSpPr/>
            <p:nvPr/>
          </p:nvSpPr>
          <p:spPr>
            <a:xfrm>
              <a:off x="7420482" y="2106076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accent2"/>
                  </a:solidFill>
                </a:rPr>
                <a:t>Sputum sent for Universal DST to CBNAAT</a:t>
              </a:r>
              <a:endParaRPr lang="en-IN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14B17F4-0914-330C-477C-D1BAFD83C7D8}"/>
                </a:ext>
              </a:extLst>
            </p:cNvPr>
            <p:cNvSpPr/>
            <p:nvPr/>
          </p:nvSpPr>
          <p:spPr>
            <a:xfrm>
              <a:off x="4036817" y="3912943"/>
              <a:ext cx="1601284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accent2"/>
                  </a:solidFill>
                </a:rPr>
                <a:t>Follow up sputum examination at 4-6 M</a:t>
              </a:r>
              <a:endParaRPr lang="en-IN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F31D29F-D001-9C3A-8AC6-E02DFE18FD8B}"/>
                </a:ext>
              </a:extLst>
            </p:cNvPr>
            <p:cNvSpPr/>
            <p:nvPr/>
          </p:nvSpPr>
          <p:spPr>
            <a:xfrm>
              <a:off x="3294482" y="4784888"/>
              <a:ext cx="1990221" cy="55734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Continue first line treatment </a:t>
              </a:r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2B8B761-1FFD-1D8A-2B5E-C0762898DEE8}"/>
                </a:ext>
              </a:extLst>
            </p:cNvPr>
            <p:cNvSpPr/>
            <p:nvPr/>
          </p:nvSpPr>
          <p:spPr>
            <a:xfrm>
              <a:off x="6139853" y="4811636"/>
              <a:ext cx="2512734" cy="10612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Sputum sent for Drug resistance testing &amp; patient to be referred to PHI for follow up</a:t>
              </a:r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2191A62-17AD-6DE6-69B3-F909D9323B07}"/>
                </a:ext>
              </a:extLst>
            </p:cNvPr>
            <p:cNvSpPr/>
            <p:nvPr/>
          </p:nvSpPr>
          <p:spPr>
            <a:xfrm>
              <a:off x="8652587" y="4795607"/>
              <a:ext cx="3392300" cy="1222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b="1" dirty="0">
                  <a:solidFill>
                    <a:schemeClr val="accent2"/>
                  </a:solidFill>
                </a:rPr>
                <a:t>All non-responders to treatment will be offered CBNAAT based on the advice of Medical officer.</a:t>
              </a:r>
            </a:p>
            <a:p>
              <a:endParaRPr lang="en-US" sz="1200" b="1" dirty="0">
                <a:solidFill>
                  <a:schemeClr val="accent2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b="1" dirty="0">
                  <a:solidFill>
                    <a:schemeClr val="accent2"/>
                  </a:solidFill>
                </a:rPr>
                <a:t>FL LPA(line probe assay) test is offered to all DRTB patients irrespective of Rifampicin resistance status</a:t>
              </a:r>
              <a:endParaRPr lang="en-IN" sz="1200" b="1" dirty="0">
                <a:solidFill>
                  <a:schemeClr val="accent2"/>
                </a:solidFill>
              </a:endParaRPr>
            </a:p>
          </p:txBody>
        </p:sp>
        <p:cxnSp>
          <p:nvCxnSpPr>
            <p:cNvPr id="42" name="Connector: Elbow 41">
              <a:extLst>
                <a:ext uri="{FF2B5EF4-FFF2-40B4-BE49-F238E27FC236}">
                  <a16:creationId xmlns:a16="http://schemas.microsoft.com/office/drawing/2014/main" id="{F0BCE991-7A83-E6A6-5508-5AEE679688D9}"/>
                </a:ext>
              </a:extLst>
            </p:cNvPr>
            <p:cNvCxnSpPr>
              <a:endCxn id="13" idx="0"/>
            </p:cNvCxnSpPr>
            <p:nvPr/>
          </p:nvCxnSpPr>
          <p:spPr>
            <a:xfrm rot="10800000" flipV="1">
              <a:off x="4098471" y="3237721"/>
              <a:ext cx="1569877" cy="27735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B29F6FB0-022C-3453-DA61-BD8E2E106A99}"/>
                </a:ext>
              </a:extLst>
            </p:cNvPr>
            <p:cNvCxnSpPr>
              <a:endCxn id="14" idx="0"/>
            </p:cNvCxnSpPr>
            <p:nvPr/>
          </p:nvCxnSpPr>
          <p:spPr>
            <a:xfrm>
              <a:off x="5668347" y="3237721"/>
              <a:ext cx="1502074" cy="31078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43719D1A-D42A-52F1-6C65-EE80D85C0F5B}"/>
                </a:ext>
              </a:extLst>
            </p:cNvPr>
            <p:cNvCxnSpPr/>
            <p:nvPr/>
          </p:nvCxnSpPr>
          <p:spPr>
            <a:xfrm rot="10800000" flipV="1">
              <a:off x="3760236" y="4514145"/>
              <a:ext cx="1569877" cy="27735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or: Elbow 48">
              <a:extLst>
                <a:ext uri="{FF2B5EF4-FFF2-40B4-BE49-F238E27FC236}">
                  <a16:creationId xmlns:a16="http://schemas.microsoft.com/office/drawing/2014/main" id="{D032CEC8-BF54-086D-6F5B-5D968D9AAA3D}"/>
                </a:ext>
              </a:extLst>
            </p:cNvPr>
            <p:cNvCxnSpPr>
              <a:cxnSpLocks/>
            </p:cNvCxnSpPr>
            <p:nvPr/>
          </p:nvCxnSpPr>
          <p:spPr>
            <a:xfrm>
              <a:off x="5330113" y="4513996"/>
              <a:ext cx="1840308" cy="323145"/>
            </a:xfrm>
            <a:prstGeom prst="bentConnector3">
              <a:avLst>
                <a:gd name="adj1" fmla="val 10019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F6A0C040-FB84-5753-102A-FA67F9E86FEB}"/>
                </a:ext>
              </a:extLst>
            </p:cNvPr>
            <p:cNvCxnSpPr>
              <a:cxnSpLocks/>
            </p:cNvCxnSpPr>
            <p:nvPr/>
          </p:nvCxnSpPr>
          <p:spPr>
            <a:xfrm>
              <a:off x="4098470" y="4072422"/>
              <a:ext cx="0" cy="4415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63FB164-0922-5069-86E2-3883D6DBB745}"/>
                </a:ext>
              </a:extLst>
            </p:cNvPr>
            <p:cNvSpPr/>
            <p:nvPr/>
          </p:nvSpPr>
          <p:spPr>
            <a:xfrm>
              <a:off x="2019768" y="2909366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No</a:t>
              </a:r>
              <a:endParaRPr lang="en-IN" sz="105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8AB0446-5F2B-D72B-883B-810E2D2CBD64}"/>
                </a:ext>
              </a:extLst>
            </p:cNvPr>
            <p:cNvSpPr/>
            <p:nvPr/>
          </p:nvSpPr>
          <p:spPr>
            <a:xfrm>
              <a:off x="5900213" y="2994119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Yes</a:t>
              </a:r>
              <a:endParaRPr lang="en-IN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A15FB3C-90BC-26E7-3A7E-E2CEDC4D6AC4}"/>
                </a:ext>
              </a:extLst>
            </p:cNvPr>
            <p:cNvSpPr/>
            <p:nvPr/>
          </p:nvSpPr>
          <p:spPr>
            <a:xfrm>
              <a:off x="5160293" y="2706229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accent2"/>
                  </a:solidFill>
                </a:rPr>
                <a:t>Rifampicin Resistance detected</a:t>
              </a:r>
              <a:endParaRPr lang="en-IN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55F4103-DBAD-5F6F-33BB-2B23680B0ED7}"/>
                </a:ext>
              </a:extLst>
            </p:cNvPr>
            <p:cNvSpPr/>
            <p:nvPr/>
          </p:nvSpPr>
          <p:spPr>
            <a:xfrm>
              <a:off x="2024122" y="2909366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No</a:t>
              </a:r>
              <a:endParaRPr lang="en-IN" sz="105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A043876-6F2E-83DC-95EB-0CEDC41EDDB5}"/>
                </a:ext>
              </a:extLst>
            </p:cNvPr>
            <p:cNvSpPr/>
            <p:nvPr/>
          </p:nvSpPr>
          <p:spPr>
            <a:xfrm>
              <a:off x="1733393" y="4183686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Test -</a:t>
              </a:r>
              <a:r>
                <a:rPr lang="en-US" sz="1050" b="1" dirty="0" err="1">
                  <a:solidFill>
                    <a:schemeClr val="tx1"/>
                  </a:solidFill>
                </a:rPr>
                <a:t>ve</a:t>
              </a:r>
              <a:endParaRPr lang="en-IN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DF333D6-B18F-7CA4-1F07-BE5605DD8C45}"/>
                </a:ext>
              </a:extLst>
            </p:cNvPr>
            <p:cNvSpPr/>
            <p:nvPr/>
          </p:nvSpPr>
          <p:spPr>
            <a:xfrm>
              <a:off x="5946088" y="4274821"/>
              <a:ext cx="3392300" cy="7523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Test +</a:t>
              </a:r>
              <a:r>
                <a:rPr lang="en-US" sz="1050" b="1" dirty="0" err="1">
                  <a:solidFill>
                    <a:schemeClr val="tx1"/>
                  </a:solidFill>
                </a:rPr>
                <a:t>ve</a:t>
              </a:r>
              <a:endParaRPr lang="en-IN" sz="105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354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Nikita Arora</dc:creator>
  <cp:lastModifiedBy>KARAN VERMA</cp:lastModifiedBy>
  <cp:revision>2</cp:revision>
  <dcterms:created xsi:type="dcterms:W3CDTF">2023-08-23T13:22:03Z</dcterms:created>
  <dcterms:modified xsi:type="dcterms:W3CDTF">2023-08-23T13:27:43Z</dcterms:modified>
</cp:coreProperties>
</file>