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D40A-7636-4495-AEBB-9D6307578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5CF04A-A3A4-4D9F-BF62-031FA0758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82082-3F01-44A9-851C-44B67E041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70AC-1FBF-4BD3-8563-B19B07A0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4CFA0-E6ED-4E69-9BB8-EC5105D0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640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030A-ECE0-42F7-8250-FE086536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A405E-2B60-495E-AF36-B5D51A203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4782A-27C4-4F38-9158-5AF6A816D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C42CA-6DAC-4347-97C1-C7FCDC6B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F6251-FFB5-4014-AEF1-D01738D39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895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85C98-11C5-4CC6-A6C9-06A978C50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F8D75-414E-48CE-AD87-C8176C709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81DE-B4A8-4A01-88D7-88D8CCFEB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20374-2660-4955-A06B-92AC734E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F7AFD-A71F-493C-B959-C1EE5A35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752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E6ADF-B1F9-4D5C-ACE7-5E05D390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DCC3-80DB-4955-8596-90F6E9D96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FC3BA-506F-48E2-BE30-64A9025B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1CC23-8925-48E4-9DA0-15B0AA6D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6D87B-B7CE-4087-95CF-F6B27081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346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50A2-13BC-4A7D-AA8B-A0432360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3EBE1-2484-48C9-8BD1-20A8CBDD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E8CE6-30FA-4B88-B198-695058A7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677A3-31F7-45E8-ABD3-315775868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CB0D4-4D56-4C8E-88CE-B563690E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132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B2DED-31BF-4912-B49A-178F12C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A7772-09C8-4966-93F1-E55041939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19B2B-4B20-431A-A252-80C1E7ECC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0F49A-1377-4BE8-88FA-5D00CC70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9D312-09A9-4EDB-B9ED-476E9796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42C11-D7F7-4765-BCE0-BBACB443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749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0643-F029-4E07-B7DD-86421FB3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17D1C-649D-43A2-B8CB-313AE00B1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9787DE-5850-4F66-817F-1EDE46E82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A78F4-0444-4183-B269-5AAB7AAD7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66BB5-6096-4167-96A5-FA00F51A0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4EF33-32FB-468F-B022-C6379745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5C4AA-2985-478B-B667-539696A8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A76DD-8241-451B-94D4-025B74514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958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34EF4-5A46-4282-BA06-0014BAA6F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3E9C7-8E67-4EA1-B20B-6E50DFED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0358E-8819-4477-8FB9-BC62D9E0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EE40D-02CD-4480-86D6-18873A28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8768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A0817C-012E-48A6-94AE-CFDFCEEC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4D5A15-582F-4055-8A69-0C1860D6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D18F0-2E2B-4E7E-A6DE-02D3090A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51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3C8F5-E68B-421E-ABE0-66FE2A63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33184-AEF0-4060-8C5B-F06299569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3E552-A007-4CB1-B9D0-8462B4895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AE482-B893-4337-A3F2-D62BABE8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1B8AF-AE77-464A-A2E6-0FC1FFBC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C6A9C-6A38-4888-BE43-C0A82FC4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096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13F29-A0F2-47B2-87BA-35CA8885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ABF0B-B0CA-4E9A-8FAA-F363601F2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5376B-C7AD-4670-9DDA-C73CF04C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A683E-CAFE-47FD-BD89-F03BE352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8AC93-8B59-48C4-A27C-3BF6B460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12DC6-8DCD-4F8F-B64E-902F0B43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500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1BBA5-3820-4DD6-84D6-0F015424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77C0D-A122-484E-99C5-2B72F912E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D8A77-9FEE-440D-9E69-33D4A282C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AC824-6295-4CDC-B6C1-D62D5527878B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A684-C557-497C-80A6-8DBCC284C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91977-B364-4A7A-962A-C8606F92D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11B99-F556-4AD6-AC1E-14CF60E9844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66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10254D4B-3245-4B12-9269-EC331D5C8F55}"/>
              </a:ext>
            </a:extLst>
          </p:cNvPr>
          <p:cNvGrpSpPr/>
          <p:nvPr/>
        </p:nvGrpSpPr>
        <p:grpSpPr>
          <a:xfrm>
            <a:off x="418942" y="250131"/>
            <a:ext cx="11091814" cy="6357738"/>
            <a:chOff x="2903724" y="397565"/>
            <a:chExt cx="11091814" cy="6357738"/>
          </a:xfrm>
        </p:grpSpPr>
        <p:sp>
          <p:nvSpPr>
            <p:cNvPr id="5" name="AutoShape 2" descr="https://lh5.googleusercontent.com/fA1cb2v2r4J_YwjCUSi1JQRdsDxt4zbiY71h_yT7LvXSPYAqDOrLdEyCXLHP407LtMt9Qyvej1pFIPZQZLKSoP5fKow52D1oSccvBK2OvjvHKFg_4Z_395UySl66ozMK0DxJ_oNY">
              <a:extLst>
                <a:ext uri="{FF2B5EF4-FFF2-40B4-BE49-F238E27FC236}">
                  <a16:creationId xmlns:a16="http://schemas.microsoft.com/office/drawing/2014/main" id="{239AD19F-B9F2-4966-B0D4-DEF886AA59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43600" y="3276600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0860A9-9C5A-4F5D-8967-B89F64DCDD82}"/>
                </a:ext>
              </a:extLst>
            </p:cNvPr>
            <p:cNvSpPr/>
            <p:nvPr/>
          </p:nvSpPr>
          <p:spPr>
            <a:xfrm>
              <a:off x="6649278" y="397565"/>
              <a:ext cx="3110948" cy="46713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Active/Passive Case Finding 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ACDB8D9-0489-4803-9803-0E1BE9DB9698}"/>
                </a:ext>
              </a:extLst>
            </p:cNvPr>
            <p:cNvSpPr/>
            <p:nvPr/>
          </p:nvSpPr>
          <p:spPr>
            <a:xfrm>
              <a:off x="3932584" y="1878491"/>
              <a:ext cx="3110948" cy="58309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Diagnosed TB Patient/Currently on TB treatment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A4D349F-D9DC-4C0E-B827-DD3E430CCF7B}"/>
                </a:ext>
              </a:extLst>
            </p:cNvPr>
            <p:cNvSpPr/>
            <p:nvPr/>
          </p:nvSpPr>
          <p:spPr>
            <a:xfrm>
              <a:off x="3932584" y="2965169"/>
              <a:ext cx="3110948" cy="58309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Currently on TB treatment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5A9B832-C266-47EA-84A6-A41440BDF522}"/>
                </a:ext>
              </a:extLst>
            </p:cNvPr>
            <p:cNvSpPr/>
            <p:nvPr/>
          </p:nvSpPr>
          <p:spPr>
            <a:xfrm>
              <a:off x="3250351" y="4229192"/>
              <a:ext cx="1555474" cy="5830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COVID-19 positive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5D6CD5-6DAF-45F3-9A7B-06E93CCF5B3E}"/>
                </a:ext>
              </a:extLst>
            </p:cNvPr>
            <p:cNvSpPr/>
            <p:nvPr/>
          </p:nvSpPr>
          <p:spPr>
            <a:xfrm>
              <a:off x="6156718" y="4229192"/>
              <a:ext cx="1555474" cy="58309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COVID-19 negative 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F837FA-2282-492E-BBAF-CD33F04E0470}"/>
                </a:ext>
              </a:extLst>
            </p:cNvPr>
            <p:cNvSpPr/>
            <p:nvPr/>
          </p:nvSpPr>
          <p:spPr>
            <a:xfrm>
              <a:off x="2903724" y="4987883"/>
              <a:ext cx="2248728" cy="1398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COVID-19 management as per MOHFW guidelines &amp; continue treatment for TB 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755482C-5288-40DA-9134-7E50C5E80A09}"/>
                </a:ext>
              </a:extLst>
            </p:cNvPr>
            <p:cNvSpPr/>
            <p:nvPr/>
          </p:nvSpPr>
          <p:spPr>
            <a:xfrm>
              <a:off x="5915186" y="4984705"/>
              <a:ext cx="2248728" cy="1398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Continue treatment for TB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6B07F7F-EAAA-4486-BA17-E678437A1E80}"/>
                </a:ext>
              </a:extLst>
            </p:cNvPr>
            <p:cNvSpPr/>
            <p:nvPr/>
          </p:nvSpPr>
          <p:spPr>
            <a:xfrm>
              <a:off x="9760226" y="1765851"/>
              <a:ext cx="3110948" cy="58309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COVID-19 Patient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4E4AEF-0C29-4BD6-8670-AC7BC83CDE10}"/>
                </a:ext>
              </a:extLst>
            </p:cNvPr>
            <p:cNvSpPr/>
            <p:nvPr/>
          </p:nvSpPr>
          <p:spPr>
            <a:xfrm>
              <a:off x="9760226" y="2527851"/>
              <a:ext cx="3110948" cy="58309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Screening for TB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4B42-62E1-49F7-9845-FEB0219B32B1}"/>
                </a:ext>
              </a:extLst>
            </p:cNvPr>
            <p:cNvSpPr/>
            <p:nvPr/>
          </p:nvSpPr>
          <p:spPr>
            <a:xfrm>
              <a:off x="9750287" y="3250095"/>
              <a:ext cx="3110948" cy="58309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Chest X Ray &amp; Upfront NAAT (if screened positive)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277F0D7-9392-4FE6-840E-4A26DD15D758}"/>
                </a:ext>
              </a:extLst>
            </p:cNvPr>
            <p:cNvSpPr/>
            <p:nvPr/>
          </p:nvSpPr>
          <p:spPr>
            <a:xfrm>
              <a:off x="9288946" y="4572006"/>
              <a:ext cx="1555474" cy="58309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Diagnosed with TB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54E70-9670-4F09-A37A-490129FB1CE0}"/>
                </a:ext>
              </a:extLst>
            </p:cNvPr>
            <p:cNvSpPr/>
            <p:nvPr/>
          </p:nvSpPr>
          <p:spPr>
            <a:xfrm>
              <a:off x="12083498" y="4572006"/>
              <a:ext cx="1555474" cy="58309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Not diagnosed with TB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075EBC6-FC6F-4D03-AD42-ABBDB997F925}"/>
                </a:ext>
              </a:extLst>
            </p:cNvPr>
            <p:cNvSpPr/>
            <p:nvPr/>
          </p:nvSpPr>
          <p:spPr>
            <a:xfrm>
              <a:off x="8942319" y="5357196"/>
              <a:ext cx="2248728" cy="13981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Linkage with NTEP for TB management &amp; continue COVID-19 as per MOHFW guidelines   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4E087F9-23F6-4A3E-863F-07E294A51D35}"/>
                </a:ext>
              </a:extLst>
            </p:cNvPr>
            <p:cNvSpPr/>
            <p:nvPr/>
          </p:nvSpPr>
          <p:spPr>
            <a:xfrm>
              <a:off x="11746810" y="5334006"/>
              <a:ext cx="2248728" cy="13981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Follow up &amp; management as per MOHFW guidelines   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14282F6-FF57-4131-A0FE-81928E030996}"/>
                </a:ext>
              </a:extLst>
            </p:cNvPr>
            <p:cNvCxnSpPr>
              <a:stCxn id="7" idx="1"/>
            </p:cNvCxnSpPr>
            <p:nvPr/>
          </p:nvCxnSpPr>
          <p:spPr>
            <a:xfrm flipH="1" flipV="1">
              <a:off x="5378313" y="631134"/>
              <a:ext cx="1270965" cy="1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32B32C-543F-43EC-998A-FBA509826DFF}"/>
                </a:ext>
              </a:extLst>
            </p:cNvPr>
            <p:cNvCxnSpPr/>
            <p:nvPr/>
          </p:nvCxnSpPr>
          <p:spPr>
            <a:xfrm flipH="1" flipV="1">
              <a:off x="9750287" y="631133"/>
              <a:ext cx="1270965" cy="1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34A6CF2-A160-47CA-9613-DF1FFB2A012B}"/>
                </a:ext>
              </a:extLst>
            </p:cNvPr>
            <p:cNvCxnSpPr/>
            <p:nvPr/>
          </p:nvCxnSpPr>
          <p:spPr>
            <a:xfrm>
              <a:off x="5378313" y="631133"/>
              <a:ext cx="0" cy="12473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189D257-01EC-4013-8108-155EBC4105A1}"/>
                </a:ext>
              </a:extLst>
            </p:cNvPr>
            <p:cNvCxnSpPr>
              <a:cxnSpLocks/>
            </p:cNvCxnSpPr>
            <p:nvPr/>
          </p:nvCxnSpPr>
          <p:spPr>
            <a:xfrm>
              <a:off x="11021252" y="631133"/>
              <a:ext cx="0" cy="11347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7C337A8-A2B9-4A43-81BC-CF338E09B60A}"/>
                </a:ext>
              </a:extLst>
            </p:cNvPr>
            <p:cNvCxnSpPr>
              <a:cxnSpLocks/>
            </p:cNvCxnSpPr>
            <p:nvPr/>
          </p:nvCxnSpPr>
          <p:spPr>
            <a:xfrm>
              <a:off x="5378313" y="2468237"/>
              <a:ext cx="1" cy="496932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6FB5F53-F072-4AC4-B11F-AE7F703CB229}"/>
                </a:ext>
              </a:extLst>
            </p:cNvPr>
            <p:cNvCxnSpPr>
              <a:cxnSpLocks/>
            </p:cNvCxnSpPr>
            <p:nvPr/>
          </p:nvCxnSpPr>
          <p:spPr>
            <a:xfrm>
              <a:off x="11021252" y="2365517"/>
              <a:ext cx="0" cy="162334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85C7DF0-ABE5-47C6-9A65-F7C25CD4F61D}"/>
                </a:ext>
              </a:extLst>
            </p:cNvPr>
            <p:cNvCxnSpPr>
              <a:cxnSpLocks/>
            </p:cNvCxnSpPr>
            <p:nvPr/>
          </p:nvCxnSpPr>
          <p:spPr>
            <a:xfrm>
              <a:off x="11021252" y="3070725"/>
              <a:ext cx="0" cy="162334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B06F448-B292-47EE-9C57-7745CAC4E445}"/>
                </a:ext>
              </a:extLst>
            </p:cNvPr>
            <p:cNvCxnSpPr/>
            <p:nvPr/>
          </p:nvCxnSpPr>
          <p:spPr>
            <a:xfrm>
              <a:off x="5449922" y="3541643"/>
              <a:ext cx="0" cy="39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BA630BBE-29B4-4757-BBE0-9543AD5080FC}"/>
                </a:ext>
              </a:extLst>
            </p:cNvPr>
            <p:cNvCxnSpPr/>
            <p:nvPr/>
          </p:nvCxnSpPr>
          <p:spPr>
            <a:xfrm>
              <a:off x="11041640" y="3833192"/>
              <a:ext cx="0" cy="39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7E8228C-DDAB-4350-A2F6-8A7EFEB787BC}"/>
                </a:ext>
              </a:extLst>
            </p:cNvPr>
            <p:cNvGrpSpPr/>
            <p:nvPr/>
          </p:nvGrpSpPr>
          <p:grpSpPr>
            <a:xfrm>
              <a:off x="3912028" y="3937643"/>
              <a:ext cx="3069257" cy="288000"/>
              <a:chOff x="3912028" y="3937643"/>
              <a:chExt cx="3069257" cy="28800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9AE53B5-506C-4919-861E-D284C94E07B7}"/>
                  </a:ext>
                </a:extLst>
              </p:cNvPr>
              <p:cNvCxnSpPr/>
              <p:nvPr/>
            </p:nvCxnSpPr>
            <p:spPr>
              <a:xfrm flipH="1" flipV="1">
                <a:off x="3921285" y="3937643"/>
                <a:ext cx="3060000" cy="1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511ED395-C113-430D-9B44-41203D8862D8}"/>
                  </a:ext>
                </a:extLst>
              </p:cNvPr>
              <p:cNvCxnSpPr/>
              <p:nvPr/>
            </p:nvCxnSpPr>
            <p:spPr>
              <a:xfrm>
                <a:off x="3912028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B3305C1-B81E-45CB-A061-1D03007DD664}"/>
                  </a:ext>
                </a:extLst>
              </p:cNvPr>
              <p:cNvCxnSpPr/>
              <p:nvPr/>
            </p:nvCxnSpPr>
            <p:spPr>
              <a:xfrm>
                <a:off x="6954843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0E3B1A7-B779-4AB2-B535-D72FE7979453}"/>
                </a:ext>
              </a:extLst>
            </p:cNvPr>
            <p:cNvGrpSpPr/>
            <p:nvPr/>
          </p:nvGrpSpPr>
          <p:grpSpPr>
            <a:xfrm>
              <a:off x="9711120" y="4241225"/>
              <a:ext cx="3069257" cy="288000"/>
              <a:chOff x="3912028" y="3937643"/>
              <a:chExt cx="3069257" cy="2880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E0C8B2D-F3DA-42B7-9925-3D0A79D92EDD}"/>
                  </a:ext>
                </a:extLst>
              </p:cNvPr>
              <p:cNvCxnSpPr/>
              <p:nvPr/>
            </p:nvCxnSpPr>
            <p:spPr>
              <a:xfrm flipH="1" flipV="1">
                <a:off x="3921285" y="3937643"/>
                <a:ext cx="3060000" cy="1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F4B1A116-C46B-43C5-A50C-739FA180DDC1}"/>
                  </a:ext>
                </a:extLst>
              </p:cNvPr>
              <p:cNvCxnSpPr/>
              <p:nvPr/>
            </p:nvCxnSpPr>
            <p:spPr>
              <a:xfrm>
                <a:off x="3912028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>
                <a:extLst>
                  <a:ext uri="{FF2B5EF4-FFF2-40B4-BE49-F238E27FC236}">
                    <a16:creationId xmlns:a16="http://schemas.microsoft.com/office/drawing/2014/main" id="{503CD342-6783-4E01-8D7E-5ED0C8FA9EFC}"/>
                  </a:ext>
                </a:extLst>
              </p:cNvPr>
              <p:cNvCxnSpPr/>
              <p:nvPr/>
            </p:nvCxnSpPr>
            <p:spPr>
              <a:xfrm>
                <a:off x="6954843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65657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2023-09-08T12:59:28Z</dcterms:created>
  <dcterms:modified xsi:type="dcterms:W3CDTF">2023-09-08T13:00:43Z</dcterms:modified>
</cp:coreProperties>
</file>