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4" r:id="rId3"/>
    <p:sldMasterId id="2147483687" r:id="rId4"/>
    <p:sldMasterId id="2147483700" r:id="rId5"/>
    <p:sldMasterId id="2147483712" r:id="rId6"/>
    <p:sldMasterId id="2147483724" r:id="rId7"/>
    <p:sldMasterId id="2147483737" r:id="rId8"/>
    <p:sldMasterId id="2147483751" r:id="rId9"/>
  </p:sldMasterIdLst>
  <p:notesMasterIdLst>
    <p:notesMasterId r:id="rId149"/>
  </p:notesMasterIdLst>
  <p:sldIdLst>
    <p:sldId id="602" r:id="rId10"/>
    <p:sldId id="448" r:id="rId11"/>
    <p:sldId id="451" r:id="rId12"/>
    <p:sldId id="454" r:id="rId13"/>
    <p:sldId id="457" r:id="rId14"/>
    <p:sldId id="611" r:id="rId15"/>
    <p:sldId id="460" r:id="rId16"/>
    <p:sldId id="463" r:id="rId17"/>
    <p:sldId id="466" r:id="rId18"/>
    <p:sldId id="469" r:id="rId19"/>
    <p:sldId id="472" r:id="rId20"/>
    <p:sldId id="475" r:id="rId21"/>
    <p:sldId id="478" r:id="rId22"/>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303" r:id="rId70"/>
    <p:sldId id="304" r:id="rId71"/>
    <p:sldId id="305" r:id="rId72"/>
    <p:sldId id="306" r:id="rId73"/>
    <p:sldId id="307" r:id="rId74"/>
    <p:sldId id="308" r:id="rId75"/>
    <p:sldId id="309"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338" r:id="rId105"/>
    <p:sldId id="339" r:id="rId106"/>
    <p:sldId id="340" r:id="rId107"/>
    <p:sldId id="341" r:id="rId108"/>
    <p:sldId id="342" r:id="rId109"/>
    <p:sldId id="343" r:id="rId110"/>
    <p:sldId id="344" r:id="rId111"/>
    <p:sldId id="345" r:id="rId112"/>
    <p:sldId id="346" r:id="rId113"/>
    <p:sldId id="347" r:id="rId114"/>
    <p:sldId id="348" r:id="rId115"/>
    <p:sldId id="349" r:id="rId116"/>
    <p:sldId id="350" r:id="rId117"/>
    <p:sldId id="351" r:id="rId118"/>
    <p:sldId id="352" r:id="rId119"/>
    <p:sldId id="353" r:id="rId120"/>
    <p:sldId id="354" r:id="rId121"/>
    <p:sldId id="355" r:id="rId122"/>
    <p:sldId id="356" r:id="rId123"/>
    <p:sldId id="357" r:id="rId124"/>
    <p:sldId id="358" r:id="rId125"/>
    <p:sldId id="359" r:id="rId126"/>
    <p:sldId id="360" r:id="rId127"/>
    <p:sldId id="361" r:id="rId128"/>
    <p:sldId id="362" r:id="rId129"/>
    <p:sldId id="363" r:id="rId130"/>
    <p:sldId id="364" r:id="rId131"/>
    <p:sldId id="365" r:id="rId132"/>
    <p:sldId id="366" r:id="rId133"/>
    <p:sldId id="367" r:id="rId134"/>
    <p:sldId id="368" r:id="rId135"/>
    <p:sldId id="369" r:id="rId136"/>
    <p:sldId id="370" r:id="rId137"/>
    <p:sldId id="371" r:id="rId138"/>
    <p:sldId id="372" r:id="rId139"/>
    <p:sldId id="373" r:id="rId140"/>
    <p:sldId id="374" r:id="rId141"/>
    <p:sldId id="604" r:id="rId142"/>
    <p:sldId id="607" r:id="rId143"/>
    <p:sldId id="612" r:id="rId144"/>
    <p:sldId id="606" r:id="rId145"/>
    <p:sldId id="608" r:id="rId146"/>
    <p:sldId id="609" r:id="rId147"/>
    <p:sldId id="375" r:id="rId148"/>
  </p:sldIdLst>
  <p:sldSz cx="12192000" cy="6858000"/>
  <p:notesSz cx="6858000" cy="9144000"/>
  <p:embeddedFontLst>
    <p:embeddedFont>
      <p:font typeface="Calibri" panose="020F0502020204030204" pitchFamily="34" charset="0"/>
      <p:regular r:id="rId150"/>
      <p:bold r:id="rId151"/>
      <p:italic r:id="rId152"/>
      <p:boldItalic r:id="rId153"/>
    </p:embeddedFont>
    <p:embeddedFont>
      <p:font typeface="Corbel" panose="020B0503020204020204" pitchFamily="34" charset="0"/>
      <p:regular r:id="rId154"/>
      <p:bold r:id="rId155"/>
      <p:italic r:id="rId156"/>
      <p:boldItalic r:id="rId157"/>
    </p:embeddedFont>
    <p:embeddedFont>
      <p:font typeface="IBM Plex Sans" panose="020B0503050203000203" pitchFamily="34" charset="0"/>
      <p:regular r:id="rId158"/>
      <p:bold r:id="rId159"/>
      <p:italic r:id="rId160"/>
      <p:boldItalic r:id="rId161"/>
    </p:embeddedFont>
    <p:embeddedFont>
      <p:font typeface="Roboto" panose="02000000000000000000" pitchFamily="2" charset="0"/>
      <p:regular r:id="rId162"/>
      <p:bold r:id="rId163"/>
      <p:italic r:id="rId164"/>
      <p:boldItalic r:id="rId165"/>
    </p:embeddedFont>
    <p:embeddedFont>
      <p:font typeface="Wingdings 2" panose="05020102010507070707" pitchFamily="18" charset="2"/>
      <p:regular r:id="rId1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7" roundtripDataSignature="AMtx7miQdjknkoxa5dor3MdSN8QXJRuX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D49313-288F-4466-8571-00EE926255A8}">
  <a:tblStyle styleId="{F6D49313-288F-4466-8571-00EE926255A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6361A4E-A73B-475A-A31D-B0909D0EDAB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font" Target="fonts/font10.fntdata"/><Relationship Id="rId170" Type="http://schemas.openxmlformats.org/officeDocument/2006/relationships/theme" Target="theme/theme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font" Target="fonts/font11.fntdata"/><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font" Target="fonts/font1.fntdata"/><Relationship Id="rId171" Type="http://schemas.openxmlformats.org/officeDocument/2006/relationships/tableStyles" Target="tableStyles.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font" Target="fonts/font12.fntdata"/><Relationship Id="rId16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font" Target="fonts/font2.fntdata"/><Relationship Id="rId156" Type="http://schemas.openxmlformats.org/officeDocument/2006/relationships/font" Target="fonts/font7.fntdata"/><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font" Target="fonts/font8.fntdata"/><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font" Target="fonts/font3.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font" Target="fonts/font9.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font" Target="fonts/font4.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font" Target="fonts/font15.fntdata"/><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font" Target="fonts/font5.fntdata"/><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font" Target="fonts/font16.fntdata"/><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font" Target="fonts/font6.fntdata"/><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17AB569-EBE5-4BDF-821E-3B65A9191887}" type="doc">
      <dgm:prSet loTypeId="urn:microsoft.com/office/officeart/2005/8/layout/hierarchy6" loCatId="hierarchy" qsTypeId="urn:microsoft.com/office/officeart/2005/8/quickstyle/simple1#2" qsCatId="simple" csTypeId="urn:microsoft.com/office/officeart/2005/8/colors/accent1_2#3" csCatId="accent1" phldr="1"/>
      <dgm:spPr/>
      <dgm:t>
        <a:bodyPr/>
        <a:lstStyle/>
        <a:p>
          <a:endParaRPr lang="en-IN"/>
        </a:p>
      </dgm:t>
    </dgm:pt>
    <dgm:pt modelId="{19CAB8A1-532A-4B4A-BA02-2B8A0D80A94A}" type="parTrans" cxnId="{C67FC105-848E-42E5-9D5C-55B1916BB729}">
      <dgm:prSet/>
      <dgm:spPr/>
      <dgm:t>
        <a:bodyPr/>
        <a:lstStyle/>
        <a:p>
          <a:endParaRPr lang="en-IN"/>
        </a:p>
      </dgm:t>
    </dgm:pt>
    <dgm:pt modelId="{57777F2E-3521-4F16-A64C-36E50CC420EA}">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IN" b="1" dirty="0"/>
            <a:t>CSS at Central level-NHM-4063</a:t>
          </a:r>
        </a:p>
      </dgm:t>
    </dgm:pt>
    <dgm:pt modelId="{FB68AAAD-B162-4A31-A736-17F183366B65}" type="parTrans" cxnId="{6E51997F-7531-469C-B38D-892B15F5ACFA}">
      <dgm:prSet/>
      <dgm:spPr>
        <a:noFill/>
        <a:ln w="12700" cap="flat" cmpd="sng" algn="ctr">
          <a:solidFill>
            <a:schemeClr val="accent1">
              <a:shade val="60000"/>
              <a:hueOff val="0"/>
              <a:satOff val="0"/>
              <a:lumOff val="0"/>
              <a:alphaOff val="0"/>
            </a:schemeClr>
          </a:solidFill>
          <a:prstDash val="solid"/>
          <a:miter lim="800000"/>
        </a:ln>
      </dgm:spPr>
      <dgm:t>
        <a:bodyPr/>
        <a:lstStyle/>
        <a:p>
          <a:endParaRPr lang="en-IN"/>
        </a:p>
      </dgm:t>
    </dgm:pt>
    <dgm:pt modelId="{967D056C-E767-4CB8-878C-37117A25D11E}">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IN" b="1"/>
            <a:t>State-linked schemes (SLS) linked with CSS via Single Nodal Agency having account in PFMS</a:t>
          </a:r>
        </a:p>
      </dgm:t>
    </dgm:pt>
    <dgm:pt modelId="{63B5E817-4CC5-445F-B1F4-FF0455F974F4}" type="parTrans" cxnId="{96F831C1-7192-4425-8899-5D946E5FE0BB}">
      <dgm:prSet/>
      <dgm:spPr>
        <a:noFill/>
        <a:ln w="12700" cap="flat" cmpd="sng" algn="ctr">
          <a:solidFill>
            <a:schemeClr val="accent1">
              <a:shade val="80000"/>
              <a:hueOff val="0"/>
              <a:satOff val="0"/>
              <a:lumOff val="0"/>
              <a:alphaOff val="0"/>
            </a:schemeClr>
          </a:solidFill>
          <a:prstDash val="solid"/>
          <a:miter lim="800000"/>
        </a:ln>
      </dgm:spPr>
      <dgm:t>
        <a:bodyPr/>
        <a:lstStyle/>
        <a:p>
          <a:endParaRPr lang="en-IN"/>
        </a:p>
      </dgm:t>
    </dgm:pt>
    <dgm:pt modelId="{0A6CDD41-0112-45BA-A5D8-2168B928C6DB}">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IN" b="1"/>
            <a:t>ZBSAs-1 account at the IAs level</a:t>
          </a:r>
        </a:p>
      </dgm:t>
    </dgm:pt>
    <dgm:pt modelId="{328380B5-D59C-47BD-9B03-6E51FB401CD7}" type="sibTrans" cxnId="{96F831C1-7192-4425-8899-5D946E5FE0BB}">
      <dgm:prSet/>
      <dgm:spPr/>
      <dgm:t>
        <a:bodyPr/>
        <a:lstStyle/>
        <a:p>
          <a:endParaRPr lang="en-IN"/>
        </a:p>
      </dgm:t>
    </dgm:pt>
    <dgm:pt modelId="{A39671C3-DFB2-4667-9540-3923F4AC83A0}" type="parTrans" cxnId="{52051C48-4852-4A2B-B768-086866DFEB65}">
      <dgm:prSet/>
      <dgm:spPr>
        <a:noFill/>
        <a:ln w="12700" cap="flat" cmpd="sng" algn="ctr">
          <a:solidFill>
            <a:schemeClr val="accent1">
              <a:shade val="80000"/>
              <a:hueOff val="0"/>
              <a:satOff val="0"/>
              <a:lumOff val="0"/>
              <a:alphaOff val="0"/>
            </a:schemeClr>
          </a:solidFill>
          <a:prstDash val="solid"/>
          <a:miter lim="800000"/>
        </a:ln>
      </dgm:spPr>
      <dgm:t>
        <a:bodyPr/>
        <a:lstStyle/>
        <a:p>
          <a:endParaRPr lang="en-IN"/>
        </a:p>
      </dgm:t>
    </dgm:pt>
    <dgm:pt modelId="{0C2963EF-A262-4692-9E9E-E9BD8E28FDFC}">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IN" b="1"/>
            <a:t>ZBSAs-2 account at the IAs level</a:t>
          </a:r>
        </a:p>
      </dgm:t>
    </dgm:pt>
    <dgm:pt modelId="{4A930056-26CE-46F0-B52D-57A8271DA2EA}" type="sibTrans" cxnId="{52051C48-4852-4A2B-B768-086866DFEB65}">
      <dgm:prSet/>
      <dgm:spPr/>
      <dgm:t>
        <a:bodyPr/>
        <a:lstStyle/>
        <a:p>
          <a:endParaRPr lang="en-IN"/>
        </a:p>
      </dgm:t>
    </dgm:pt>
    <dgm:pt modelId="{D59444BA-986E-44CC-B25B-83C68E3FAB5F}" type="sibTrans" cxnId="{6E51997F-7531-469C-B38D-892B15F5ACFA}">
      <dgm:prSet/>
      <dgm:spPr/>
      <dgm:t>
        <a:bodyPr/>
        <a:lstStyle/>
        <a:p>
          <a:endParaRPr lang="en-IN"/>
        </a:p>
      </dgm:t>
    </dgm:pt>
    <dgm:pt modelId="{A68DFC87-99EA-4283-9D0B-28DF050B803C}" type="sibTrans" cxnId="{C67FC105-848E-42E5-9D5C-55B1916BB729}">
      <dgm:prSet/>
      <dgm:spPr/>
      <dgm:t>
        <a:bodyPr/>
        <a:lstStyle/>
        <a:p>
          <a:endParaRPr lang="en-IN"/>
        </a:p>
      </dgm:t>
    </dgm:pt>
    <dgm:pt modelId="{55161082-B7C5-45B3-BEAC-99942B12C22D}" type="pres">
      <dgm:prSet presAssocID="{117AB569-EBE5-4BDF-821E-3B65A9191887}" presName="mainComposite" presStyleCnt="0">
        <dgm:presLayoutVars>
          <dgm:chPref val="1"/>
          <dgm:dir/>
          <dgm:animOne val="branch"/>
          <dgm:animLvl val="lvl"/>
          <dgm:resizeHandles val="exact"/>
        </dgm:presLayoutVars>
      </dgm:prSet>
      <dgm:spPr/>
    </dgm:pt>
    <dgm:pt modelId="{1653A508-F5B9-4AD2-937C-67209967100F}" type="pres">
      <dgm:prSet presAssocID="{117AB569-EBE5-4BDF-821E-3B65A9191887}" presName="hierFlow" presStyleCnt="0"/>
      <dgm:spPr/>
    </dgm:pt>
    <dgm:pt modelId="{BB2CC036-655A-47B5-9B47-27729FA9BBD9}" type="pres">
      <dgm:prSet presAssocID="{117AB569-EBE5-4BDF-821E-3B65A9191887}" presName="hierChild1" presStyleCnt="0">
        <dgm:presLayoutVars>
          <dgm:chPref val="1"/>
          <dgm:animOne val="branch"/>
          <dgm:animLvl val="lvl"/>
        </dgm:presLayoutVars>
      </dgm:prSet>
      <dgm:spPr/>
    </dgm:pt>
    <dgm:pt modelId="{E950491E-5798-44E0-A4DB-39C84B6E4F36}" type="pres">
      <dgm:prSet presAssocID="{57777F2E-3521-4F16-A64C-36E50CC420EA}" presName="Name14" presStyleCnt="0"/>
      <dgm:spPr/>
    </dgm:pt>
    <dgm:pt modelId="{A7CDB62E-02F6-4288-87E4-67DBF68C93A1}" type="pres">
      <dgm:prSet presAssocID="{57777F2E-3521-4F16-A64C-36E50CC420EA}" presName="level1Shape" presStyleLbl="node0" presStyleIdx="0" presStyleCnt="1" custScaleX="233070" custLinFactNeighborX="41769" custLinFactNeighborY="-120">
        <dgm:presLayoutVars>
          <dgm:chPref val="3"/>
        </dgm:presLayoutVars>
      </dgm:prSet>
      <dgm:spPr/>
    </dgm:pt>
    <dgm:pt modelId="{CE4AA74E-7154-4843-AE24-695ACBB996E5}" type="pres">
      <dgm:prSet presAssocID="{57777F2E-3521-4F16-A64C-36E50CC420EA}" presName="hierChild2" presStyleCnt="0"/>
      <dgm:spPr/>
    </dgm:pt>
    <dgm:pt modelId="{A1709490-ED97-4881-980E-21839D1C5AF8}" type="pres">
      <dgm:prSet presAssocID="{FB68AAAD-B162-4A31-A736-17F183366B65}" presName="Name19" presStyleLbl="parChTrans1D2" presStyleIdx="0" presStyleCnt="1"/>
      <dgm:spPr/>
    </dgm:pt>
    <dgm:pt modelId="{F0D13962-CB92-457D-8AC2-FFF5F89CF3AF}" type="pres">
      <dgm:prSet presAssocID="{967D056C-E767-4CB8-878C-37117A25D11E}" presName="Name21" presStyleCnt="0"/>
      <dgm:spPr/>
    </dgm:pt>
    <dgm:pt modelId="{1B6DD6CB-AAC2-4246-967B-6249E566ECD8}" type="pres">
      <dgm:prSet presAssocID="{967D056C-E767-4CB8-878C-37117A25D11E}" presName="level2Shape" presStyleLbl="node2" presStyleIdx="0" presStyleCnt="1" custScaleX="225263" custLinFactNeighborX="42636" custLinFactNeighborY="-12670"/>
      <dgm:spPr/>
    </dgm:pt>
    <dgm:pt modelId="{F0B13A92-870A-4A56-8612-0B9BF1811827}" type="pres">
      <dgm:prSet presAssocID="{967D056C-E767-4CB8-878C-37117A25D11E}" presName="hierChild3" presStyleCnt="0"/>
      <dgm:spPr/>
    </dgm:pt>
    <dgm:pt modelId="{516A5448-7065-4621-8A1B-675212296858}" type="pres">
      <dgm:prSet presAssocID="{63B5E817-4CC5-445F-B1F4-FF0455F974F4}" presName="Name19" presStyleLbl="parChTrans1D3" presStyleIdx="0" presStyleCnt="2"/>
      <dgm:spPr/>
    </dgm:pt>
    <dgm:pt modelId="{3DE41D24-803C-4A70-B052-8FDF82460B23}" type="pres">
      <dgm:prSet presAssocID="{0A6CDD41-0112-45BA-A5D8-2168B928C6DB}" presName="Name21" presStyleCnt="0"/>
      <dgm:spPr/>
    </dgm:pt>
    <dgm:pt modelId="{F699CBCC-B67E-4D2B-AE0F-1690A8BBCEF8}" type="pres">
      <dgm:prSet presAssocID="{0A6CDD41-0112-45BA-A5D8-2168B928C6DB}" presName="level2Shape" presStyleLbl="node3" presStyleIdx="0" presStyleCnt="2" custLinFactNeighborX="36707"/>
      <dgm:spPr/>
    </dgm:pt>
    <dgm:pt modelId="{343083C3-C21E-4825-93FC-60E8FF4FAF29}" type="pres">
      <dgm:prSet presAssocID="{0A6CDD41-0112-45BA-A5D8-2168B928C6DB}" presName="hierChild3" presStyleCnt="0"/>
      <dgm:spPr/>
    </dgm:pt>
    <dgm:pt modelId="{2531D454-4D4A-49FE-9E68-179B9E4DED5C}" type="pres">
      <dgm:prSet presAssocID="{A39671C3-DFB2-4667-9540-3923F4AC83A0}" presName="Name19" presStyleLbl="parChTrans1D3" presStyleIdx="1" presStyleCnt="2"/>
      <dgm:spPr/>
    </dgm:pt>
    <dgm:pt modelId="{3A603247-7CE2-43EF-8D34-4BB1B39E9ACA}" type="pres">
      <dgm:prSet presAssocID="{0C2963EF-A262-4692-9E9E-E9BD8E28FDFC}" presName="Name21" presStyleCnt="0"/>
      <dgm:spPr/>
    </dgm:pt>
    <dgm:pt modelId="{A57FCA42-FAAE-4DAD-ADD8-AC638C1F3EA4}" type="pres">
      <dgm:prSet presAssocID="{0C2963EF-A262-4692-9E9E-E9BD8E28FDFC}" presName="level2Shape" presStyleLbl="node3" presStyleIdx="1" presStyleCnt="2" custLinFactNeighborX="62710"/>
      <dgm:spPr/>
    </dgm:pt>
    <dgm:pt modelId="{5BE7F7CA-863A-41AC-B439-D898D6611508}" type="pres">
      <dgm:prSet presAssocID="{0C2963EF-A262-4692-9E9E-E9BD8E28FDFC}" presName="hierChild3" presStyleCnt="0"/>
      <dgm:spPr/>
    </dgm:pt>
    <dgm:pt modelId="{6DA07260-9301-422F-BDD3-34BB39541296}" type="pres">
      <dgm:prSet presAssocID="{117AB569-EBE5-4BDF-821E-3B65A9191887}" presName="bgShapesFlow" presStyleCnt="0"/>
      <dgm:spPr/>
    </dgm:pt>
  </dgm:ptLst>
  <dgm:cxnLst>
    <dgm:cxn modelId="{C67FC105-848E-42E5-9D5C-55B1916BB729}" srcId="{117AB569-EBE5-4BDF-821E-3B65A9191887}" destId="{57777F2E-3521-4F16-A64C-36E50CC420EA}" srcOrd="0" destOrd="0" parTransId="{19CAB8A1-532A-4B4A-BA02-2B8A0D80A94A}" sibTransId="{A68DFC87-99EA-4283-9D0B-28DF050B803C}"/>
    <dgm:cxn modelId="{8DAD8C07-FBC4-486E-BE28-C0279C539073}" type="presOf" srcId="{967D056C-E767-4CB8-878C-37117A25D11E}" destId="{1B6DD6CB-AAC2-4246-967B-6249E566ECD8}" srcOrd="0" destOrd="0" presId="urn:microsoft.com/office/officeart/2005/8/layout/hierarchy6"/>
    <dgm:cxn modelId="{2C34EC18-E9AB-42D1-A3B4-58B151D46A4D}" type="presOf" srcId="{0C2963EF-A262-4692-9E9E-E9BD8E28FDFC}" destId="{A57FCA42-FAAE-4DAD-ADD8-AC638C1F3EA4}" srcOrd="0" destOrd="0" presId="urn:microsoft.com/office/officeart/2005/8/layout/hierarchy6"/>
    <dgm:cxn modelId="{4A3DE536-55FF-4657-ABDF-1F690C372D9F}" type="presOf" srcId="{A39671C3-DFB2-4667-9540-3923F4AC83A0}" destId="{2531D454-4D4A-49FE-9E68-179B9E4DED5C}" srcOrd="0" destOrd="0" presId="urn:microsoft.com/office/officeart/2005/8/layout/hierarchy6"/>
    <dgm:cxn modelId="{52051C48-4852-4A2B-B768-086866DFEB65}" srcId="{967D056C-E767-4CB8-878C-37117A25D11E}" destId="{0C2963EF-A262-4692-9E9E-E9BD8E28FDFC}" srcOrd="1" destOrd="0" parTransId="{A39671C3-DFB2-4667-9540-3923F4AC83A0}" sibTransId="{4A930056-26CE-46F0-B52D-57A8271DA2EA}"/>
    <dgm:cxn modelId="{A4FEAF55-4127-4864-BF59-C3CAD8379CC1}" type="presOf" srcId="{63B5E817-4CC5-445F-B1F4-FF0455F974F4}" destId="{516A5448-7065-4621-8A1B-675212296858}" srcOrd="0" destOrd="0" presId="urn:microsoft.com/office/officeart/2005/8/layout/hierarchy6"/>
    <dgm:cxn modelId="{6E51997F-7531-469C-B38D-892B15F5ACFA}" srcId="{57777F2E-3521-4F16-A64C-36E50CC420EA}" destId="{967D056C-E767-4CB8-878C-37117A25D11E}" srcOrd="0" destOrd="0" parTransId="{FB68AAAD-B162-4A31-A736-17F183366B65}" sibTransId="{D59444BA-986E-44CC-B25B-83C68E3FAB5F}"/>
    <dgm:cxn modelId="{7DF3D6A3-9D27-4677-BD86-F49A8B1A4FBC}" type="presOf" srcId="{FB68AAAD-B162-4A31-A736-17F183366B65}" destId="{A1709490-ED97-4881-980E-21839D1C5AF8}" srcOrd="0" destOrd="0" presId="urn:microsoft.com/office/officeart/2005/8/layout/hierarchy6"/>
    <dgm:cxn modelId="{B7169EAC-E446-4DA2-934D-6AB8EEFE282E}" type="presOf" srcId="{117AB569-EBE5-4BDF-821E-3B65A9191887}" destId="{55161082-B7C5-45B3-BEAC-99942B12C22D}" srcOrd="0" destOrd="0" presId="urn:microsoft.com/office/officeart/2005/8/layout/hierarchy6"/>
    <dgm:cxn modelId="{96F831C1-7192-4425-8899-5D946E5FE0BB}" srcId="{967D056C-E767-4CB8-878C-37117A25D11E}" destId="{0A6CDD41-0112-45BA-A5D8-2168B928C6DB}" srcOrd="0" destOrd="0" parTransId="{63B5E817-4CC5-445F-B1F4-FF0455F974F4}" sibTransId="{328380B5-D59C-47BD-9B03-6E51FB401CD7}"/>
    <dgm:cxn modelId="{F83E33C9-BA9B-41FB-AE09-9F0F20539C3C}" type="presOf" srcId="{57777F2E-3521-4F16-A64C-36E50CC420EA}" destId="{A7CDB62E-02F6-4288-87E4-67DBF68C93A1}" srcOrd="0" destOrd="0" presId="urn:microsoft.com/office/officeart/2005/8/layout/hierarchy6"/>
    <dgm:cxn modelId="{0B91A6F1-89AD-430B-825F-EAB7D98B0DE6}" type="presOf" srcId="{0A6CDD41-0112-45BA-A5D8-2168B928C6DB}" destId="{F699CBCC-B67E-4D2B-AE0F-1690A8BBCEF8}" srcOrd="0" destOrd="0" presId="urn:microsoft.com/office/officeart/2005/8/layout/hierarchy6"/>
    <dgm:cxn modelId="{19B84AE2-5B45-43D8-922B-103BDAD939F2}" type="presParOf" srcId="{55161082-B7C5-45B3-BEAC-99942B12C22D}" destId="{1653A508-F5B9-4AD2-937C-67209967100F}" srcOrd="0" destOrd="0" presId="urn:microsoft.com/office/officeart/2005/8/layout/hierarchy6"/>
    <dgm:cxn modelId="{534754FC-C1D5-46FC-96EB-B7FEB62315B5}" type="presParOf" srcId="{1653A508-F5B9-4AD2-937C-67209967100F}" destId="{BB2CC036-655A-47B5-9B47-27729FA9BBD9}" srcOrd="0" destOrd="0" presId="urn:microsoft.com/office/officeart/2005/8/layout/hierarchy6"/>
    <dgm:cxn modelId="{BE31F426-3C23-4850-9D8C-D003C7BB1D60}" type="presParOf" srcId="{BB2CC036-655A-47B5-9B47-27729FA9BBD9}" destId="{E950491E-5798-44E0-A4DB-39C84B6E4F36}" srcOrd="0" destOrd="0" presId="urn:microsoft.com/office/officeart/2005/8/layout/hierarchy6"/>
    <dgm:cxn modelId="{FDABD021-D4EE-4D7E-98EC-B094E5056C35}" type="presParOf" srcId="{E950491E-5798-44E0-A4DB-39C84B6E4F36}" destId="{A7CDB62E-02F6-4288-87E4-67DBF68C93A1}" srcOrd="0" destOrd="0" presId="urn:microsoft.com/office/officeart/2005/8/layout/hierarchy6"/>
    <dgm:cxn modelId="{FAAC165D-F420-4DD1-8495-90A5D3FC5938}" type="presParOf" srcId="{E950491E-5798-44E0-A4DB-39C84B6E4F36}" destId="{CE4AA74E-7154-4843-AE24-695ACBB996E5}" srcOrd="1" destOrd="0" presId="urn:microsoft.com/office/officeart/2005/8/layout/hierarchy6"/>
    <dgm:cxn modelId="{F2233BD1-9CE1-4A56-80A9-9B1ED00284D9}" type="presParOf" srcId="{CE4AA74E-7154-4843-AE24-695ACBB996E5}" destId="{A1709490-ED97-4881-980E-21839D1C5AF8}" srcOrd="0" destOrd="0" presId="urn:microsoft.com/office/officeart/2005/8/layout/hierarchy6"/>
    <dgm:cxn modelId="{A15CE6B2-7EB7-4005-9557-B02534238384}" type="presParOf" srcId="{CE4AA74E-7154-4843-AE24-695ACBB996E5}" destId="{F0D13962-CB92-457D-8AC2-FFF5F89CF3AF}" srcOrd="1" destOrd="0" presId="urn:microsoft.com/office/officeart/2005/8/layout/hierarchy6"/>
    <dgm:cxn modelId="{262EF840-5C04-424E-8919-C31CF9102C86}" type="presParOf" srcId="{F0D13962-CB92-457D-8AC2-FFF5F89CF3AF}" destId="{1B6DD6CB-AAC2-4246-967B-6249E566ECD8}" srcOrd="0" destOrd="0" presId="urn:microsoft.com/office/officeart/2005/8/layout/hierarchy6"/>
    <dgm:cxn modelId="{E6A8D72B-527D-41DA-8453-42263DBDA571}" type="presParOf" srcId="{F0D13962-CB92-457D-8AC2-FFF5F89CF3AF}" destId="{F0B13A92-870A-4A56-8612-0B9BF1811827}" srcOrd="1" destOrd="0" presId="urn:microsoft.com/office/officeart/2005/8/layout/hierarchy6"/>
    <dgm:cxn modelId="{A6087C43-32C6-4312-9EC7-D5A45DCF7AC4}" type="presParOf" srcId="{F0B13A92-870A-4A56-8612-0B9BF1811827}" destId="{516A5448-7065-4621-8A1B-675212296858}" srcOrd="0" destOrd="0" presId="urn:microsoft.com/office/officeart/2005/8/layout/hierarchy6"/>
    <dgm:cxn modelId="{77334D5A-F900-498E-91E4-8F2E94249D5F}" type="presParOf" srcId="{F0B13A92-870A-4A56-8612-0B9BF1811827}" destId="{3DE41D24-803C-4A70-B052-8FDF82460B23}" srcOrd="1" destOrd="0" presId="urn:microsoft.com/office/officeart/2005/8/layout/hierarchy6"/>
    <dgm:cxn modelId="{DF2A7FE7-0E80-497F-BB1B-0CBE30B8E8E9}" type="presParOf" srcId="{3DE41D24-803C-4A70-B052-8FDF82460B23}" destId="{F699CBCC-B67E-4D2B-AE0F-1690A8BBCEF8}" srcOrd="0" destOrd="0" presId="urn:microsoft.com/office/officeart/2005/8/layout/hierarchy6"/>
    <dgm:cxn modelId="{D8F42F36-112A-4DFB-99BF-D8F347224EA0}" type="presParOf" srcId="{3DE41D24-803C-4A70-B052-8FDF82460B23}" destId="{343083C3-C21E-4825-93FC-60E8FF4FAF29}" srcOrd="1" destOrd="0" presId="urn:microsoft.com/office/officeart/2005/8/layout/hierarchy6"/>
    <dgm:cxn modelId="{B4A347B0-26DA-4E29-B4AB-222ADC5A4ED4}" type="presParOf" srcId="{F0B13A92-870A-4A56-8612-0B9BF1811827}" destId="{2531D454-4D4A-49FE-9E68-179B9E4DED5C}" srcOrd="2" destOrd="0" presId="urn:microsoft.com/office/officeart/2005/8/layout/hierarchy6"/>
    <dgm:cxn modelId="{3E64DD38-97D5-435B-B1B4-3CACB6A8F2AB}" type="presParOf" srcId="{F0B13A92-870A-4A56-8612-0B9BF1811827}" destId="{3A603247-7CE2-43EF-8D34-4BB1B39E9ACA}" srcOrd="3" destOrd="0" presId="urn:microsoft.com/office/officeart/2005/8/layout/hierarchy6"/>
    <dgm:cxn modelId="{3C3370B2-CDB3-4B02-AD5B-3E8D25A9EB92}" type="presParOf" srcId="{3A603247-7CE2-43EF-8D34-4BB1B39E9ACA}" destId="{A57FCA42-FAAE-4DAD-ADD8-AC638C1F3EA4}" srcOrd="0" destOrd="0" presId="urn:microsoft.com/office/officeart/2005/8/layout/hierarchy6"/>
    <dgm:cxn modelId="{4F6ED4F5-B667-4621-820E-CB4BE6E49D15}" type="presParOf" srcId="{3A603247-7CE2-43EF-8D34-4BB1B39E9ACA}" destId="{5BE7F7CA-863A-41AC-B439-D898D6611508}" srcOrd="1" destOrd="0" presId="urn:microsoft.com/office/officeart/2005/8/layout/hierarchy6"/>
    <dgm:cxn modelId="{7A67AD78-6EE4-4831-B9A9-37B24687C20C}" type="presParOf" srcId="{55161082-B7C5-45B3-BEAC-99942B12C22D}" destId="{6DA07260-9301-422F-BDD3-34BB39541296}"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DB62E-02F6-4288-87E4-67DBF68C93A1}">
      <dsp:nvSpPr>
        <dsp:cNvPr id="0" name=""/>
        <dsp:cNvSpPr/>
      </dsp:nvSpPr>
      <dsp:spPr>
        <a:xfrm>
          <a:off x="2491343" y="11"/>
          <a:ext cx="4902481" cy="14022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b="1" kern="1200" dirty="0"/>
            <a:t>CSS at Central level-NHM-4063</a:t>
          </a:r>
        </a:p>
      </dsp:txBody>
      <dsp:txXfrm>
        <a:off x="2532415" y="41083"/>
        <a:ext cx="4820337" cy="1320147"/>
      </dsp:txXfrm>
    </dsp:sp>
    <dsp:sp modelId="{A1709490-ED97-4881-980E-21839D1C5AF8}">
      <dsp:nvSpPr>
        <dsp:cNvPr id="0" name=""/>
        <dsp:cNvSpPr/>
      </dsp:nvSpPr>
      <dsp:spPr>
        <a:xfrm>
          <a:off x="4896864" y="1402302"/>
          <a:ext cx="91440" cy="384929"/>
        </a:xfrm>
        <a:custGeom>
          <a:avLst/>
          <a:gdLst/>
          <a:ahLst/>
          <a:cxnLst/>
          <a:rect l="0" t="0" r="0" b="0"/>
          <a:pathLst>
            <a:path>
              <a:moveTo>
                <a:pt x="45720" y="0"/>
              </a:moveTo>
              <a:lnTo>
                <a:pt x="45720" y="192464"/>
              </a:lnTo>
              <a:lnTo>
                <a:pt x="63956" y="192464"/>
              </a:lnTo>
              <a:lnTo>
                <a:pt x="63956" y="3849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6DD6CB-AAC2-4246-967B-6249E566ECD8}">
      <dsp:nvSpPr>
        <dsp:cNvPr id="0" name=""/>
        <dsp:cNvSpPr/>
      </dsp:nvSpPr>
      <dsp:spPr>
        <a:xfrm>
          <a:off x="2591688" y="1787231"/>
          <a:ext cx="4738266" cy="14022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b="1" kern="1200"/>
            <a:t>State-linked schemes (SLS) linked with CSS via Single Nodal Agency having account in PFMS</a:t>
          </a:r>
        </a:p>
      </dsp:txBody>
      <dsp:txXfrm>
        <a:off x="2632760" y="1828303"/>
        <a:ext cx="4656122" cy="1320147"/>
      </dsp:txXfrm>
    </dsp:sp>
    <dsp:sp modelId="{516A5448-7065-4621-8A1B-675212296858}">
      <dsp:nvSpPr>
        <dsp:cNvPr id="0" name=""/>
        <dsp:cNvSpPr/>
      </dsp:nvSpPr>
      <dsp:spPr>
        <a:xfrm>
          <a:off x="3468874" y="3189523"/>
          <a:ext cx="1491947" cy="738587"/>
        </a:xfrm>
        <a:custGeom>
          <a:avLst/>
          <a:gdLst/>
          <a:ahLst/>
          <a:cxnLst/>
          <a:rect l="0" t="0" r="0" b="0"/>
          <a:pathLst>
            <a:path>
              <a:moveTo>
                <a:pt x="1491947" y="0"/>
              </a:moveTo>
              <a:lnTo>
                <a:pt x="1491947" y="369293"/>
              </a:lnTo>
              <a:lnTo>
                <a:pt x="0" y="369293"/>
              </a:lnTo>
              <a:lnTo>
                <a:pt x="0" y="7385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9CBCC-B67E-4D2B-AE0F-1690A8BBCEF8}">
      <dsp:nvSpPr>
        <dsp:cNvPr id="0" name=""/>
        <dsp:cNvSpPr/>
      </dsp:nvSpPr>
      <dsp:spPr>
        <a:xfrm>
          <a:off x="2417155" y="3928110"/>
          <a:ext cx="2103437" cy="14022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b="1" kern="1200"/>
            <a:t>ZBSAs-1 account at the IAs level</a:t>
          </a:r>
        </a:p>
      </dsp:txBody>
      <dsp:txXfrm>
        <a:off x="2458227" y="3969182"/>
        <a:ext cx="2021293" cy="1320147"/>
      </dsp:txXfrm>
    </dsp:sp>
    <dsp:sp modelId="{2531D454-4D4A-49FE-9E68-179B9E4DED5C}">
      <dsp:nvSpPr>
        <dsp:cNvPr id="0" name=""/>
        <dsp:cNvSpPr/>
      </dsp:nvSpPr>
      <dsp:spPr>
        <a:xfrm>
          <a:off x="4960821" y="3189523"/>
          <a:ext cx="1789478" cy="738587"/>
        </a:xfrm>
        <a:custGeom>
          <a:avLst/>
          <a:gdLst/>
          <a:ahLst/>
          <a:cxnLst/>
          <a:rect l="0" t="0" r="0" b="0"/>
          <a:pathLst>
            <a:path>
              <a:moveTo>
                <a:pt x="0" y="0"/>
              </a:moveTo>
              <a:lnTo>
                <a:pt x="0" y="369293"/>
              </a:lnTo>
              <a:lnTo>
                <a:pt x="1789478" y="369293"/>
              </a:lnTo>
              <a:lnTo>
                <a:pt x="1789478" y="7385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7FCA42-FAAE-4DAD-ADD8-AC638C1F3EA4}">
      <dsp:nvSpPr>
        <dsp:cNvPr id="0" name=""/>
        <dsp:cNvSpPr/>
      </dsp:nvSpPr>
      <dsp:spPr>
        <a:xfrm>
          <a:off x="5698581" y="3928110"/>
          <a:ext cx="2103437" cy="14022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b="1" kern="1200"/>
            <a:t>ZBSAs-2 account at the IAs level</a:t>
          </a:r>
        </a:p>
      </dsp:txBody>
      <dsp:txXfrm>
        <a:off x="5739653" y="3969182"/>
        <a:ext cx="2021293" cy="13201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29105228ff6_0_20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5" name="Google Shape;1915;g29105228ff6_0_20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29105228ff6_0_20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4" name="Google Shape;1924;g29105228ff6_0_20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g29105228ff6_0_2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2" name="Google Shape;1932;g29105228ff6_0_2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29105228ff6_0_2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3" name="Google Shape;1943;g29105228ff6_0_2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29105228ff6_0_2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3" name="Google Shape;1953;g29105228ff6_0_2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29105228ff6_0_2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3" name="Google Shape;1963;g29105228ff6_0_2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29105228ff6_0_2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3" name="Google Shape;1973;g29105228ff6_0_2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29105228ff6_0_2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2" name="Google Shape;1982;g29105228ff6_0_2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g29105228ff6_0_2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0" name="Google Shape;1990;g29105228ff6_0_2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29105228ff6_0_2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9" name="Google Shape;1999;g29105228ff6_0_2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73" name="Google Shape;77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29105228ff6_0_2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8" name="Google Shape;2008;g29105228ff6_0_2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29105228ff6_0_2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5" name="Google Shape;2015;g29105228ff6_0_2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g29105228ff6_0_2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7" name="Google Shape;2027;g29105228ff6_0_2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29105228ff6_0_2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8" name="Google Shape;2038;g29105228ff6_0_2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29105228ff6_0_2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0" name="Google Shape;2050;g29105228ff6_0_2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29105228ff6_0_2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8" name="Google Shape;2058;g29105228ff6_0_2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29105228ff6_0_2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8" name="Google Shape;2068;g29105228ff6_0_2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g29105228ff6_0_2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6" name="Google Shape;2076;g29105228ff6_0_2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g29105228ff6_0_2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4" name="Google Shape;2084;g29105228ff6_0_2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29105228ff6_0_2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4" name="Google Shape;2094;g29105228ff6_0_2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0" name="Google Shape;78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29105228ff6_0_2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4" name="Google Shape;2104;g29105228ff6_0_2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29105228ff6_0_2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2" name="Google Shape;2112;g29105228ff6_0_2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29105228ff6_0_2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9" name="Google Shape;2119;g29105228ff6_0_2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29105228ff6_0_2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6" name="Google Shape;2126;g29105228ff6_0_2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29105228ff6_2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34" name="Google Shape;2134;g29105228ff6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29105228ff6_2_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1" name="Google Shape;2141;g29105228ff6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29105228ff6_2_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9" name="Google Shape;2149;g29105228ff6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29105228ff6_2_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7" name="Google Shape;2157;g29105228ff6_2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29105228ff6_2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4" name="Google Shape;2164;g29105228ff6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9105228ff6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1" name="Google Shape;2171;g29105228ff6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53bcc4b32e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g253bcc4b32e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9105228ff6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1" name="Google Shape;2171;g29105228ff6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926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9105228ff6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1" name="Google Shape;2171;g29105228ff6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62701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9105228ff6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1" name="Google Shape;2171;g29105228ff6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1745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9105228ff6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1" name="Google Shape;2171;g29105228ff6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27067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9105228ff6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1" name="Google Shape;2171;g29105228ff6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74065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8" name="Google Shape;217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53bcc4b32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g253bcc4b3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2" name="Google Shape;81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2" name="Google Shape;83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3" name="Google Shape;88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3bcc4b32e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3" name="Google Shape;933;g253bcc4b32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1" name="Google Shape;96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7" name="Google Shape;98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53bcc4b32e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g253bcc4b32e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7" name="Google Shape;103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9" name="Google Shape;105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7" name="Google Shape;108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4" name="Google Shape;11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en-US">
                <a:solidFill>
                  <a:srgbClr val="000000"/>
                </a:solidFill>
                <a:latin typeface="Corbel" panose="020B0503020204020204"/>
              </a:rPr>
              <a:t>IPB requires only Aadhar Card</a:t>
            </a: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8" name="Google Shape;114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5" name="Google Shape;115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2" name="Google Shape;116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6" name="Google Shape;117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3" name="Google Shape;118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0" name="Google Shape;119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7" name="Google Shape;119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6" name="Google Shape;120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3" name="Google Shape;121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en-US">
                <a:solidFill>
                  <a:srgbClr val="000000"/>
                </a:solidFill>
                <a:latin typeface="Corbel" panose="020B0503020204020204"/>
              </a:rPr>
              <a:t>IPB requires only Aadhar Card</a:t>
            </a: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2995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1" name="Google Shape;122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253bcc4b32e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8" name="Google Shape;1228;g253bcc4b32e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9105228ff6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35" name="Google Shape;1235;g29105228ff6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9105228ff6_0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g29105228ff6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29105228ff6_0_3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0" name="Google Shape;1250;g29105228ff6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29105228ff6_0_3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8" name="Google Shape;1258;g29105228ff6_0_3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29105228ff6_0_4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g29105228ff6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29105228ff6_0_4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1" name="Google Shape;1291;g29105228ff6_0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29105228ff6_0_4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g29105228ff6_0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9105228ff6_0_4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3" name="Google Shape;1323;g29105228ff6_0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29105228ff6_0_4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2" name="Google Shape;1332;g29105228ff6_0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29105228ff6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2" name="Google Shape;1342;g29105228ff6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29105228ff6_0_4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5" name="Google Shape;1355;g29105228ff6_0_4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9105228ff6_0_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2" name="Google Shape;1362;g29105228ff6_0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9105228ff6_0_5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4" name="Google Shape;1374;g29105228ff6_0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9105228ff6_0_5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8" name="Google Shape;1388;g29105228ff6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29105228ff6_0_5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g29105228ff6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29105228ff6_0_5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2" name="Google Shape;1412;g29105228ff6_0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29105228ff6_0_5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1" name="Google Shape;1421;g29105228ff6_0_5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29105228ff6_0_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8" name="Google Shape;1428;g29105228ff6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1c93b57e24322e99_3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35" name="Google Shape;1435;g1c93b57e24322e99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1c93b57e24322e99_4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2" name="Google Shape;1442;g1c93b57e24322e99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1c93b57e24322e99_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0" name="Google Shape;1450;g1c93b57e24322e99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1c93b57e24322e99_4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8" name="Google Shape;1458;g1c93b57e24322e99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1c93b57e24322e99_4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6" name="Google Shape;1466;g1c93b57e24322e99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1c93b57e24322e99_4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1" name="Google Shape;1491;g1c93b57e24322e99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1c93b57e24322e99_4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1" name="Google Shape;1501;g1c93b57e24322e99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c93b57e24322e99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2" name="Google Shape;1512;g1c93b57e24322e99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1c93b57e24322e99_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7" name="Google Shape;1527;g1c93b57e24322e99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1c93b57e24322e99_4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1" name="Google Shape;1541;g1c93b57e24322e99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c93b57e24322e99_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0" name="Google Shape;1550;g1c93b57e24322e99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c93b57e24322e99_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0" name="Google Shape;1560;g1c93b57e24322e99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c93b57e24322e99_5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3" name="Google Shape;1573;g1c93b57e24322e99_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c93b57e24322e99_5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0" name="Google Shape;1580;g1c93b57e24322e99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1c93b57e24322e99_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1" name="Google Shape;1591;g1c93b57e24322e99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1c93b57e24322e99_5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6" name="Google Shape;1606;g1c93b57e24322e99_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1c93b57e24322e99_5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9" name="Google Shape;1619;g1c93b57e24322e99_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1c93b57e24322e99_5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0" name="Google Shape;1630;g1c93b57e24322e99_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1c93b57e24322e99_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8" name="Google Shape;1638;g1c93b57e24322e99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1c93b57e24322e99_5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5" name="Google Shape;1645;g1c93b57e24322e99_5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44500" lvl="1" indent="-444500" defTabSz="826135">
              <a:lnSpc>
                <a:spcPct val="130000"/>
              </a:lnSpc>
              <a:spcBef>
                <a:spcPct val="20000"/>
              </a:spcBef>
              <a:buClr>
                <a:srgbClr val="0099FF"/>
              </a:buClr>
              <a:buSzPct val="70000"/>
              <a:buFont typeface="Arial" panose="020B0604020202020204" pitchFamily="34" charset="0"/>
              <a:buChar char="►"/>
            </a:pPr>
            <a:r>
              <a:rPr lang="en-US">
                <a:solidFill>
                  <a:srgbClr val="000000"/>
                </a:solidFill>
                <a:latin typeface="Corbel" panose="020B0503020204020204"/>
              </a:rPr>
              <a:t>As DBT Maker processes a benefit, s of the Benefit Payment is “Pending at Maker”</a:t>
            </a:r>
          </a:p>
          <a:p>
            <a:pPr marL="444500" lvl="1" indent="-444500" defTabSz="826135">
              <a:lnSpc>
                <a:spcPct val="130000"/>
              </a:lnSpc>
              <a:spcBef>
                <a:spcPct val="20000"/>
              </a:spcBef>
              <a:buClr>
                <a:srgbClr val="0099FF"/>
              </a:buClr>
              <a:buSzPct val="70000"/>
              <a:buFont typeface="Arial" panose="020B0604020202020204" pitchFamily="34" charset="0"/>
              <a:buChar char="►"/>
            </a:pPr>
            <a:r>
              <a:rPr lang="en-US">
                <a:solidFill>
                  <a:srgbClr val="000000"/>
                </a:solidFill>
                <a:latin typeface="Corbel" panose="020B0503020204020204"/>
              </a:rPr>
              <a:t>As TU User approves, the Benefit record is visible in “Pending” list of DTO (Approver) &amp; its status is “Pending for Approver”</a:t>
            </a:r>
          </a:p>
          <a:p>
            <a:pPr marL="0" lvl="0" indent="0" algn="l" rtl="0">
              <a:spcBef>
                <a:spcPct val="0"/>
              </a:spcBef>
              <a:spcAft>
                <a:spcPct val="0"/>
              </a:spcAft>
              <a:buNone/>
            </a:pPr>
            <a:endParaRPr lang="en-US">
              <a:solidFill>
                <a:srgbClr val="000000"/>
              </a:solidFill>
              <a:latin typeface="Corbel" panose="020B0503020204020204"/>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29105228ff6_0_1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52" name="Google Shape;1652;g29105228ff6_0_1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29105228ff6_0_1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9" name="Google Shape;1659;g29105228ff6_0_1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29105228ff6_0_1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7" name="Google Shape;1667;g29105228ff6_0_1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29105228ff6_0_1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2" name="Google Shape;1692;g29105228ff6_0_1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g29105228ff6_0_1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4" name="Google Shape;1704;g29105228ff6_0_1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9105228ff6_0_1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3" name="Google Shape;1713;g29105228ff6_0_1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29105228ff6_0_1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4" name="Google Shape;1724;g29105228ff6_0_1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29105228ff6_0_1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5" name="Google Shape;1735;g29105228ff6_0_1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29105228ff6_0_1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3" name="Google Shape;1743;g29105228ff6_0_1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29105228ff6_0_1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3" name="Google Shape;1763;g29105228ff6_0_1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29105228ff6_0_1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4" name="Google Shape;1794;g29105228ff6_0_1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29105228ff6_0_13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4" name="Google Shape;1804;g29105228ff6_0_1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9105228ff6_0_1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0" name="Google Shape;1820;g29105228ff6_0_1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29105228ff6_0_1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4" name="Google Shape;1844;g29105228ff6_0_1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29105228ff6_0_1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9" name="Google Shape;1869;g29105228ff6_0_1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29105228ff6_0_1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7" name="Google Shape;1877;g29105228ff6_0_1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29105228ff6_0_13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4" name="Google Shape;1884;g29105228ff6_0_1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29105228ff6_0_20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1" name="Google Shape;1891;g29105228ff6_0_20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29105228ff6_0_20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9" name="Google Shape;1899;g29105228ff6_0_20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29105228ff6_0_20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7" name="Google Shape;1907;g29105228ff6_0_20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8"/>
        <p:cNvGrpSpPr/>
        <p:nvPr/>
      </p:nvGrpSpPr>
      <p:grpSpPr>
        <a:xfrm>
          <a:off x="0" y="0"/>
          <a:ext cx="0" cy="0"/>
          <a:chOff x="0" y="0"/>
          <a:chExt cx="0" cy="0"/>
        </a:xfrm>
      </p:grpSpPr>
      <p:sp>
        <p:nvSpPr>
          <p:cNvPr id="19" name="Google Shape;19;p70"/>
          <p:cNvSpPr txBox="1">
            <a:spLocks noGrp="1"/>
          </p:cNvSpPr>
          <p:nvPr>
            <p:ph type="body" idx="1"/>
          </p:nvPr>
        </p:nvSpPr>
        <p:spPr>
          <a:xfrm>
            <a:off x="486837" y="1718735"/>
            <a:ext cx="11106151" cy="4519084"/>
          </a:xfrm>
          <a:prstGeom prst="rect">
            <a:avLst/>
          </a:prstGeom>
          <a:noFill/>
          <a:ln>
            <a:noFill/>
          </a:ln>
        </p:spPr>
        <p:txBody>
          <a:bodyPr spcFirstLastPara="1" wrap="square" lIns="91425" tIns="45700" rIns="91425" bIns="45700" anchor="ctr" anchorCtr="0">
            <a:normAutofit/>
          </a:bodyPr>
          <a:lstStyle>
            <a:lvl1pPr marL="457200" lvl="0" indent="-347154" algn="l">
              <a:lnSpc>
                <a:spcPct val="90000"/>
              </a:lnSpc>
              <a:spcBef>
                <a:spcPts val="800"/>
              </a:spcBef>
              <a:spcAft>
                <a:spcPts val="0"/>
              </a:spcAft>
              <a:buSzPts val="1867"/>
              <a:buChar char="●"/>
              <a:defRPr sz="1867" b="0"/>
            </a:lvl1pPr>
            <a:lvl2pPr marL="914400" lvl="1" indent="-338645" algn="l">
              <a:lnSpc>
                <a:spcPct val="90000"/>
              </a:lnSpc>
              <a:spcBef>
                <a:spcPts val="800"/>
              </a:spcBef>
              <a:spcAft>
                <a:spcPts val="0"/>
              </a:spcAft>
              <a:buClr>
                <a:srgbClr val="6C8C1A"/>
              </a:buClr>
              <a:buSzPts val="1733"/>
              <a:buFont typeface="Noto Sans Symbols"/>
              <a:buChar char="▪"/>
              <a:defRPr sz="1733"/>
            </a:lvl2pPr>
            <a:lvl3pPr marL="1371600" lvl="2" indent="-330200" algn="l">
              <a:lnSpc>
                <a:spcPct val="90000"/>
              </a:lnSpc>
              <a:spcBef>
                <a:spcPts val="800"/>
              </a:spcBef>
              <a:spcAft>
                <a:spcPts val="0"/>
              </a:spcAft>
              <a:buClr>
                <a:srgbClr val="3086AB"/>
              </a:buClr>
              <a:buSzPts val="1600"/>
              <a:buFont typeface="Arial"/>
              <a:buChar char="•"/>
              <a:defRPr sz="1600"/>
            </a:lvl3pPr>
            <a:lvl4pPr marL="1828800" lvl="3" indent="-317500" algn="l">
              <a:lnSpc>
                <a:spcPct val="90000"/>
              </a:lnSpc>
              <a:spcBef>
                <a:spcPts val="800"/>
              </a:spcBef>
              <a:spcAft>
                <a:spcPts val="0"/>
              </a:spcAft>
              <a:buSzPts val="1400"/>
              <a:buFont typeface="Arial"/>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0" name="Google Shape;20;p7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400"/>
              <a:buFont typeface="Corbel"/>
              <a:buNone/>
              <a:defRPr/>
            </a:lvl1pPr>
            <a:lvl2pPr lvl="1" algn="l">
              <a:lnSpc>
                <a:spcPct val="100000"/>
              </a:lnSpc>
              <a:spcBef>
                <a:spcPts val="0"/>
              </a:spcBef>
              <a:spcAft>
                <a:spcPts val="0"/>
              </a:spcAft>
              <a:buClr>
                <a:schemeClr val="dk1"/>
              </a:buClr>
              <a:buSzPts val="1400"/>
              <a:buFont typeface="Corbel"/>
              <a:buNone/>
              <a:defRPr/>
            </a:lvl2pPr>
            <a:lvl3pPr lvl="2" algn="l">
              <a:lnSpc>
                <a:spcPct val="100000"/>
              </a:lnSpc>
              <a:spcBef>
                <a:spcPts val="0"/>
              </a:spcBef>
              <a:spcAft>
                <a:spcPts val="0"/>
              </a:spcAft>
              <a:buClr>
                <a:schemeClr val="dk1"/>
              </a:buClr>
              <a:buSzPts val="1400"/>
              <a:buFont typeface="Corbel"/>
              <a:buNone/>
              <a:defRPr/>
            </a:lvl3pPr>
            <a:lvl4pPr lvl="3" algn="l">
              <a:lnSpc>
                <a:spcPct val="100000"/>
              </a:lnSpc>
              <a:spcBef>
                <a:spcPts val="0"/>
              </a:spcBef>
              <a:spcAft>
                <a:spcPts val="0"/>
              </a:spcAft>
              <a:buClr>
                <a:schemeClr val="dk1"/>
              </a:buClr>
              <a:buSzPts val="1400"/>
              <a:buFont typeface="Corbel"/>
              <a:buNone/>
              <a:defRPr/>
            </a:lvl4pPr>
            <a:lvl5pPr lvl="4" algn="l">
              <a:lnSpc>
                <a:spcPct val="100000"/>
              </a:lnSpc>
              <a:spcBef>
                <a:spcPts val="0"/>
              </a:spcBef>
              <a:spcAft>
                <a:spcPts val="0"/>
              </a:spcAft>
              <a:buClr>
                <a:schemeClr val="dk1"/>
              </a:buClr>
              <a:buSzPts val="1400"/>
              <a:buFont typeface="Corbel"/>
              <a:buNone/>
              <a:defRPr/>
            </a:lvl5pPr>
            <a:lvl6pPr lvl="5" algn="l">
              <a:lnSpc>
                <a:spcPct val="100000"/>
              </a:lnSpc>
              <a:spcBef>
                <a:spcPts val="0"/>
              </a:spcBef>
              <a:spcAft>
                <a:spcPts val="0"/>
              </a:spcAft>
              <a:buClr>
                <a:schemeClr val="dk1"/>
              </a:buClr>
              <a:buSzPts val="1400"/>
              <a:buFont typeface="Corbel"/>
              <a:buNone/>
              <a:defRPr/>
            </a:lvl6pPr>
            <a:lvl7pPr lvl="6" algn="l">
              <a:lnSpc>
                <a:spcPct val="100000"/>
              </a:lnSpc>
              <a:spcBef>
                <a:spcPts val="0"/>
              </a:spcBef>
              <a:spcAft>
                <a:spcPts val="0"/>
              </a:spcAft>
              <a:buClr>
                <a:schemeClr val="dk1"/>
              </a:buClr>
              <a:buSzPts val="1400"/>
              <a:buFont typeface="Corbel"/>
              <a:buNone/>
              <a:defRPr/>
            </a:lvl7pPr>
            <a:lvl8pPr lvl="7" algn="l">
              <a:lnSpc>
                <a:spcPct val="100000"/>
              </a:lnSpc>
              <a:spcBef>
                <a:spcPts val="0"/>
              </a:spcBef>
              <a:spcAft>
                <a:spcPts val="0"/>
              </a:spcAft>
              <a:buClr>
                <a:schemeClr val="dk1"/>
              </a:buClr>
              <a:buSzPts val="1400"/>
              <a:buFont typeface="Corbel"/>
              <a:buNone/>
              <a:defRPr/>
            </a:lvl8pPr>
            <a:lvl9pPr lvl="8" algn="l">
              <a:lnSpc>
                <a:spcPct val="100000"/>
              </a:lnSpc>
              <a:spcBef>
                <a:spcPts val="0"/>
              </a:spcBef>
              <a:spcAft>
                <a:spcPts val="0"/>
              </a:spcAft>
              <a:buClr>
                <a:schemeClr val="dk1"/>
              </a:buClr>
              <a:buSzPts val="1400"/>
              <a:buFont typeface="Corbel"/>
              <a:buNone/>
              <a:defRPr/>
            </a:lvl9pPr>
          </a:lstStyle>
          <a:p>
            <a:endParaRPr/>
          </a:p>
        </p:txBody>
      </p:sp>
      <p:sp>
        <p:nvSpPr>
          <p:cNvPr id="21" name="Google Shape;21;p7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sp>
        <p:nvSpPr>
          <p:cNvPr id="22" name="Google Shape;22;p70"/>
          <p:cNvSpPr txBox="1">
            <a:spLocks noGrp="1"/>
          </p:cNvSpPr>
          <p:nvPr>
            <p:ph type="title"/>
          </p:nvPr>
        </p:nvSpPr>
        <p:spPr>
          <a:xfrm>
            <a:off x="486837" y="646262"/>
            <a:ext cx="11106151" cy="6975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8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2"/>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94" name="Google Shape;94;p8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8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97" name="Google Shape;97;p8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4A444CD0-FC2C-42A0-8238-B5560E603626}" type="datetimeFigureOut">
              <a:rPr lang="en-IN" smtClean="0"/>
              <a:t>26-10-2023</a:t>
            </a:fld>
            <a:endParaRPr lang="en-IN"/>
          </a:p>
        </p:txBody>
      </p:sp>
      <p:sp>
        <p:nvSpPr>
          <p:cNvPr id="7" name="Footer Placeholder 6"/>
          <p:cNvSpPr>
            <a:spLocks noGrp="1"/>
          </p:cNvSpPr>
          <p:nvPr>
            <p:ph type="ftr" sz="quarter" idx="11"/>
          </p:nvPr>
        </p:nvSpPr>
        <p:spPr/>
        <p:txBody>
          <a:bodyPr/>
          <a:lstStyle/>
          <a:p>
            <a:endParaRPr lang="en-IN"/>
          </a:p>
        </p:txBody>
      </p:sp>
      <p:sp>
        <p:nvSpPr>
          <p:cNvPr id="8" name="Slide Number Placeholder 7"/>
          <p:cNvSpPr>
            <a:spLocks noGrp="1"/>
          </p:cNvSpPr>
          <p:nvPr>
            <p:ph type="sldNum" sz="quarter" idx="12"/>
          </p:nvPr>
        </p:nvSpPr>
        <p:spPr/>
        <p:txBody>
          <a:bodyPr/>
          <a:lstStyle/>
          <a:p>
            <a:fld id="{E566D426-5B99-4009-B816-91CE10B8C909}" type="slidenum">
              <a:rPr lang="en-IN" smtClean="0"/>
              <a:t>‹#›</a:t>
            </a:fld>
            <a:endParaRPr lang="en-IN"/>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08682760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t>26-10-2023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566D426-5B99-4009-B816-91CE10B8C909}" type="slidenum">
              <a:rPr lang="en-IN" smtClean="0"/>
              <a:t>‹#›</a:t>
            </a:fld>
            <a:endParaRPr lang="en-IN"/>
          </a:p>
        </p:txBody>
      </p:sp>
      <p:pic>
        <p:nvPicPr>
          <p:cNvPr id="8" name="Picture 7"/>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0" name="Rectangle 9"/>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lang="en-IN"/>
          </a:p>
        </p:txBody>
      </p:sp>
    </p:spTree>
    <p:extLst>
      <p:ext uri="{BB962C8B-B14F-4D97-AF65-F5344CB8AC3E}">
        <p14:creationId xmlns:p14="http://schemas.microsoft.com/office/powerpoint/2010/main" val="326927727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26-10-2023</a:t>
            </a:fld>
            <a:endParaRPr lang="en-IN"/>
          </a:p>
        </p:txBody>
      </p:sp>
      <p:sp>
        <p:nvSpPr>
          <p:cNvPr id="9" name="Footer Placeholder 8"/>
          <p:cNvSpPr>
            <a:spLocks noGrp="1"/>
          </p:cNvSpPr>
          <p:nvPr>
            <p:ph type="ftr" sz="quarter" idx="11"/>
          </p:nvPr>
        </p:nvSpPr>
        <p:spPr/>
        <p:txBody>
          <a:bodyPr/>
          <a:lstStyle/>
          <a:p>
            <a:endParaRPr lang="en-IN"/>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8115738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26-10-2023</a:t>
            </a:fld>
            <a:endParaRPr lang="en-IN"/>
          </a:p>
        </p:txBody>
      </p:sp>
      <p:sp>
        <p:nvSpPr>
          <p:cNvPr id="9" name="Footer Placeholder 8"/>
          <p:cNvSpPr>
            <a:spLocks noGrp="1"/>
          </p:cNvSpPr>
          <p:nvPr>
            <p:ph type="ftr" sz="quarter" idx="11"/>
          </p:nvPr>
        </p:nvSpPr>
        <p:spPr>
          <a:xfrm>
            <a:off x="3499101" y="6356350"/>
            <a:ext cx="5911517" cy="365125"/>
          </a:xfrm>
        </p:spPr>
        <p:txBody>
          <a:bodyPr/>
          <a:lstStyle/>
          <a:p>
            <a:endParaRPr lang="en-IN"/>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27749641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444CD0-FC2C-42A0-8238-B5560E603626}" type="datetimeFigureOut">
              <a:rPr lang="en-IN" smtClean="0"/>
              <a:t>26-10-2023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76496194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444CD0-FC2C-42A0-8238-B5560E603626}" type="datetimeFigureOut">
              <a:rPr lang="en-IN" smtClean="0"/>
              <a:t>26-10-2023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3125324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25"/>
        <p:cNvGrpSpPr/>
        <p:nvPr/>
      </p:nvGrpSpPr>
      <p:grpSpPr>
        <a:xfrm>
          <a:off x="0" y="0"/>
          <a:ext cx="0" cy="0"/>
          <a:chOff x="0" y="0"/>
          <a:chExt cx="0" cy="0"/>
        </a:xfrm>
      </p:grpSpPr>
      <p:sp>
        <p:nvSpPr>
          <p:cNvPr id="26" name="Google Shape;26;p19"/>
          <p:cNvSpPr txBox="1">
            <a:spLocks noGrp="1"/>
          </p:cNvSpPr>
          <p:nvPr>
            <p:ph type="body" idx="1"/>
          </p:nvPr>
        </p:nvSpPr>
        <p:spPr>
          <a:xfrm>
            <a:off x="486837" y="1718735"/>
            <a:ext cx="11106151" cy="4519084"/>
          </a:xfrm>
          <a:prstGeom prst="rect">
            <a:avLst/>
          </a:prstGeom>
          <a:noFill/>
          <a:ln>
            <a:noFill/>
          </a:ln>
        </p:spPr>
        <p:txBody>
          <a:bodyPr spcFirstLastPara="1" wrap="square" lIns="91425" tIns="45700" rIns="91425" bIns="45700" anchor="ctr" anchorCtr="0">
            <a:normAutofit/>
          </a:bodyPr>
          <a:lstStyle>
            <a:lvl1pPr marL="457200" lvl="0" indent="-347345" algn="l">
              <a:lnSpc>
                <a:spcPct val="90000"/>
              </a:lnSpc>
              <a:spcBef>
                <a:spcPts val="800"/>
              </a:spcBef>
              <a:spcAft>
                <a:spcPct val="0"/>
              </a:spcAft>
              <a:buSzPts val="1867"/>
              <a:buChar char="●"/>
              <a:defRPr sz="1865" b="0"/>
            </a:lvl1pPr>
            <a:lvl2pPr marL="914400" lvl="1" indent="-338455" algn="l">
              <a:lnSpc>
                <a:spcPct val="90000"/>
              </a:lnSpc>
              <a:spcBef>
                <a:spcPts val="800"/>
              </a:spcBef>
              <a:spcAft>
                <a:spcPct val="0"/>
              </a:spcAft>
              <a:buClr>
                <a:srgbClr val="6C8C1A"/>
              </a:buClr>
              <a:buSzPts val="1733"/>
              <a:buFont typeface="Noto Sans Symbols"/>
              <a:buChar char="▪"/>
              <a:defRPr sz="1735"/>
            </a:lvl2pPr>
            <a:lvl3pPr marL="1371600" lvl="2" indent="-330200" algn="l">
              <a:lnSpc>
                <a:spcPct val="90000"/>
              </a:lnSpc>
              <a:spcBef>
                <a:spcPts val="800"/>
              </a:spcBef>
              <a:spcAft>
                <a:spcPct val="0"/>
              </a:spcAft>
              <a:buClr>
                <a:srgbClr val="3086AB"/>
              </a:buClr>
              <a:buSzPts val="1600"/>
              <a:buFont typeface="Arial" panose="020B0604020202020204"/>
              <a:buChar char="•"/>
              <a:defRPr sz="1600"/>
            </a:lvl3pPr>
            <a:lvl4pPr marL="1828800" lvl="3" indent="-317500" algn="l">
              <a:lnSpc>
                <a:spcPct val="90000"/>
              </a:lnSpc>
              <a:spcBef>
                <a:spcPts val="800"/>
              </a:spcBef>
              <a:spcAft>
                <a:spcPct val="0"/>
              </a:spcAft>
              <a:buSzPts val="1400"/>
              <a:buFont typeface="Arial" panose="020B0604020202020204"/>
              <a:buChar char="-"/>
              <a:defRPr/>
            </a:lvl4pPr>
            <a:lvl5pPr marL="2286000" lvl="4" indent="-317500" algn="l">
              <a:lnSpc>
                <a:spcPct val="90000"/>
              </a:lnSpc>
              <a:spcBef>
                <a:spcPts val="800"/>
              </a:spcBef>
              <a:spcAft>
                <a:spcPct val="0"/>
              </a:spcAft>
              <a:buSzPts val="1400"/>
              <a:buChar char="●"/>
              <a:defRPr/>
            </a:lvl5pPr>
            <a:lvl6pPr marL="2743200" lvl="5" indent="-342900" algn="l">
              <a:lnSpc>
                <a:spcPct val="90000"/>
              </a:lnSpc>
              <a:spcBef>
                <a:spcPts val="250"/>
              </a:spcBef>
              <a:spcAft>
                <a:spcPct val="0"/>
              </a:spcAft>
              <a:buSzPts val="1800"/>
              <a:buChar char="●"/>
              <a:defRPr/>
            </a:lvl6pPr>
            <a:lvl7pPr marL="3200400" lvl="6" indent="-342900" algn="l">
              <a:lnSpc>
                <a:spcPct val="90000"/>
              </a:lnSpc>
              <a:spcBef>
                <a:spcPts val="250"/>
              </a:spcBef>
              <a:spcAft>
                <a:spcPct val="0"/>
              </a:spcAft>
              <a:buSzPts val="1800"/>
              <a:buChar char="●"/>
              <a:defRPr/>
            </a:lvl7pPr>
            <a:lvl8pPr marL="3657600" lvl="7" indent="-342900" algn="l">
              <a:lnSpc>
                <a:spcPct val="90000"/>
              </a:lnSpc>
              <a:spcBef>
                <a:spcPts val="250"/>
              </a:spcBef>
              <a:spcAft>
                <a:spcPct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7" name="Google Shape;27;p1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8" name="Google Shape;28;p1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solidFill>
                  <a:srgbClr val="000000"/>
                </a:solidFill>
              </a:defRPr>
            </a:lvl1pPr>
            <a:lvl2pPr marL="0" lvl="1" indent="0" algn="r">
              <a:spcBef>
                <a:spcPct val="0"/>
              </a:spcBef>
              <a:buNone/>
              <a:defRPr>
                <a:solidFill>
                  <a:srgbClr val="000000"/>
                </a:solidFill>
              </a:defRPr>
            </a:lvl2pPr>
            <a:lvl3pPr marL="0" lvl="2" indent="0" algn="r">
              <a:spcBef>
                <a:spcPct val="0"/>
              </a:spcBef>
              <a:buNone/>
              <a:defRPr>
                <a:solidFill>
                  <a:srgbClr val="000000"/>
                </a:solidFill>
              </a:defRPr>
            </a:lvl3pPr>
            <a:lvl4pPr marL="0" lvl="3" indent="0" algn="r">
              <a:spcBef>
                <a:spcPct val="0"/>
              </a:spcBef>
              <a:buNone/>
              <a:defRPr>
                <a:solidFill>
                  <a:srgbClr val="000000"/>
                </a:solidFill>
              </a:defRPr>
            </a:lvl4pPr>
            <a:lvl5pPr marL="0" lvl="4" indent="0" algn="r">
              <a:spcBef>
                <a:spcPct val="0"/>
              </a:spcBef>
              <a:buNone/>
              <a:defRPr>
                <a:solidFill>
                  <a:srgbClr val="000000"/>
                </a:solidFill>
              </a:defRPr>
            </a:lvl5pPr>
            <a:lvl6pPr marL="0" lvl="5" indent="0" algn="r">
              <a:spcBef>
                <a:spcPct val="0"/>
              </a:spcBef>
              <a:buNone/>
              <a:defRPr>
                <a:solidFill>
                  <a:srgbClr val="000000"/>
                </a:solidFill>
              </a:defRPr>
            </a:lvl6pPr>
            <a:lvl7pPr marL="0" lvl="6" indent="0" algn="r">
              <a:spcBef>
                <a:spcPct val="0"/>
              </a:spcBef>
              <a:buNone/>
              <a:defRPr>
                <a:solidFill>
                  <a:srgbClr val="000000"/>
                </a:solidFill>
              </a:defRPr>
            </a:lvl7pPr>
            <a:lvl8pPr marL="0" lvl="7" indent="0" algn="r">
              <a:spcBef>
                <a:spcPct val="0"/>
              </a:spcBef>
              <a:buNone/>
              <a:defRPr>
                <a:solidFill>
                  <a:srgbClr val="000000"/>
                </a:solidFill>
              </a:defRPr>
            </a:lvl8pPr>
            <a:lvl9pPr marL="0" lvl="8" indent="0" algn="r">
              <a:spcBef>
                <a:spcPct val="0"/>
              </a:spcBef>
              <a:buNone/>
              <a:defRPr>
                <a:solidFill>
                  <a:srgbClr val="000000"/>
                </a:solidFill>
              </a:defRPr>
            </a:lvl9pPr>
          </a:lstStyle>
          <a:p>
            <a:pPr marL="0" lvl="0" indent="0" algn="r" rtl="0">
              <a:spcBef>
                <a:spcPct val="0"/>
              </a:spcBef>
              <a:spcAft>
                <a:spcPct val="0"/>
              </a:spcAft>
              <a:buNone/>
            </a:pPr>
            <a:fld id="{00000000-1234-1234-1234-123412341234}" type="slidenum">
              <a:rPr lang="en-IN"/>
              <a:t>‹#›</a:t>
            </a:fld>
            <a:endParaRPr lang="en-IN"/>
          </a:p>
        </p:txBody>
      </p:sp>
      <p:sp>
        <p:nvSpPr>
          <p:cNvPr id="29" name="Google Shape;29;p19"/>
          <p:cNvSpPr txBox="1">
            <a:spLocks noGrp="1"/>
          </p:cNvSpPr>
          <p:nvPr>
            <p:ph type="title"/>
          </p:nvPr>
        </p:nvSpPr>
        <p:spPr>
          <a:xfrm>
            <a:off x="486837" y="646262"/>
            <a:ext cx="11106151" cy="697577"/>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FFFFFF"/>
              </a:buClr>
              <a:buSzPts val="3600"/>
              <a:buFont typeface="Corbel" panose="020B0503020204020204"/>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Tree>
    <p:extLst>
      <p:ext uri="{BB962C8B-B14F-4D97-AF65-F5344CB8AC3E}">
        <p14:creationId xmlns:p14="http://schemas.microsoft.com/office/powerpoint/2010/main" val="38041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8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3"/>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01" name="Google Shape;101;p8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8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04" name="Google Shape;104;p8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14"/>
        <p:cNvGrpSpPr/>
        <p:nvPr/>
      </p:nvGrpSpPr>
      <p:grpSpPr>
        <a:xfrm>
          <a:off x="0" y="0"/>
          <a:ext cx="0" cy="0"/>
          <a:chOff x="0" y="0"/>
          <a:chExt cx="0" cy="0"/>
        </a:xfrm>
      </p:grpSpPr>
      <p:sp>
        <p:nvSpPr>
          <p:cNvPr id="115" name="Google Shape;115;p72"/>
          <p:cNvSpPr txBox="1">
            <a:spLocks noGrp="1"/>
          </p:cNvSpPr>
          <p:nvPr>
            <p:ph type="body" idx="1"/>
          </p:nvPr>
        </p:nvSpPr>
        <p:spPr>
          <a:xfrm>
            <a:off x="486837" y="1718735"/>
            <a:ext cx="11106151" cy="4519084"/>
          </a:xfrm>
          <a:prstGeom prst="rect">
            <a:avLst/>
          </a:prstGeom>
          <a:noFill/>
          <a:ln>
            <a:noFill/>
          </a:ln>
        </p:spPr>
        <p:txBody>
          <a:bodyPr spcFirstLastPara="1" wrap="square" lIns="91425" tIns="45700" rIns="91425" bIns="45700" anchor="ctr" anchorCtr="0">
            <a:normAutofit/>
          </a:bodyPr>
          <a:lstStyle>
            <a:lvl1pPr marL="457200" lvl="0" indent="-347154" algn="l">
              <a:lnSpc>
                <a:spcPct val="90000"/>
              </a:lnSpc>
              <a:spcBef>
                <a:spcPts val="800"/>
              </a:spcBef>
              <a:spcAft>
                <a:spcPts val="0"/>
              </a:spcAft>
              <a:buSzPts val="1867"/>
              <a:buChar char="●"/>
              <a:defRPr sz="1867" b="0"/>
            </a:lvl1pPr>
            <a:lvl2pPr marL="914400" lvl="1" indent="-338645" algn="l">
              <a:lnSpc>
                <a:spcPct val="90000"/>
              </a:lnSpc>
              <a:spcBef>
                <a:spcPts val="800"/>
              </a:spcBef>
              <a:spcAft>
                <a:spcPts val="0"/>
              </a:spcAft>
              <a:buClr>
                <a:srgbClr val="6C8C1A"/>
              </a:buClr>
              <a:buSzPts val="1733"/>
              <a:buFont typeface="Noto Sans Symbols"/>
              <a:buChar char="▪"/>
              <a:defRPr sz="1733"/>
            </a:lvl2pPr>
            <a:lvl3pPr marL="1371600" lvl="2" indent="-330200" algn="l">
              <a:lnSpc>
                <a:spcPct val="90000"/>
              </a:lnSpc>
              <a:spcBef>
                <a:spcPts val="800"/>
              </a:spcBef>
              <a:spcAft>
                <a:spcPts val="0"/>
              </a:spcAft>
              <a:buClr>
                <a:srgbClr val="3086AB"/>
              </a:buClr>
              <a:buSzPts val="1600"/>
              <a:buFont typeface="Arial"/>
              <a:buChar char="•"/>
              <a:defRPr sz="1600"/>
            </a:lvl3pPr>
            <a:lvl4pPr marL="1828800" lvl="3" indent="-317500" algn="l">
              <a:lnSpc>
                <a:spcPct val="90000"/>
              </a:lnSpc>
              <a:spcBef>
                <a:spcPts val="800"/>
              </a:spcBef>
              <a:spcAft>
                <a:spcPts val="0"/>
              </a:spcAft>
              <a:buSzPts val="1400"/>
              <a:buFont typeface="Arial"/>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16" name="Google Shape;116;p7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sp>
        <p:nvSpPr>
          <p:cNvPr id="118" name="Google Shape;118;p72"/>
          <p:cNvSpPr txBox="1">
            <a:spLocks noGrp="1"/>
          </p:cNvSpPr>
          <p:nvPr>
            <p:ph type="title"/>
          </p:nvPr>
        </p:nvSpPr>
        <p:spPr>
          <a:xfrm>
            <a:off x="486837" y="646262"/>
            <a:ext cx="11106151" cy="6975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9"/>
        <p:cNvGrpSpPr/>
        <p:nvPr/>
      </p:nvGrpSpPr>
      <p:grpSpPr>
        <a:xfrm>
          <a:off x="0" y="0"/>
          <a:ext cx="0" cy="0"/>
          <a:chOff x="0" y="0"/>
          <a:chExt cx="0" cy="0"/>
        </a:xfrm>
      </p:grpSpPr>
      <p:sp>
        <p:nvSpPr>
          <p:cNvPr id="120" name="Google Shape;120;p84"/>
          <p:cNvSpPr txBox="1">
            <a:spLocks noGrp="1"/>
          </p:cNvSpPr>
          <p:nvPr>
            <p:ph type="ctrTitle"/>
          </p:nvPr>
        </p:nvSpPr>
        <p:spPr>
          <a:xfrm>
            <a:off x="1069847" y="1298448"/>
            <a:ext cx="10216461"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5900">
                <a:solidFill>
                  <a:srgbClr val="0005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84"/>
          <p:cNvSpPr txBox="1">
            <a:spLocks noGrp="1"/>
          </p:cNvSpPr>
          <p:nvPr>
            <p:ph type="subTitle" idx="1"/>
          </p:nvPr>
        </p:nvSpPr>
        <p:spPr>
          <a:xfrm>
            <a:off x="1100014" y="4670246"/>
            <a:ext cx="10186293"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CC4B14"/>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122" name="Google Shape;122;p8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25" name="Google Shape;125;p84"/>
          <p:cNvPicPr preferRelativeResize="0"/>
          <p:nvPr/>
        </p:nvPicPr>
        <p:blipFill rotWithShape="1">
          <a:blip r:embed="rId2">
            <a:alphaModFix/>
          </a:blip>
          <a:srcRect/>
          <a:stretch/>
        </p:blipFill>
        <p:spPr>
          <a:xfrm>
            <a:off x="26938" y="6707875"/>
            <a:ext cx="12192000" cy="17258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p8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5"/>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a:solidFill>
                  <a:srgbClr val="000F46"/>
                </a:solidFill>
              </a:defRPr>
            </a:lvl1pPr>
            <a:lvl2pPr marL="914400" lvl="1" indent="-342900" algn="l">
              <a:lnSpc>
                <a:spcPct val="90000"/>
              </a:lnSpc>
              <a:spcBef>
                <a:spcPts val="250"/>
              </a:spcBef>
              <a:spcAft>
                <a:spcPts val="0"/>
              </a:spcAft>
              <a:buSzPts val="1800"/>
              <a:buChar char="●"/>
              <a:defRPr>
                <a:solidFill>
                  <a:srgbClr val="000F46"/>
                </a:solidFill>
              </a:defRPr>
            </a:lvl2pPr>
            <a:lvl3pPr marL="1371600" lvl="2" indent="-330200" algn="l">
              <a:lnSpc>
                <a:spcPct val="90000"/>
              </a:lnSpc>
              <a:spcBef>
                <a:spcPts val="250"/>
              </a:spcBef>
              <a:spcAft>
                <a:spcPts val="0"/>
              </a:spcAft>
              <a:buSzPts val="1600"/>
              <a:buChar char="●"/>
              <a:defRPr>
                <a:solidFill>
                  <a:srgbClr val="000F46"/>
                </a:solidFill>
              </a:defRPr>
            </a:lvl3pPr>
            <a:lvl4pPr marL="1828800" lvl="3" indent="-317500" algn="l">
              <a:lnSpc>
                <a:spcPct val="90000"/>
              </a:lnSpc>
              <a:spcBef>
                <a:spcPts val="250"/>
              </a:spcBef>
              <a:spcAft>
                <a:spcPts val="0"/>
              </a:spcAft>
              <a:buSzPts val="1400"/>
              <a:buChar char="●"/>
              <a:defRPr>
                <a:solidFill>
                  <a:srgbClr val="000F46"/>
                </a:solidFill>
              </a:defRPr>
            </a:lvl4pPr>
            <a:lvl5pPr marL="2286000" lvl="4" indent="-317500" algn="l">
              <a:lnSpc>
                <a:spcPct val="90000"/>
              </a:lnSpc>
              <a:spcBef>
                <a:spcPts val="250"/>
              </a:spcBef>
              <a:spcAft>
                <a:spcPts val="0"/>
              </a:spcAft>
              <a:buSzPts val="1400"/>
              <a:buChar char="●"/>
              <a:defRPr>
                <a:solidFill>
                  <a:srgbClr val="000F46"/>
                </a:solidFill>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29" name="Google Shape;129;p8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32" name="Google Shape;132;p8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86"/>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5900" b="0">
                <a:solidFill>
                  <a:srgbClr val="000F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86"/>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136" name="Google Shape;136;p8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8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39" name="Google Shape;139;p86"/>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0"/>
        <p:cNvGrpSpPr/>
        <p:nvPr/>
      </p:nvGrpSpPr>
      <p:grpSpPr>
        <a:xfrm>
          <a:off x="0" y="0"/>
          <a:ext cx="0" cy="0"/>
          <a:chOff x="0" y="0"/>
          <a:chExt cx="0" cy="0"/>
        </a:xfrm>
      </p:grpSpPr>
      <p:sp>
        <p:nvSpPr>
          <p:cNvPr id="141" name="Google Shape;141;p8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87"/>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3" name="Google Shape;143;p87"/>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4" name="Google Shape;144;p8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47" name="Google Shape;147;p8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
        <p:cNvGrpSpPr/>
        <p:nvPr/>
      </p:nvGrpSpPr>
      <p:grpSpPr>
        <a:xfrm>
          <a:off x="0" y="0"/>
          <a:ext cx="0" cy="0"/>
          <a:chOff x="0" y="0"/>
          <a:chExt cx="0" cy="0"/>
        </a:xfrm>
      </p:grpSpPr>
      <p:sp>
        <p:nvSpPr>
          <p:cNvPr id="149" name="Google Shape;149;p8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8"/>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51" name="Google Shape;151;p88"/>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52" name="Google Shape;152;p88"/>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53" name="Google Shape;153;p88"/>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54" name="Google Shape;154;p8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8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57" name="Google Shape;157;p8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8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8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8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63" name="Google Shape;163;p89"/>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4"/>
        <p:cNvGrpSpPr/>
        <p:nvPr/>
      </p:nvGrpSpPr>
      <p:grpSpPr>
        <a:xfrm>
          <a:off x="0" y="0"/>
          <a:ext cx="0" cy="0"/>
          <a:chOff x="0" y="0"/>
          <a:chExt cx="0" cy="0"/>
        </a:xfrm>
      </p:grpSpPr>
      <p:sp>
        <p:nvSpPr>
          <p:cNvPr id="165" name="Google Shape;165;p9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9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9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68" name="Google Shape;168;p90"/>
          <p:cNvPicPr preferRelativeResize="0"/>
          <p:nvPr/>
        </p:nvPicPr>
        <p:blipFill rotWithShape="1">
          <a:blip r:embed="rId2">
            <a:alphaModFix/>
          </a:blip>
          <a:srcRect/>
          <a:stretch/>
        </p:blipFill>
        <p:spPr>
          <a:xfrm>
            <a:off x="26938" y="6707875"/>
            <a:ext cx="12192000" cy="172586"/>
          </a:xfrm>
          <a:prstGeom prst="rect">
            <a:avLst/>
          </a:prstGeom>
          <a:noFill/>
          <a:ln>
            <a:noFill/>
          </a:ln>
        </p:spPr>
      </p:pic>
      <p:sp>
        <p:nvSpPr>
          <p:cNvPr id="169" name="Google Shape;169;p90"/>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90"/>
          <p:cNvSpPr/>
          <p:nvPr/>
        </p:nvSpPr>
        <p:spPr>
          <a:xfrm>
            <a:off x="1" y="758952"/>
            <a:ext cx="384048"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73"/>
          <p:cNvSpPr txBox="1">
            <a:spLocks noGrp="1"/>
          </p:cNvSpPr>
          <p:nvPr>
            <p:ph type="ctrTitle"/>
          </p:nvPr>
        </p:nvSpPr>
        <p:spPr>
          <a:xfrm>
            <a:off x="1069847" y="1298448"/>
            <a:ext cx="10216461"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5900">
                <a:solidFill>
                  <a:srgbClr val="0005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3"/>
          <p:cNvSpPr txBox="1">
            <a:spLocks noGrp="1"/>
          </p:cNvSpPr>
          <p:nvPr>
            <p:ph type="subTitle" idx="1"/>
          </p:nvPr>
        </p:nvSpPr>
        <p:spPr>
          <a:xfrm>
            <a:off x="1100014" y="4670246"/>
            <a:ext cx="10186293"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CC4B14"/>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6" name="Google Shape;26;p7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9" name="Google Shape;29;p73"/>
          <p:cNvPicPr preferRelativeResize="0"/>
          <p:nvPr/>
        </p:nvPicPr>
        <p:blipFill rotWithShape="1">
          <a:blip r:embed="rId2">
            <a:alphaModFix/>
          </a:blip>
          <a:srcRect/>
          <a:stretch/>
        </p:blipFill>
        <p:spPr>
          <a:xfrm>
            <a:off x="26938" y="6707875"/>
            <a:ext cx="12192000" cy="1725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1"/>
        <p:cNvGrpSpPr/>
        <p:nvPr/>
      </p:nvGrpSpPr>
      <p:grpSpPr>
        <a:xfrm>
          <a:off x="0" y="0"/>
          <a:ext cx="0" cy="0"/>
          <a:chOff x="0" y="0"/>
          <a:chExt cx="0" cy="0"/>
        </a:xfrm>
      </p:grpSpPr>
      <p:sp>
        <p:nvSpPr>
          <p:cNvPr id="172" name="Google Shape;172;p9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91"/>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74" name="Google Shape;174;p91"/>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75" name="Google Shape;175;p9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9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78" name="Google Shape;178;p91"/>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9"/>
        <p:cNvGrpSpPr/>
        <p:nvPr/>
      </p:nvGrpSpPr>
      <p:grpSpPr>
        <a:xfrm>
          <a:off x="0" y="0"/>
          <a:ext cx="0" cy="0"/>
          <a:chOff x="0" y="0"/>
          <a:chExt cx="0" cy="0"/>
        </a:xfrm>
      </p:grpSpPr>
      <p:sp>
        <p:nvSpPr>
          <p:cNvPr id="180" name="Google Shape;180;p92"/>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92"/>
          <p:cNvSpPr>
            <a:spLocks noGrp="1"/>
          </p:cNvSpPr>
          <p:nvPr>
            <p:ph type="pic" idx="2"/>
          </p:nvPr>
        </p:nvSpPr>
        <p:spPr>
          <a:xfrm>
            <a:off x="3570644" y="767419"/>
            <a:ext cx="8115230" cy="5330952"/>
          </a:xfrm>
          <a:prstGeom prst="rect">
            <a:avLst/>
          </a:prstGeom>
          <a:solidFill>
            <a:srgbClr val="BFBFBF"/>
          </a:solidFill>
          <a:ln>
            <a:noFill/>
          </a:ln>
        </p:spPr>
      </p:sp>
      <p:sp>
        <p:nvSpPr>
          <p:cNvPr id="182" name="Google Shape;182;p92"/>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83" name="Google Shape;183;p9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92"/>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9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86" name="Google Shape;186;p9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7"/>
        <p:cNvGrpSpPr/>
        <p:nvPr/>
      </p:nvGrpSpPr>
      <p:grpSpPr>
        <a:xfrm>
          <a:off x="0" y="0"/>
          <a:ext cx="0" cy="0"/>
          <a:chOff x="0" y="0"/>
          <a:chExt cx="0" cy="0"/>
        </a:xfrm>
      </p:grpSpPr>
      <p:sp>
        <p:nvSpPr>
          <p:cNvPr id="188" name="Google Shape;188;p9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93"/>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90" name="Google Shape;190;p9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9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9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93" name="Google Shape;193;p9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94"/>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94"/>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97" name="Google Shape;197;p9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9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9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200" name="Google Shape;200;p94"/>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210"/>
        <p:cNvGrpSpPr/>
        <p:nvPr/>
      </p:nvGrpSpPr>
      <p:grpSpPr>
        <a:xfrm>
          <a:off x="0" y="0"/>
          <a:ext cx="0" cy="0"/>
          <a:chOff x="0" y="0"/>
          <a:chExt cx="0" cy="0"/>
        </a:xfrm>
      </p:grpSpPr>
      <p:sp>
        <p:nvSpPr>
          <p:cNvPr id="211" name="Google Shape;211;g29105228ff6_0_1393"/>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lvl1pPr marL="457200" lvl="0" indent="-347154" algn="l" rtl="0">
              <a:lnSpc>
                <a:spcPct val="90000"/>
              </a:lnSpc>
              <a:spcBef>
                <a:spcPts val="800"/>
              </a:spcBef>
              <a:spcAft>
                <a:spcPts val="0"/>
              </a:spcAft>
              <a:buSzPts val="1867"/>
              <a:buChar char="●"/>
              <a:defRPr sz="1867" b="0"/>
            </a:lvl1pPr>
            <a:lvl2pPr marL="914400" lvl="1" indent="-338645" algn="l" rtl="0">
              <a:lnSpc>
                <a:spcPct val="90000"/>
              </a:lnSpc>
              <a:spcBef>
                <a:spcPts val="800"/>
              </a:spcBef>
              <a:spcAft>
                <a:spcPts val="0"/>
              </a:spcAft>
              <a:buClr>
                <a:srgbClr val="6C8C1A"/>
              </a:buClr>
              <a:buSzPts val="1733"/>
              <a:buFont typeface="Noto Sans Symbols"/>
              <a:buChar char="▪"/>
              <a:defRPr sz="1733"/>
            </a:lvl2pPr>
            <a:lvl3pPr marL="1371600" lvl="2" indent="-330200" algn="l" rtl="0">
              <a:lnSpc>
                <a:spcPct val="90000"/>
              </a:lnSpc>
              <a:spcBef>
                <a:spcPts val="800"/>
              </a:spcBef>
              <a:spcAft>
                <a:spcPts val="0"/>
              </a:spcAft>
              <a:buClr>
                <a:srgbClr val="3086AB"/>
              </a:buClr>
              <a:buSzPts val="1600"/>
              <a:buFont typeface="Arial"/>
              <a:buChar char="•"/>
              <a:defRPr sz="1600"/>
            </a:lvl3pPr>
            <a:lvl4pPr marL="1828800" lvl="3" indent="-317500" algn="l" rtl="0">
              <a:lnSpc>
                <a:spcPct val="90000"/>
              </a:lnSpc>
              <a:spcBef>
                <a:spcPts val="800"/>
              </a:spcBef>
              <a:spcAft>
                <a:spcPts val="0"/>
              </a:spcAft>
              <a:buSzPts val="1400"/>
              <a:buFont typeface="Arial"/>
              <a:buChar char="-"/>
              <a:defRPr/>
            </a:lvl4pPr>
            <a:lvl5pPr marL="2286000" lvl="4" indent="-317500" algn="l" rtl="0">
              <a:lnSpc>
                <a:spcPct val="90000"/>
              </a:lnSpc>
              <a:spcBef>
                <a:spcPts val="800"/>
              </a:spcBef>
              <a:spcAft>
                <a:spcPts val="0"/>
              </a:spcAft>
              <a:buSzPts val="14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12" name="Google Shape;212;g29105228ff6_0_139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400"/>
              <a:buFont typeface="Corbel"/>
              <a:buNone/>
              <a:defRPr/>
            </a:lvl1pPr>
            <a:lvl2pPr lvl="1" algn="l" rtl="0">
              <a:lnSpc>
                <a:spcPct val="100000"/>
              </a:lnSpc>
              <a:spcBef>
                <a:spcPts val="0"/>
              </a:spcBef>
              <a:spcAft>
                <a:spcPts val="0"/>
              </a:spcAft>
              <a:buClr>
                <a:schemeClr val="dk1"/>
              </a:buClr>
              <a:buSzPts val="1400"/>
              <a:buFont typeface="Corbel"/>
              <a:buNone/>
              <a:defRPr/>
            </a:lvl2pPr>
            <a:lvl3pPr lvl="2" algn="l" rtl="0">
              <a:lnSpc>
                <a:spcPct val="100000"/>
              </a:lnSpc>
              <a:spcBef>
                <a:spcPts val="0"/>
              </a:spcBef>
              <a:spcAft>
                <a:spcPts val="0"/>
              </a:spcAft>
              <a:buClr>
                <a:schemeClr val="dk1"/>
              </a:buClr>
              <a:buSzPts val="1400"/>
              <a:buFont typeface="Corbel"/>
              <a:buNone/>
              <a:defRPr/>
            </a:lvl3pPr>
            <a:lvl4pPr lvl="3" algn="l" rtl="0">
              <a:lnSpc>
                <a:spcPct val="100000"/>
              </a:lnSpc>
              <a:spcBef>
                <a:spcPts val="0"/>
              </a:spcBef>
              <a:spcAft>
                <a:spcPts val="0"/>
              </a:spcAft>
              <a:buClr>
                <a:schemeClr val="dk1"/>
              </a:buClr>
              <a:buSzPts val="1400"/>
              <a:buFont typeface="Corbel"/>
              <a:buNone/>
              <a:defRPr/>
            </a:lvl4pPr>
            <a:lvl5pPr lvl="4" algn="l" rtl="0">
              <a:lnSpc>
                <a:spcPct val="100000"/>
              </a:lnSpc>
              <a:spcBef>
                <a:spcPts val="0"/>
              </a:spcBef>
              <a:spcAft>
                <a:spcPts val="0"/>
              </a:spcAft>
              <a:buClr>
                <a:schemeClr val="dk1"/>
              </a:buClr>
              <a:buSzPts val="1400"/>
              <a:buFont typeface="Corbel"/>
              <a:buNone/>
              <a:defRPr/>
            </a:lvl5pPr>
            <a:lvl6pPr lvl="5" algn="l" rtl="0">
              <a:lnSpc>
                <a:spcPct val="100000"/>
              </a:lnSpc>
              <a:spcBef>
                <a:spcPts val="0"/>
              </a:spcBef>
              <a:spcAft>
                <a:spcPts val="0"/>
              </a:spcAft>
              <a:buClr>
                <a:schemeClr val="dk1"/>
              </a:buClr>
              <a:buSzPts val="1400"/>
              <a:buFont typeface="Corbel"/>
              <a:buNone/>
              <a:defRPr/>
            </a:lvl6pPr>
            <a:lvl7pPr lvl="6" algn="l" rtl="0">
              <a:lnSpc>
                <a:spcPct val="100000"/>
              </a:lnSpc>
              <a:spcBef>
                <a:spcPts val="0"/>
              </a:spcBef>
              <a:spcAft>
                <a:spcPts val="0"/>
              </a:spcAft>
              <a:buClr>
                <a:schemeClr val="dk1"/>
              </a:buClr>
              <a:buSzPts val="1400"/>
              <a:buFont typeface="Corbel"/>
              <a:buNone/>
              <a:defRPr/>
            </a:lvl7pPr>
            <a:lvl8pPr lvl="7" algn="l" rtl="0">
              <a:lnSpc>
                <a:spcPct val="100000"/>
              </a:lnSpc>
              <a:spcBef>
                <a:spcPts val="0"/>
              </a:spcBef>
              <a:spcAft>
                <a:spcPts val="0"/>
              </a:spcAft>
              <a:buClr>
                <a:schemeClr val="dk1"/>
              </a:buClr>
              <a:buSzPts val="1400"/>
              <a:buFont typeface="Corbel"/>
              <a:buNone/>
              <a:defRPr/>
            </a:lvl8pPr>
            <a:lvl9pPr lvl="8" algn="l" rtl="0">
              <a:lnSpc>
                <a:spcPct val="100000"/>
              </a:lnSpc>
              <a:spcBef>
                <a:spcPts val="0"/>
              </a:spcBef>
              <a:spcAft>
                <a:spcPts val="0"/>
              </a:spcAft>
              <a:buClr>
                <a:schemeClr val="dk1"/>
              </a:buClr>
              <a:buSzPts val="1400"/>
              <a:buFont typeface="Corbel"/>
              <a:buNone/>
              <a:defRPr/>
            </a:lvl9pPr>
          </a:lstStyle>
          <a:p>
            <a:endParaRPr/>
          </a:p>
        </p:txBody>
      </p:sp>
      <p:sp>
        <p:nvSpPr>
          <p:cNvPr id="213" name="Google Shape;213;g29105228ff6_0_139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sp>
        <p:nvSpPr>
          <p:cNvPr id="214" name="Google Shape;214;g29105228ff6_0_1393"/>
          <p:cNvSpPr txBox="1">
            <a:spLocks noGrp="1"/>
          </p:cNvSpPr>
          <p:nvPr>
            <p:ph type="title"/>
          </p:nvPr>
        </p:nvSpPr>
        <p:spPr>
          <a:xfrm>
            <a:off x="486837" y="646262"/>
            <a:ext cx="11106300" cy="697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36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5"/>
        <p:cNvGrpSpPr/>
        <p:nvPr/>
      </p:nvGrpSpPr>
      <p:grpSpPr>
        <a:xfrm>
          <a:off x="0" y="0"/>
          <a:ext cx="0" cy="0"/>
          <a:chOff x="0" y="0"/>
          <a:chExt cx="0" cy="0"/>
        </a:xfrm>
      </p:grpSpPr>
      <p:sp>
        <p:nvSpPr>
          <p:cNvPr id="216" name="Google Shape;216;g29105228ff6_0_1398"/>
          <p:cNvSpPr txBox="1">
            <a:spLocks noGrp="1"/>
          </p:cNvSpPr>
          <p:nvPr>
            <p:ph type="ctrTitle"/>
          </p:nvPr>
        </p:nvSpPr>
        <p:spPr>
          <a:xfrm>
            <a:off x="1069847" y="1298448"/>
            <a:ext cx="102165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546"/>
              </a:buClr>
              <a:buSzPts val="5900"/>
              <a:buFont typeface="Corbel"/>
              <a:buNone/>
              <a:defRPr sz="5900">
                <a:solidFill>
                  <a:srgbClr val="00054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g29105228ff6_0_1398"/>
          <p:cNvSpPr txBox="1">
            <a:spLocks noGrp="1"/>
          </p:cNvSpPr>
          <p:nvPr>
            <p:ph type="subTitle" idx="1"/>
          </p:nvPr>
        </p:nvSpPr>
        <p:spPr>
          <a:xfrm>
            <a:off x="1100014" y="4670246"/>
            <a:ext cx="101862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200"/>
              </a:spcBef>
              <a:spcAft>
                <a:spcPts val="0"/>
              </a:spcAft>
              <a:buSzPts val="2200"/>
              <a:buNone/>
              <a:defRPr sz="2200" cap="none">
                <a:solidFill>
                  <a:srgbClr val="CC4B14"/>
                </a:solidFill>
              </a:defRPr>
            </a:lvl1pPr>
            <a:lvl2pPr lvl="1" algn="ctr" rtl="0">
              <a:lnSpc>
                <a:spcPct val="90000"/>
              </a:lnSpc>
              <a:spcBef>
                <a:spcPts val="250"/>
              </a:spcBef>
              <a:spcAft>
                <a:spcPts val="0"/>
              </a:spcAft>
              <a:buSzPts val="2200"/>
              <a:buNone/>
              <a:defRPr sz="2200"/>
            </a:lvl2pPr>
            <a:lvl3pPr lvl="2" algn="ctr" rtl="0">
              <a:lnSpc>
                <a:spcPct val="90000"/>
              </a:lnSpc>
              <a:spcBef>
                <a:spcPts val="250"/>
              </a:spcBef>
              <a:spcAft>
                <a:spcPts val="0"/>
              </a:spcAft>
              <a:buSzPts val="2200"/>
              <a:buNone/>
              <a:defRPr sz="2200"/>
            </a:lvl3pPr>
            <a:lvl4pPr lvl="3" algn="ctr" rtl="0">
              <a:lnSpc>
                <a:spcPct val="90000"/>
              </a:lnSpc>
              <a:spcBef>
                <a:spcPts val="250"/>
              </a:spcBef>
              <a:spcAft>
                <a:spcPts val="0"/>
              </a:spcAft>
              <a:buSzPts val="2000"/>
              <a:buNone/>
              <a:defRPr sz="2000"/>
            </a:lvl4pPr>
            <a:lvl5pPr lvl="4" algn="ctr" rtl="0">
              <a:lnSpc>
                <a:spcPct val="90000"/>
              </a:lnSpc>
              <a:spcBef>
                <a:spcPts val="250"/>
              </a:spcBef>
              <a:spcAft>
                <a:spcPts val="0"/>
              </a:spcAft>
              <a:buSzPts val="2000"/>
              <a:buNone/>
              <a:defRPr sz="2000"/>
            </a:lvl5pPr>
            <a:lvl6pPr lvl="5" algn="ctr" rtl="0">
              <a:lnSpc>
                <a:spcPct val="90000"/>
              </a:lnSpc>
              <a:spcBef>
                <a:spcPts val="250"/>
              </a:spcBef>
              <a:spcAft>
                <a:spcPts val="0"/>
              </a:spcAft>
              <a:buSzPts val="2000"/>
              <a:buNone/>
              <a:defRPr sz="2000"/>
            </a:lvl6pPr>
            <a:lvl7pPr lvl="6" algn="ctr" rtl="0">
              <a:lnSpc>
                <a:spcPct val="90000"/>
              </a:lnSpc>
              <a:spcBef>
                <a:spcPts val="250"/>
              </a:spcBef>
              <a:spcAft>
                <a:spcPts val="0"/>
              </a:spcAft>
              <a:buSzPts val="2000"/>
              <a:buNone/>
              <a:defRPr sz="2000"/>
            </a:lvl7pPr>
            <a:lvl8pPr lvl="7" algn="ctr" rtl="0">
              <a:lnSpc>
                <a:spcPct val="90000"/>
              </a:lnSpc>
              <a:spcBef>
                <a:spcPts val="250"/>
              </a:spcBef>
              <a:spcAft>
                <a:spcPts val="0"/>
              </a:spcAft>
              <a:buSzPts val="2000"/>
              <a:buNone/>
              <a:defRPr sz="2000"/>
            </a:lvl8pPr>
            <a:lvl9pPr lvl="8" algn="ctr" rtl="0">
              <a:lnSpc>
                <a:spcPct val="90000"/>
              </a:lnSpc>
              <a:spcBef>
                <a:spcPts val="250"/>
              </a:spcBef>
              <a:spcAft>
                <a:spcPts val="250"/>
              </a:spcAft>
              <a:buSzPts val="2000"/>
              <a:buNone/>
              <a:defRPr sz="2000"/>
            </a:lvl9pPr>
          </a:lstStyle>
          <a:p>
            <a:endParaRPr/>
          </a:p>
        </p:txBody>
      </p:sp>
      <p:sp>
        <p:nvSpPr>
          <p:cNvPr id="218" name="Google Shape;218;g29105228ff6_0_139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9" name="Google Shape;219;g29105228ff6_0_139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g29105228ff6_0_139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21" name="Google Shape;221;g29105228ff6_0_1398"/>
          <p:cNvPicPr preferRelativeResize="0"/>
          <p:nvPr/>
        </p:nvPicPr>
        <p:blipFill rotWithShape="1">
          <a:blip r:embed="rId2">
            <a:alphaModFix/>
          </a:blip>
          <a:srcRect/>
          <a:stretch/>
        </p:blipFill>
        <p:spPr>
          <a:xfrm>
            <a:off x="26938" y="6707875"/>
            <a:ext cx="12191999" cy="17258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2"/>
        <p:cNvGrpSpPr/>
        <p:nvPr/>
      </p:nvGrpSpPr>
      <p:grpSpPr>
        <a:xfrm>
          <a:off x="0" y="0"/>
          <a:ext cx="0" cy="0"/>
          <a:chOff x="0" y="0"/>
          <a:chExt cx="0" cy="0"/>
        </a:xfrm>
      </p:grpSpPr>
      <p:sp>
        <p:nvSpPr>
          <p:cNvPr id="223" name="Google Shape;223;g29105228ff6_0_140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g29105228ff6_0_1405"/>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a:solidFill>
                  <a:srgbClr val="000F46"/>
                </a:solidFill>
              </a:defRPr>
            </a:lvl1pPr>
            <a:lvl2pPr marL="914400" lvl="1" indent="-342900" algn="l" rtl="0">
              <a:lnSpc>
                <a:spcPct val="90000"/>
              </a:lnSpc>
              <a:spcBef>
                <a:spcPts val="250"/>
              </a:spcBef>
              <a:spcAft>
                <a:spcPts val="0"/>
              </a:spcAft>
              <a:buSzPts val="1800"/>
              <a:buChar char="●"/>
              <a:defRPr>
                <a:solidFill>
                  <a:srgbClr val="000F46"/>
                </a:solidFill>
              </a:defRPr>
            </a:lvl2pPr>
            <a:lvl3pPr marL="1371600" lvl="2" indent="-330200" algn="l" rtl="0">
              <a:lnSpc>
                <a:spcPct val="90000"/>
              </a:lnSpc>
              <a:spcBef>
                <a:spcPts val="250"/>
              </a:spcBef>
              <a:spcAft>
                <a:spcPts val="0"/>
              </a:spcAft>
              <a:buSzPts val="1600"/>
              <a:buChar char="●"/>
              <a:defRPr>
                <a:solidFill>
                  <a:srgbClr val="000F46"/>
                </a:solidFill>
              </a:defRPr>
            </a:lvl3pPr>
            <a:lvl4pPr marL="1828800" lvl="3" indent="-317500" algn="l" rtl="0">
              <a:lnSpc>
                <a:spcPct val="90000"/>
              </a:lnSpc>
              <a:spcBef>
                <a:spcPts val="250"/>
              </a:spcBef>
              <a:spcAft>
                <a:spcPts val="0"/>
              </a:spcAft>
              <a:buSzPts val="1400"/>
              <a:buChar char="●"/>
              <a:defRPr>
                <a:solidFill>
                  <a:srgbClr val="000F46"/>
                </a:solidFill>
              </a:defRPr>
            </a:lvl4pPr>
            <a:lvl5pPr marL="2286000" lvl="4" indent="-317500" algn="l" rtl="0">
              <a:lnSpc>
                <a:spcPct val="90000"/>
              </a:lnSpc>
              <a:spcBef>
                <a:spcPts val="250"/>
              </a:spcBef>
              <a:spcAft>
                <a:spcPts val="0"/>
              </a:spcAft>
              <a:buSzPts val="1400"/>
              <a:buChar char="●"/>
              <a:defRPr>
                <a:solidFill>
                  <a:srgbClr val="000F46"/>
                </a:solidFill>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25" name="Google Shape;225;g29105228ff6_0_140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6" name="Google Shape;226;g29105228ff6_0_140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29105228ff6_0_140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28" name="Google Shape;228;g29105228ff6_0_140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9"/>
        <p:cNvGrpSpPr/>
        <p:nvPr/>
      </p:nvGrpSpPr>
      <p:grpSpPr>
        <a:xfrm>
          <a:off x="0" y="0"/>
          <a:ext cx="0" cy="0"/>
          <a:chOff x="0" y="0"/>
          <a:chExt cx="0" cy="0"/>
        </a:xfrm>
      </p:grpSpPr>
      <p:sp>
        <p:nvSpPr>
          <p:cNvPr id="230" name="Google Shape;230;g29105228ff6_0_1412"/>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F46"/>
              </a:buClr>
              <a:buSzPts val="5900"/>
              <a:buFont typeface="Corbel"/>
              <a:buNone/>
              <a:defRPr sz="5900" b="0">
                <a:solidFill>
                  <a:srgbClr val="000F4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g29105228ff6_0_1412"/>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2200"/>
              <a:buNone/>
              <a:defRPr sz="22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232" name="Google Shape;232;g29105228ff6_0_141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3" name="Google Shape;233;g29105228ff6_0_141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g29105228ff6_0_141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35" name="Google Shape;235;g29105228ff6_0_141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6"/>
        <p:cNvGrpSpPr/>
        <p:nvPr/>
      </p:nvGrpSpPr>
      <p:grpSpPr>
        <a:xfrm>
          <a:off x="0" y="0"/>
          <a:ext cx="0" cy="0"/>
          <a:chOff x="0" y="0"/>
          <a:chExt cx="0" cy="0"/>
        </a:xfrm>
      </p:grpSpPr>
      <p:sp>
        <p:nvSpPr>
          <p:cNvPr id="237" name="Google Shape;237;g29105228ff6_0_1419"/>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g29105228ff6_0_1419"/>
          <p:cNvSpPr txBox="1">
            <a:spLocks noGrp="1"/>
          </p:cNvSpPr>
          <p:nvPr>
            <p:ph type="body" idx="1"/>
          </p:nvPr>
        </p:nvSpPr>
        <p:spPr>
          <a:xfrm>
            <a:off x="3867912"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239" name="Google Shape;239;g29105228ff6_0_1419"/>
          <p:cNvSpPr txBox="1">
            <a:spLocks noGrp="1"/>
          </p:cNvSpPr>
          <p:nvPr>
            <p:ph type="body" idx="2"/>
          </p:nvPr>
        </p:nvSpPr>
        <p:spPr>
          <a:xfrm>
            <a:off x="7818120"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240" name="Google Shape;240;g29105228ff6_0_1419"/>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29105228ff6_0_141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2" name="Google Shape;242;g29105228ff6_0_141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43" name="Google Shape;243;g29105228ff6_0_1419"/>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4"/>
        <p:cNvGrpSpPr/>
        <p:nvPr/>
      </p:nvGrpSpPr>
      <p:grpSpPr>
        <a:xfrm>
          <a:off x="0" y="0"/>
          <a:ext cx="0" cy="0"/>
          <a:chOff x="0" y="0"/>
          <a:chExt cx="0" cy="0"/>
        </a:xfrm>
      </p:grpSpPr>
      <p:sp>
        <p:nvSpPr>
          <p:cNvPr id="245" name="Google Shape;245;g29105228ff6_0_142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6" name="Google Shape;246;g29105228ff6_0_1427"/>
          <p:cNvSpPr txBox="1">
            <a:spLocks noGrp="1"/>
          </p:cNvSpPr>
          <p:nvPr>
            <p:ph type="body" idx="1"/>
          </p:nvPr>
        </p:nvSpPr>
        <p:spPr>
          <a:xfrm>
            <a:off x="3867912" y="1023586"/>
            <a:ext cx="3474600" cy="807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247" name="Google Shape;247;g29105228ff6_0_1427"/>
          <p:cNvSpPr txBox="1">
            <a:spLocks noGrp="1"/>
          </p:cNvSpPr>
          <p:nvPr>
            <p:ph type="body" idx="2"/>
          </p:nvPr>
        </p:nvSpPr>
        <p:spPr>
          <a:xfrm>
            <a:off x="3867912"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248" name="Google Shape;248;g29105228ff6_0_1427"/>
          <p:cNvSpPr txBox="1">
            <a:spLocks noGrp="1"/>
          </p:cNvSpPr>
          <p:nvPr>
            <p:ph type="body" idx="3"/>
          </p:nvPr>
        </p:nvSpPr>
        <p:spPr>
          <a:xfrm>
            <a:off x="7818463" y="1023586"/>
            <a:ext cx="3474600" cy="813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249" name="Google Shape;249;g29105228ff6_0_1427"/>
          <p:cNvSpPr txBox="1">
            <a:spLocks noGrp="1"/>
          </p:cNvSpPr>
          <p:nvPr>
            <p:ph type="body" idx="4"/>
          </p:nvPr>
        </p:nvSpPr>
        <p:spPr>
          <a:xfrm>
            <a:off x="7818463"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250" name="Google Shape;250;g29105228ff6_0_142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g29105228ff6_0_142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g29105228ff6_0_142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53" name="Google Shape;253;g29105228ff6_0_142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75"/>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5900" b="0">
                <a:solidFill>
                  <a:srgbClr val="000F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5"/>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40" name="Google Shape;40;p7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3" name="Google Shape;43;p7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g29105228ff6_0_143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g29105228ff6_0_143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g29105228ff6_0_143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8" name="Google Shape;258;g29105228ff6_0_143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59" name="Google Shape;259;g29105228ff6_0_143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g29105228ff6_0_144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2" name="Google Shape;262;g29105228ff6_0_144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3" name="Google Shape;263;g29105228ff6_0_144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64" name="Google Shape;264;g29105228ff6_0_1443"/>
          <p:cNvPicPr preferRelativeResize="0"/>
          <p:nvPr/>
        </p:nvPicPr>
        <p:blipFill rotWithShape="1">
          <a:blip r:embed="rId2">
            <a:alphaModFix/>
          </a:blip>
          <a:srcRect/>
          <a:stretch/>
        </p:blipFill>
        <p:spPr>
          <a:xfrm>
            <a:off x="26938" y="6707875"/>
            <a:ext cx="12191999" cy="172586"/>
          </a:xfrm>
          <a:prstGeom prst="rect">
            <a:avLst/>
          </a:prstGeom>
          <a:noFill/>
          <a:ln>
            <a:noFill/>
          </a:ln>
        </p:spPr>
      </p:pic>
      <p:sp>
        <p:nvSpPr>
          <p:cNvPr id="265" name="Google Shape;265;g29105228ff6_0_1443"/>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29105228ff6_0_1443"/>
          <p:cNvSpPr/>
          <p:nvPr/>
        </p:nvSpPr>
        <p:spPr>
          <a:xfrm>
            <a:off x="1" y="758952"/>
            <a:ext cx="3840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7"/>
        <p:cNvGrpSpPr/>
        <p:nvPr/>
      </p:nvGrpSpPr>
      <p:grpSpPr>
        <a:xfrm>
          <a:off x="0" y="0"/>
          <a:ext cx="0" cy="0"/>
          <a:chOff x="0" y="0"/>
          <a:chExt cx="0" cy="0"/>
        </a:xfrm>
      </p:grpSpPr>
      <p:sp>
        <p:nvSpPr>
          <p:cNvPr id="268" name="Google Shape;268;g29105228ff6_0_1450"/>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9" name="Google Shape;269;g29105228ff6_0_1450"/>
          <p:cNvSpPr txBox="1">
            <a:spLocks noGrp="1"/>
          </p:cNvSpPr>
          <p:nvPr>
            <p:ph type="body" idx="1"/>
          </p:nvPr>
        </p:nvSpPr>
        <p:spPr>
          <a:xfrm>
            <a:off x="3867912" y="868680"/>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270" name="Google Shape;270;g29105228ff6_0_1450"/>
          <p:cNvSpPr txBox="1">
            <a:spLocks noGrp="1"/>
          </p:cNvSpPr>
          <p:nvPr>
            <p:ph type="body" idx="2"/>
          </p:nvPr>
        </p:nvSpPr>
        <p:spPr>
          <a:xfrm>
            <a:off x="256032" y="3494176"/>
            <a:ext cx="28347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271" name="Google Shape;271;g29105228ff6_0_145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2" name="Google Shape;272;g29105228ff6_0_145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g29105228ff6_0_145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74" name="Google Shape;274;g29105228ff6_0_1450"/>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5"/>
        <p:cNvGrpSpPr/>
        <p:nvPr/>
      </p:nvGrpSpPr>
      <p:grpSpPr>
        <a:xfrm>
          <a:off x="0" y="0"/>
          <a:ext cx="0" cy="0"/>
          <a:chOff x="0" y="0"/>
          <a:chExt cx="0" cy="0"/>
        </a:xfrm>
      </p:grpSpPr>
      <p:sp>
        <p:nvSpPr>
          <p:cNvPr id="276" name="Google Shape;276;g29105228ff6_0_1458"/>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g29105228ff6_0_1458"/>
          <p:cNvSpPr>
            <a:spLocks noGrp="1"/>
          </p:cNvSpPr>
          <p:nvPr>
            <p:ph type="pic" idx="2"/>
          </p:nvPr>
        </p:nvSpPr>
        <p:spPr>
          <a:xfrm>
            <a:off x="3570644" y="767419"/>
            <a:ext cx="8115300" cy="5331000"/>
          </a:xfrm>
          <a:prstGeom prst="rect">
            <a:avLst/>
          </a:prstGeom>
          <a:solidFill>
            <a:srgbClr val="BFBFBF"/>
          </a:solidFill>
          <a:ln>
            <a:noFill/>
          </a:ln>
        </p:spPr>
      </p:sp>
      <p:sp>
        <p:nvSpPr>
          <p:cNvPr id="278" name="Google Shape;278;g29105228ff6_0_1458"/>
          <p:cNvSpPr txBox="1">
            <a:spLocks noGrp="1"/>
          </p:cNvSpPr>
          <p:nvPr>
            <p:ph type="body" idx="1"/>
          </p:nvPr>
        </p:nvSpPr>
        <p:spPr>
          <a:xfrm>
            <a:off x="256032" y="3493008"/>
            <a:ext cx="2834700" cy="2322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279" name="Google Shape;279;g29105228ff6_0_145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g29105228ff6_0_1458"/>
          <p:cNvSpPr txBox="1">
            <a:spLocks noGrp="1"/>
          </p:cNvSpPr>
          <p:nvPr>
            <p:ph type="ftr" idx="11"/>
          </p:nvPr>
        </p:nvSpPr>
        <p:spPr>
          <a:xfrm>
            <a:off x="3499101"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1" name="Google Shape;281;g29105228ff6_0_145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82" name="Google Shape;282;g29105228ff6_0_145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3"/>
        <p:cNvGrpSpPr/>
        <p:nvPr/>
      </p:nvGrpSpPr>
      <p:grpSpPr>
        <a:xfrm>
          <a:off x="0" y="0"/>
          <a:ext cx="0" cy="0"/>
          <a:chOff x="0" y="0"/>
          <a:chExt cx="0" cy="0"/>
        </a:xfrm>
      </p:grpSpPr>
      <p:sp>
        <p:nvSpPr>
          <p:cNvPr id="284" name="Google Shape;284;g29105228ff6_0_1466"/>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g29105228ff6_0_1466"/>
          <p:cNvSpPr txBox="1">
            <a:spLocks noGrp="1"/>
          </p:cNvSpPr>
          <p:nvPr>
            <p:ph type="body" idx="1"/>
          </p:nvPr>
        </p:nvSpPr>
        <p:spPr>
          <a:xfrm rot="5400000">
            <a:off x="4966518" y="-233142"/>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86" name="Google Shape;286;g29105228ff6_0_1466"/>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g29105228ff6_0_1466"/>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g29105228ff6_0_1466"/>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89" name="Google Shape;289;g29105228ff6_0_1466"/>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0"/>
        <p:cNvGrpSpPr/>
        <p:nvPr/>
      </p:nvGrpSpPr>
      <p:grpSpPr>
        <a:xfrm>
          <a:off x="0" y="0"/>
          <a:ext cx="0" cy="0"/>
          <a:chOff x="0" y="0"/>
          <a:chExt cx="0" cy="0"/>
        </a:xfrm>
      </p:grpSpPr>
      <p:sp>
        <p:nvSpPr>
          <p:cNvPr id="291" name="Google Shape;291;g29105228ff6_0_147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2" name="Google Shape;292;g29105228ff6_0_1473"/>
          <p:cNvSpPr txBox="1">
            <a:spLocks noGrp="1"/>
          </p:cNvSpPr>
          <p:nvPr>
            <p:ph type="body" idx="1"/>
          </p:nvPr>
        </p:nvSpPr>
        <p:spPr>
          <a:xfrm rot="5400000">
            <a:off x="4965162" y="-228570"/>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93" name="Google Shape;293;g29105228ff6_0_147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g29105228ff6_0_147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g29105228ff6_0_147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solidFill>
                  <a:srgbClr val="40BAD2"/>
                </a:solidFill>
              </a:defRPr>
            </a:lvl1pPr>
            <a:lvl2pPr marL="0" lvl="1" indent="0" algn="r" rtl="0">
              <a:lnSpc>
                <a:spcPct val="100000"/>
              </a:lnSpc>
              <a:spcBef>
                <a:spcPts val="0"/>
              </a:spcBef>
              <a:spcAft>
                <a:spcPts val="0"/>
              </a:spcAft>
              <a:buNone/>
              <a:defRPr>
                <a:solidFill>
                  <a:srgbClr val="40BAD2"/>
                </a:solidFill>
              </a:defRPr>
            </a:lvl2pPr>
            <a:lvl3pPr marL="0" lvl="2" indent="0" algn="r" rtl="0">
              <a:lnSpc>
                <a:spcPct val="100000"/>
              </a:lnSpc>
              <a:spcBef>
                <a:spcPts val="0"/>
              </a:spcBef>
              <a:spcAft>
                <a:spcPts val="0"/>
              </a:spcAft>
              <a:buNone/>
              <a:defRPr>
                <a:solidFill>
                  <a:srgbClr val="40BAD2"/>
                </a:solidFill>
              </a:defRPr>
            </a:lvl3pPr>
            <a:lvl4pPr marL="0" lvl="3" indent="0" algn="r" rtl="0">
              <a:lnSpc>
                <a:spcPct val="100000"/>
              </a:lnSpc>
              <a:spcBef>
                <a:spcPts val="0"/>
              </a:spcBef>
              <a:spcAft>
                <a:spcPts val="0"/>
              </a:spcAft>
              <a:buNone/>
              <a:defRPr>
                <a:solidFill>
                  <a:srgbClr val="40BAD2"/>
                </a:solidFill>
              </a:defRPr>
            </a:lvl4pPr>
            <a:lvl5pPr marL="0" lvl="4" indent="0" algn="r" rtl="0">
              <a:lnSpc>
                <a:spcPct val="100000"/>
              </a:lnSpc>
              <a:spcBef>
                <a:spcPts val="0"/>
              </a:spcBef>
              <a:spcAft>
                <a:spcPts val="0"/>
              </a:spcAft>
              <a:buNone/>
              <a:defRPr>
                <a:solidFill>
                  <a:srgbClr val="40BAD2"/>
                </a:solidFill>
              </a:defRPr>
            </a:lvl5pPr>
            <a:lvl6pPr marL="0" lvl="5" indent="0" algn="r" rtl="0">
              <a:lnSpc>
                <a:spcPct val="100000"/>
              </a:lnSpc>
              <a:spcBef>
                <a:spcPts val="0"/>
              </a:spcBef>
              <a:spcAft>
                <a:spcPts val="0"/>
              </a:spcAft>
              <a:buNone/>
              <a:defRPr>
                <a:solidFill>
                  <a:srgbClr val="40BAD2"/>
                </a:solidFill>
              </a:defRPr>
            </a:lvl6pPr>
            <a:lvl7pPr marL="0" lvl="6" indent="0" algn="r" rtl="0">
              <a:lnSpc>
                <a:spcPct val="100000"/>
              </a:lnSpc>
              <a:spcBef>
                <a:spcPts val="0"/>
              </a:spcBef>
              <a:spcAft>
                <a:spcPts val="0"/>
              </a:spcAft>
              <a:buNone/>
              <a:defRPr>
                <a:solidFill>
                  <a:srgbClr val="40BAD2"/>
                </a:solidFill>
              </a:defRPr>
            </a:lvl7pPr>
            <a:lvl8pPr marL="0" lvl="7" indent="0" algn="r" rtl="0">
              <a:lnSpc>
                <a:spcPct val="100000"/>
              </a:lnSpc>
              <a:spcBef>
                <a:spcPts val="0"/>
              </a:spcBef>
              <a:spcAft>
                <a:spcPts val="0"/>
              </a:spcAft>
              <a:buNone/>
              <a:defRPr>
                <a:solidFill>
                  <a:srgbClr val="40BAD2"/>
                </a:solidFill>
              </a:defRPr>
            </a:lvl8pPr>
            <a:lvl9pPr marL="0" lvl="8" indent="0" algn="r" rtl="0">
              <a:lnSpc>
                <a:spcPct val="100000"/>
              </a:lnSpc>
              <a:spcBef>
                <a:spcPts val="0"/>
              </a:spcBef>
              <a:spcAft>
                <a:spcPts val="0"/>
              </a:spcAft>
              <a:buNone/>
              <a:defRPr>
                <a:solidFill>
                  <a:srgbClr val="40BAD2"/>
                </a:solidFill>
              </a:defRPr>
            </a:lvl9pPr>
          </a:lstStyle>
          <a:p>
            <a:pPr marL="0" lvl="0" indent="0" algn="r" rtl="0">
              <a:spcBef>
                <a:spcPts val="0"/>
              </a:spcBef>
              <a:spcAft>
                <a:spcPts val="0"/>
              </a:spcAft>
              <a:buNone/>
            </a:pPr>
            <a:fld id="{00000000-1234-1234-1234-123412341234}" type="slidenum">
              <a:rPr lang="en-IN"/>
              <a:t>‹#›</a:t>
            </a:fld>
            <a:endParaRPr/>
          </a:p>
        </p:txBody>
      </p:sp>
      <p:pic>
        <p:nvPicPr>
          <p:cNvPr id="296" name="Google Shape;296;g29105228ff6_0_147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306"/>
        <p:cNvGrpSpPr/>
        <p:nvPr/>
      </p:nvGrpSpPr>
      <p:grpSpPr>
        <a:xfrm>
          <a:off x="0" y="0"/>
          <a:ext cx="0" cy="0"/>
          <a:chOff x="0" y="0"/>
          <a:chExt cx="0" cy="0"/>
        </a:xfrm>
      </p:grpSpPr>
      <p:sp>
        <p:nvSpPr>
          <p:cNvPr id="307" name="Google Shape;307;g29105228ff6_0_1489"/>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lvl1pPr marL="457200" lvl="0" indent="-347154" algn="l" rtl="0">
              <a:lnSpc>
                <a:spcPct val="90000"/>
              </a:lnSpc>
              <a:spcBef>
                <a:spcPts val="800"/>
              </a:spcBef>
              <a:spcAft>
                <a:spcPts val="0"/>
              </a:spcAft>
              <a:buSzPts val="1867"/>
              <a:buChar char="●"/>
              <a:defRPr sz="1867" b="0"/>
            </a:lvl1pPr>
            <a:lvl2pPr marL="914400" lvl="1" indent="-338645" algn="l" rtl="0">
              <a:lnSpc>
                <a:spcPct val="90000"/>
              </a:lnSpc>
              <a:spcBef>
                <a:spcPts val="800"/>
              </a:spcBef>
              <a:spcAft>
                <a:spcPts val="0"/>
              </a:spcAft>
              <a:buClr>
                <a:srgbClr val="6C8C1A"/>
              </a:buClr>
              <a:buSzPts val="1733"/>
              <a:buFont typeface="Noto Sans Symbols"/>
              <a:buChar char="▪"/>
              <a:defRPr sz="1733"/>
            </a:lvl2pPr>
            <a:lvl3pPr marL="1371600" lvl="2" indent="-330200" algn="l" rtl="0">
              <a:lnSpc>
                <a:spcPct val="90000"/>
              </a:lnSpc>
              <a:spcBef>
                <a:spcPts val="800"/>
              </a:spcBef>
              <a:spcAft>
                <a:spcPts val="0"/>
              </a:spcAft>
              <a:buClr>
                <a:srgbClr val="3086AB"/>
              </a:buClr>
              <a:buSzPts val="1600"/>
              <a:buFont typeface="Arial"/>
              <a:buChar char="•"/>
              <a:defRPr sz="1600"/>
            </a:lvl3pPr>
            <a:lvl4pPr marL="1828800" lvl="3" indent="-317500" algn="l" rtl="0">
              <a:lnSpc>
                <a:spcPct val="90000"/>
              </a:lnSpc>
              <a:spcBef>
                <a:spcPts val="800"/>
              </a:spcBef>
              <a:spcAft>
                <a:spcPts val="0"/>
              </a:spcAft>
              <a:buSzPts val="1400"/>
              <a:buFont typeface="Arial"/>
              <a:buChar char="-"/>
              <a:defRPr/>
            </a:lvl4pPr>
            <a:lvl5pPr marL="2286000" lvl="4" indent="-317500" algn="l" rtl="0">
              <a:lnSpc>
                <a:spcPct val="90000"/>
              </a:lnSpc>
              <a:spcBef>
                <a:spcPts val="800"/>
              </a:spcBef>
              <a:spcAft>
                <a:spcPts val="0"/>
              </a:spcAft>
              <a:buSzPts val="14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308" name="Google Shape;308;g29105228ff6_0_148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9" name="Google Shape;309;g29105228ff6_0_148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sp>
        <p:nvSpPr>
          <p:cNvPr id="310" name="Google Shape;310;g29105228ff6_0_1489"/>
          <p:cNvSpPr txBox="1">
            <a:spLocks noGrp="1"/>
          </p:cNvSpPr>
          <p:nvPr>
            <p:ph type="title"/>
          </p:nvPr>
        </p:nvSpPr>
        <p:spPr>
          <a:xfrm>
            <a:off x="486837" y="646262"/>
            <a:ext cx="11106300" cy="697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36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11"/>
        <p:cNvGrpSpPr/>
        <p:nvPr/>
      </p:nvGrpSpPr>
      <p:grpSpPr>
        <a:xfrm>
          <a:off x="0" y="0"/>
          <a:ext cx="0" cy="0"/>
          <a:chOff x="0" y="0"/>
          <a:chExt cx="0" cy="0"/>
        </a:xfrm>
      </p:grpSpPr>
      <p:sp>
        <p:nvSpPr>
          <p:cNvPr id="312" name="Google Shape;312;g29105228ff6_0_1494"/>
          <p:cNvSpPr txBox="1">
            <a:spLocks noGrp="1"/>
          </p:cNvSpPr>
          <p:nvPr>
            <p:ph type="ctrTitle"/>
          </p:nvPr>
        </p:nvSpPr>
        <p:spPr>
          <a:xfrm>
            <a:off x="1069847" y="1298448"/>
            <a:ext cx="102165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546"/>
              </a:buClr>
              <a:buSzPts val="5900"/>
              <a:buFont typeface="Corbel"/>
              <a:buNone/>
              <a:defRPr sz="5900">
                <a:solidFill>
                  <a:srgbClr val="00054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 name="Google Shape;313;g29105228ff6_0_1494"/>
          <p:cNvSpPr txBox="1">
            <a:spLocks noGrp="1"/>
          </p:cNvSpPr>
          <p:nvPr>
            <p:ph type="subTitle" idx="1"/>
          </p:nvPr>
        </p:nvSpPr>
        <p:spPr>
          <a:xfrm>
            <a:off x="1100014" y="4670246"/>
            <a:ext cx="101862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200"/>
              </a:spcBef>
              <a:spcAft>
                <a:spcPts val="0"/>
              </a:spcAft>
              <a:buSzPts val="2200"/>
              <a:buNone/>
              <a:defRPr sz="2200" cap="none">
                <a:solidFill>
                  <a:srgbClr val="CC4B14"/>
                </a:solidFill>
              </a:defRPr>
            </a:lvl1pPr>
            <a:lvl2pPr lvl="1" algn="ctr" rtl="0">
              <a:lnSpc>
                <a:spcPct val="90000"/>
              </a:lnSpc>
              <a:spcBef>
                <a:spcPts val="250"/>
              </a:spcBef>
              <a:spcAft>
                <a:spcPts val="0"/>
              </a:spcAft>
              <a:buSzPts val="2200"/>
              <a:buNone/>
              <a:defRPr sz="2200"/>
            </a:lvl2pPr>
            <a:lvl3pPr lvl="2" algn="ctr" rtl="0">
              <a:lnSpc>
                <a:spcPct val="90000"/>
              </a:lnSpc>
              <a:spcBef>
                <a:spcPts val="250"/>
              </a:spcBef>
              <a:spcAft>
                <a:spcPts val="0"/>
              </a:spcAft>
              <a:buSzPts val="2200"/>
              <a:buNone/>
              <a:defRPr sz="2200"/>
            </a:lvl3pPr>
            <a:lvl4pPr lvl="3" algn="ctr" rtl="0">
              <a:lnSpc>
                <a:spcPct val="90000"/>
              </a:lnSpc>
              <a:spcBef>
                <a:spcPts val="250"/>
              </a:spcBef>
              <a:spcAft>
                <a:spcPts val="0"/>
              </a:spcAft>
              <a:buSzPts val="2000"/>
              <a:buNone/>
              <a:defRPr sz="2000"/>
            </a:lvl4pPr>
            <a:lvl5pPr lvl="4" algn="ctr" rtl="0">
              <a:lnSpc>
                <a:spcPct val="90000"/>
              </a:lnSpc>
              <a:spcBef>
                <a:spcPts val="250"/>
              </a:spcBef>
              <a:spcAft>
                <a:spcPts val="0"/>
              </a:spcAft>
              <a:buSzPts val="2000"/>
              <a:buNone/>
              <a:defRPr sz="2000"/>
            </a:lvl5pPr>
            <a:lvl6pPr lvl="5" algn="ctr" rtl="0">
              <a:lnSpc>
                <a:spcPct val="90000"/>
              </a:lnSpc>
              <a:spcBef>
                <a:spcPts val="250"/>
              </a:spcBef>
              <a:spcAft>
                <a:spcPts val="0"/>
              </a:spcAft>
              <a:buSzPts val="2000"/>
              <a:buNone/>
              <a:defRPr sz="2000"/>
            </a:lvl6pPr>
            <a:lvl7pPr lvl="6" algn="ctr" rtl="0">
              <a:lnSpc>
                <a:spcPct val="90000"/>
              </a:lnSpc>
              <a:spcBef>
                <a:spcPts val="250"/>
              </a:spcBef>
              <a:spcAft>
                <a:spcPts val="0"/>
              </a:spcAft>
              <a:buSzPts val="2000"/>
              <a:buNone/>
              <a:defRPr sz="2000"/>
            </a:lvl7pPr>
            <a:lvl8pPr lvl="7" algn="ctr" rtl="0">
              <a:lnSpc>
                <a:spcPct val="90000"/>
              </a:lnSpc>
              <a:spcBef>
                <a:spcPts val="250"/>
              </a:spcBef>
              <a:spcAft>
                <a:spcPts val="0"/>
              </a:spcAft>
              <a:buSzPts val="2000"/>
              <a:buNone/>
              <a:defRPr sz="2000"/>
            </a:lvl8pPr>
            <a:lvl9pPr lvl="8" algn="ctr" rtl="0">
              <a:lnSpc>
                <a:spcPct val="90000"/>
              </a:lnSpc>
              <a:spcBef>
                <a:spcPts val="250"/>
              </a:spcBef>
              <a:spcAft>
                <a:spcPts val="250"/>
              </a:spcAft>
              <a:buSzPts val="2000"/>
              <a:buNone/>
              <a:defRPr sz="2000"/>
            </a:lvl9pPr>
          </a:lstStyle>
          <a:p>
            <a:endParaRPr/>
          </a:p>
        </p:txBody>
      </p:sp>
      <p:sp>
        <p:nvSpPr>
          <p:cNvPr id="314" name="Google Shape;314;g29105228ff6_0_149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5" name="Google Shape;315;g29105228ff6_0_149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6" name="Google Shape;316;g29105228ff6_0_149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17" name="Google Shape;317;g29105228ff6_0_1494"/>
          <p:cNvPicPr preferRelativeResize="0"/>
          <p:nvPr/>
        </p:nvPicPr>
        <p:blipFill rotWithShape="1">
          <a:blip r:embed="rId2">
            <a:alphaModFix/>
          </a:blip>
          <a:srcRect/>
          <a:stretch/>
        </p:blipFill>
        <p:spPr>
          <a:xfrm>
            <a:off x="26938" y="6707875"/>
            <a:ext cx="12191999" cy="17258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8"/>
        <p:cNvGrpSpPr/>
        <p:nvPr/>
      </p:nvGrpSpPr>
      <p:grpSpPr>
        <a:xfrm>
          <a:off x="0" y="0"/>
          <a:ext cx="0" cy="0"/>
          <a:chOff x="0" y="0"/>
          <a:chExt cx="0" cy="0"/>
        </a:xfrm>
      </p:grpSpPr>
      <p:sp>
        <p:nvSpPr>
          <p:cNvPr id="319" name="Google Shape;319;g29105228ff6_0_1501"/>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g29105228ff6_0_1501"/>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a:solidFill>
                  <a:srgbClr val="000F46"/>
                </a:solidFill>
              </a:defRPr>
            </a:lvl1pPr>
            <a:lvl2pPr marL="914400" lvl="1" indent="-342900" algn="l" rtl="0">
              <a:lnSpc>
                <a:spcPct val="90000"/>
              </a:lnSpc>
              <a:spcBef>
                <a:spcPts val="250"/>
              </a:spcBef>
              <a:spcAft>
                <a:spcPts val="0"/>
              </a:spcAft>
              <a:buSzPts val="1800"/>
              <a:buChar char="●"/>
              <a:defRPr>
                <a:solidFill>
                  <a:srgbClr val="000F46"/>
                </a:solidFill>
              </a:defRPr>
            </a:lvl2pPr>
            <a:lvl3pPr marL="1371600" lvl="2" indent="-330200" algn="l" rtl="0">
              <a:lnSpc>
                <a:spcPct val="90000"/>
              </a:lnSpc>
              <a:spcBef>
                <a:spcPts val="250"/>
              </a:spcBef>
              <a:spcAft>
                <a:spcPts val="0"/>
              </a:spcAft>
              <a:buSzPts val="1600"/>
              <a:buChar char="●"/>
              <a:defRPr>
                <a:solidFill>
                  <a:srgbClr val="000F46"/>
                </a:solidFill>
              </a:defRPr>
            </a:lvl3pPr>
            <a:lvl4pPr marL="1828800" lvl="3" indent="-317500" algn="l" rtl="0">
              <a:lnSpc>
                <a:spcPct val="90000"/>
              </a:lnSpc>
              <a:spcBef>
                <a:spcPts val="250"/>
              </a:spcBef>
              <a:spcAft>
                <a:spcPts val="0"/>
              </a:spcAft>
              <a:buSzPts val="1400"/>
              <a:buChar char="●"/>
              <a:defRPr>
                <a:solidFill>
                  <a:srgbClr val="000F46"/>
                </a:solidFill>
              </a:defRPr>
            </a:lvl4pPr>
            <a:lvl5pPr marL="2286000" lvl="4" indent="-317500" algn="l" rtl="0">
              <a:lnSpc>
                <a:spcPct val="90000"/>
              </a:lnSpc>
              <a:spcBef>
                <a:spcPts val="250"/>
              </a:spcBef>
              <a:spcAft>
                <a:spcPts val="0"/>
              </a:spcAft>
              <a:buSzPts val="1400"/>
              <a:buChar char="●"/>
              <a:defRPr>
                <a:solidFill>
                  <a:srgbClr val="000F46"/>
                </a:solidFill>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321" name="Google Shape;321;g29105228ff6_0_150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2" name="Google Shape;322;g29105228ff6_0_150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3" name="Google Shape;323;g29105228ff6_0_150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24" name="Google Shape;324;g29105228ff6_0_1501"/>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5"/>
        <p:cNvGrpSpPr/>
        <p:nvPr/>
      </p:nvGrpSpPr>
      <p:grpSpPr>
        <a:xfrm>
          <a:off x="0" y="0"/>
          <a:ext cx="0" cy="0"/>
          <a:chOff x="0" y="0"/>
          <a:chExt cx="0" cy="0"/>
        </a:xfrm>
      </p:grpSpPr>
      <p:sp>
        <p:nvSpPr>
          <p:cNvPr id="326" name="Google Shape;326;g29105228ff6_0_1508"/>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F46"/>
              </a:buClr>
              <a:buSzPts val="5900"/>
              <a:buFont typeface="Corbel"/>
              <a:buNone/>
              <a:defRPr sz="5900" b="0">
                <a:solidFill>
                  <a:srgbClr val="000F4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7" name="Google Shape;327;g29105228ff6_0_1508"/>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2200"/>
              <a:buNone/>
              <a:defRPr sz="22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328" name="Google Shape;328;g29105228ff6_0_150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9" name="Google Shape;329;g29105228ff6_0_150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0" name="Google Shape;330;g29105228ff6_0_150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31" name="Google Shape;331;g29105228ff6_0_150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7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6"/>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7" name="Google Shape;47;p76"/>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8" name="Google Shape;48;p7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1" name="Google Shape;51;p76"/>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2"/>
        <p:cNvGrpSpPr/>
        <p:nvPr/>
      </p:nvGrpSpPr>
      <p:grpSpPr>
        <a:xfrm>
          <a:off x="0" y="0"/>
          <a:ext cx="0" cy="0"/>
          <a:chOff x="0" y="0"/>
          <a:chExt cx="0" cy="0"/>
        </a:xfrm>
      </p:grpSpPr>
      <p:sp>
        <p:nvSpPr>
          <p:cNvPr id="333" name="Google Shape;333;g29105228ff6_0_151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4" name="Google Shape;334;g29105228ff6_0_1515"/>
          <p:cNvSpPr txBox="1">
            <a:spLocks noGrp="1"/>
          </p:cNvSpPr>
          <p:nvPr>
            <p:ph type="body" idx="1"/>
          </p:nvPr>
        </p:nvSpPr>
        <p:spPr>
          <a:xfrm>
            <a:off x="3867912"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335" name="Google Shape;335;g29105228ff6_0_1515"/>
          <p:cNvSpPr txBox="1">
            <a:spLocks noGrp="1"/>
          </p:cNvSpPr>
          <p:nvPr>
            <p:ph type="body" idx="2"/>
          </p:nvPr>
        </p:nvSpPr>
        <p:spPr>
          <a:xfrm>
            <a:off x="7818120"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336" name="Google Shape;336;g29105228ff6_0_151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7" name="Google Shape;337;g29105228ff6_0_151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8" name="Google Shape;338;g29105228ff6_0_151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39" name="Google Shape;339;g29105228ff6_0_151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0"/>
        <p:cNvGrpSpPr/>
        <p:nvPr/>
      </p:nvGrpSpPr>
      <p:grpSpPr>
        <a:xfrm>
          <a:off x="0" y="0"/>
          <a:ext cx="0" cy="0"/>
          <a:chOff x="0" y="0"/>
          <a:chExt cx="0" cy="0"/>
        </a:xfrm>
      </p:grpSpPr>
      <p:sp>
        <p:nvSpPr>
          <p:cNvPr id="341" name="Google Shape;341;g29105228ff6_0_1523"/>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2" name="Google Shape;342;g29105228ff6_0_1523"/>
          <p:cNvSpPr txBox="1">
            <a:spLocks noGrp="1"/>
          </p:cNvSpPr>
          <p:nvPr>
            <p:ph type="body" idx="1"/>
          </p:nvPr>
        </p:nvSpPr>
        <p:spPr>
          <a:xfrm>
            <a:off x="3867912" y="1023586"/>
            <a:ext cx="3474600" cy="807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343" name="Google Shape;343;g29105228ff6_0_1523"/>
          <p:cNvSpPr txBox="1">
            <a:spLocks noGrp="1"/>
          </p:cNvSpPr>
          <p:nvPr>
            <p:ph type="body" idx="2"/>
          </p:nvPr>
        </p:nvSpPr>
        <p:spPr>
          <a:xfrm>
            <a:off x="3867912"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344" name="Google Shape;344;g29105228ff6_0_1523"/>
          <p:cNvSpPr txBox="1">
            <a:spLocks noGrp="1"/>
          </p:cNvSpPr>
          <p:nvPr>
            <p:ph type="body" idx="3"/>
          </p:nvPr>
        </p:nvSpPr>
        <p:spPr>
          <a:xfrm>
            <a:off x="7818463" y="1023586"/>
            <a:ext cx="3474600" cy="813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345" name="Google Shape;345;g29105228ff6_0_1523"/>
          <p:cNvSpPr txBox="1">
            <a:spLocks noGrp="1"/>
          </p:cNvSpPr>
          <p:nvPr>
            <p:ph type="body" idx="4"/>
          </p:nvPr>
        </p:nvSpPr>
        <p:spPr>
          <a:xfrm>
            <a:off x="7818463"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346" name="Google Shape;346;g29105228ff6_0_152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7" name="Google Shape;347;g29105228ff6_0_152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8" name="Google Shape;348;g29105228ff6_0_152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49" name="Google Shape;349;g29105228ff6_0_152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0"/>
        <p:cNvGrpSpPr/>
        <p:nvPr/>
      </p:nvGrpSpPr>
      <p:grpSpPr>
        <a:xfrm>
          <a:off x="0" y="0"/>
          <a:ext cx="0" cy="0"/>
          <a:chOff x="0" y="0"/>
          <a:chExt cx="0" cy="0"/>
        </a:xfrm>
      </p:grpSpPr>
      <p:sp>
        <p:nvSpPr>
          <p:cNvPr id="351" name="Google Shape;351;g29105228ff6_0_1533"/>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2" name="Google Shape;352;g29105228ff6_0_153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3" name="Google Shape;353;g29105228ff6_0_153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4" name="Google Shape;354;g29105228ff6_0_153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55" name="Google Shape;355;g29105228ff6_0_153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56"/>
        <p:cNvGrpSpPr/>
        <p:nvPr/>
      </p:nvGrpSpPr>
      <p:grpSpPr>
        <a:xfrm>
          <a:off x="0" y="0"/>
          <a:ext cx="0" cy="0"/>
          <a:chOff x="0" y="0"/>
          <a:chExt cx="0" cy="0"/>
        </a:xfrm>
      </p:grpSpPr>
      <p:sp>
        <p:nvSpPr>
          <p:cNvPr id="357" name="Google Shape;357;g29105228ff6_0_1539"/>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8" name="Google Shape;358;g29105228ff6_0_153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9" name="Google Shape;359;g29105228ff6_0_153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60" name="Google Shape;360;g29105228ff6_0_1539"/>
          <p:cNvPicPr preferRelativeResize="0"/>
          <p:nvPr/>
        </p:nvPicPr>
        <p:blipFill rotWithShape="1">
          <a:blip r:embed="rId2">
            <a:alphaModFix/>
          </a:blip>
          <a:srcRect/>
          <a:stretch/>
        </p:blipFill>
        <p:spPr>
          <a:xfrm>
            <a:off x="26938" y="6707875"/>
            <a:ext cx="12191999" cy="172586"/>
          </a:xfrm>
          <a:prstGeom prst="rect">
            <a:avLst/>
          </a:prstGeom>
          <a:noFill/>
          <a:ln>
            <a:noFill/>
          </a:ln>
        </p:spPr>
      </p:pic>
      <p:sp>
        <p:nvSpPr>
          <p:cNvPr id="361" name="Google Shape;361;g29105228ff6_0_1539"/>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29105228ff6_0_1539"/>
          <p:cNvSpPr/>
          <p:nvPr/>
        </p:nvSpPr>
        <p:spPr>
          <a:xfrm>
            <a:off x="1" y="758952"/>
            <a:ext cx="3840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3"/>
        <p:cNvGrpSpPr/>
        <p:nvPr/>
      </p:nvGrpSpPr>
      <p:grpSpPr>
        <a:xfrm>
          <a:off x="0" y="0"/>
          <a:ext cx="0" cy="0"/>
          <a:chOff x="0" y="0"/>
          <a:chExt cx="0" cy="0"/>
        </a:xfrm>
      </p:grpSpPr>
      <p:sp>
        <p:nvSpPr>
          <p:cNvPr id="364" name="Google Shape;364;g29105228ff6_0_1546"/>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5" name="Google Shape;365;g29105228ff6_0_1546"/>
          <p:cNvSpPr txBox="1">
            <a:spLocks noGrp="1"/>
          </p:cNvSpPr>
          <p:nvPr>
            <p:ph type="body" idx="1"/>
          </p:nvPr>
        </p:nvSpPr>
        <p:spPr>
          <a:xfrm>
            <a:off x="3867912" y="868680"/>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366" name="Google Shape;366;g29105228ff6_0_1546"/>
          <p:cNvSpPr txBox="1">
            <a:spLocks noGrp="1"/>
          </p:cNvSpPr>
          <p:nvPr>
            <p:ph type="body" idx="2"/>
          </p:nvPr>
        </p:nvSpPr>
        <p:spPr>
          <a:xfrm>
            <a:off x="256032" y="3494176"/>
            <a:ext cx="28347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367" name="Google Shape;367;g29105228ff6_0_1546"/>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8" name="Google Shape;368;g29105228ff6_0_1546"/>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9" name="Google Shape;369;g29105228ff6_0_1546"/>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70" name="Google Shape;370;g29105228ff6_0_1546"/>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1"/>
        <p:cNvGrpSpPr/>
        <p:nvPr/>
      </p:nvGrpSpPr>
      <p:grpSpPr>
        <a:xfrm>
          <a:off x="0" y="0"/>
          <a:ext cx="0" cy="0"/>
          <a:chOff x="0" y="0"/>
          <a:chExt cx="0" cy="0"/>
        </a:xfrm>
      </p:grpSpPr>
      <p:sp>
        <p:nvSpPr>
          <p:cNvPr id="372" name="Google Shape;372;g29105228ff6_0_1554"/>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3" name="Google Shape;373;g29105228ff6_0_1554"/>
          <p:cNvSpPr>
            <a:spLocks noGrp="1"/>
          </p:cNvSpPr>
          <p:nvPr>
            <p:ph type="pic" idx="2"/>
          </p:nvPr>
        </p:nvSpPr>
        <p:spPr>
          <a:xfrm>
            <a:off x="3570644" y="767419"/>
            <a:ext cx="8115300" cy="5331000"/>
          </a:xfrm>
          <a:prstGeom prst="rect">
            <a:avLst/>
          </a:prstGeom>
          <a:solidFill>
            <a:srgbClr val="BFBFBF"/>
          </a:solidFill>
          <a:ln>
            <a:noFill/>
          </a:ln>
        </p:spPr>
      </p:sp>
      <p:sp>
        <p:nvSpPr>
          <p:cNvPr id="374" name="Google Shape;374;g29105228ff6_0_1554"/>
          <p:cNvSpPr txBox="1">
            <a:spLocks noGrp="1"/>
          </p:cNvSpPr>
          <p:nvPr>
            <p:ph type="body" idx="1"/>
          </p:nvPr>
        </p:nvSpPr>
        <p:spPr>
          <a:xfrm>
            <a:off x="256032" y="3493008"/>
            <a:ext cx="2834700" cy="2322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375" name="Google Shape;375;g29105228ff6_0_155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6" name="Google Shape;376;g29105228ff6_0_1554"/>
          <p:cNvSpPr txBox="1">
            <a:spLocks noGrp="1"/>
          </p:cNvSpPr>
          <p:nvPr>
            <p:ph type="ftr" idx="11"/>
          </p:nvPr>
        </p:nvSpPr>
        <p:spPr>
          <a:xfrm>
            <a:off x="3499101"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7" name="Google Shape;377;g29105228ff6_0_155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78" name="Google Shape;378;g29105228ff6_0_1554"/>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9"/>
        <p:cNvGrpSpPr/>
        <p:nvPr/>
      </p:nvGrpSpPr>
      <p:grpSpPr>
        <a:xfrm>
          <a:off x="0" y="0"/>
          <a:ext cx="0" cy="0"/>
          <a:chOff x="0" y="0"/>
          <a:chExt cx="0" cy="0"/>
        </a:xfrm>
      </p:grpSpPr>
      <p:sp>
        <p:nvSpPr>
          <p:cNvPr id="380" name="Google Shape;380;g29105228ff6_0_1562"/>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1" name="Google Shape;381;g29105228ff6_0_1562"/>
          <p:cNvSpPr txBox="1">
            <a:spLocks noGrp="1"/>
          </p:cNvSpPr>
          <p:nvPr>
            <p:ph type="body" idx="1"/>
          </p:nvPr>
        </p:nvSpPr>
        <p:spPr>
          <a:xfrm rot="5400000">
            <a:off x="4966518" y="-233142"/>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382" name="Google Shape;382;g29105228ff6_0_156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3" name="Google Shape;383;g29105228ff6_0_156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4" name="Google Shape;384;g29105228ff6_0_156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85" name="Google Shape;385;g29105228ff6_0_156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6"/>
        <p:cNvGrpSpPr/>
        <p:nvPr/>
      </p:nvGrpSpPr>
      <p:grpSpPr>
        <a:xfrm>
          <a:off x="0" y="0"/>
          <a:ext cx="0" cy="0"/>
          <a:chOff x="0" y="0"/>
          <a:chExt cx="0" cy="0"/>
        </a:xfrm>
      </p:grpSpPr>
      <p:sp>
        <p:nvSpPr>
          <p:cNvPr id="387" name="Google Shape;387;g29105228ff6_0_1569"/>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8" name="Google Shape;388;g29105228ff6_0_1569"/>
          <p:cNvSpPr txBox="1">
            <a:spLocks noGrp="1"/>
          </p:cNvSpPr>
          <p:nvPr>
            <p:ph type="body" idx="1"/>
          </p:nvPr>
        </p:nvSpPr>
        <p:spPr>
          <a:xfrm rot="5400000">
            <a:off x="4965162" y="-228570"/>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389" name="Google Shape;389;g29105228ff6_0_1569"/>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0" name="Google Shape;390;g29105228ff6_0_156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1" name="Google Shape;391;g29105228ff6_0_156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N"/>
              <a:t>‹#›</a:t>
            </a:fld>
            <a:endParaRPr/>
          </a:p>
        </p:txBody>
      </p:sp>
      <p:pic>
        <p:nvPicPr>
          <p:cNvPr id="392" name="Google Shape;392;g29105228ff6_0_1569"/>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2"/>
        <p:cNvGrpSpPr/>
        <p:nvPr/>
      </p:nvGrpSpPr>
      <p:grpSpPr>
        <a:xfrm>
          <a:off x="0" y="0"/>
          <a:ext cx="0" cy="0"/>
          <a:chOff x="0" y="0"/>
          <a:chExt cx="0" cy="0"/>
        </a:xfrm>
      </p:grpSpPr>
      <p:sp>
        <p:nvSpPr>
          <p:cNvPr id="403" name="Google Shape;403;g29105228ff6_0_2293"/>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F46"/>
              </a:buClr>
              <a:buSzPts val="5900"/>
              <a:buFont typeface="Corbel"/>
              <a:buNone/>
              <a:defRPr sz="5900" b="0">
                <a:solidFill>
                  <a:srgbClr val="000F4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4" name="Google Shape;404;g29105228ff6_0_2293"/>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2200"/>
              <a:buNone/>
              <a:defRPr sz="22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405" name="Google Shape;405;g29105228ff6_0_229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6" name="Google Shape;406;g29105228ff6_0_229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7" name="Google Shape;407;g29105228ff6_0_229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08" name="Google Shape;408;g29105228ff6_0_229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9"/>
        <p:cNvGrpSpPr/>
        <p:nvPr/>
      </p:nvGrpSpPr>
      <p:grpSpPr>
        <a:xfrm>
          <a:off x="0" y="0"/>
          <a:ext cx="0" cy="0"/>
          <a:chOff x="0" y="0"/>
          <a:chExt cx="0" cy="0"/>
        </a:xfrm>
      </p:grpSpPr>
      <p:sp>
        <p:nvSpPr>
          <p:cNvPr id="410" name="Google Shape;410;g29105228ff6_0_2300"/>
          <p:cNvSpPr txBox="1">
            <a:spLocks noGrp="1"/>
          </p:cNvSpPr>
          <p:nvPr>
            <p:ph type="ctrTitle"/>
          </p:nvPr>
        </p:nvSpPr>
        <p:spPr>
          <a:xfrm>
            <a:off x="1069847" y="1298448"/>
            <a:ext cx="102165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546"/>
              </a:buClr>
              <a:buSzPts val="5900"/>
              <a:buFont typeface="Corbel"/>
              <a:buNone/>
              <a:defRPr sz="5900">
                <a:solidFill>
                  <a:srgbClr val="00054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1" name="Google Shape;411;g29105228ff6_0_2300"/>
          <p:cNvSpPr txBox="1">
            <a:spLocks noGrp="1"/>
          </p:cNvSpPr>
          <p:nvPr>
            <p:ph type="subTitle" idx="1"/>
          </p:nvPr>
        </p:nvSpPr>
        <p:spPr>
          <a:xfrm>
            <a:off x="1100014" y="4670246"/>
            <a:ext cx="101862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200"/>
              </a:spcBef>
              <a:spcAft>
                <a:spcPts val="0"/>
              </a:spcAft>
              <a:buSzPts val="2200"/>
              <a:buNone/>
              <a:defRPr sz="2200" cap="none">
                <a:solidFill>
                  <a:srgbClr val="CC4B14"/>
                </a:solidFill>
              </a:defRPr>
            </a:lvl1pPr>
            <a:lvl2pPr lvl="1" algn="ctr" rtl="0">
              <a:lnSpc>
                <a:spcPct val="90000"/>
              </a:lnSpc>
              <a:spcBef>
                <a:spcPts val="250"/>
              </a:spcBef>
              <a:spcAft>
                <a:spcPts val="0"/>
              </a:spcAft>
              <a:buSzPts val="2200"/>
              <a:buNone/>
              <a:defRPr sz="2200"/>
            </a:lvl2pPr>
            <a:lvl3pPr lvl="2" algn="ctr" rtl="0">
              <a:lnSpc>
                <a:spcPct val="90000"/>
              </a:lnSpc>
              <a:spcBef>
                <a:spcPts val="250"/>
              </a:spcBef>
              <a:spcAft>
                <a:spcPts val="0"/>
              </a:spcAft>
              <a:buSzPts val="2200"/>
              <a:buNone/>
              <a:defRPr sz="2200"/>
            </a:lvl3pPr>
            <a:lvl4pPr lvl="3" algn="ctr" rtl="0">
              <a:lnSpc>
                <a:spcPct val="90000"/>
              </a:lnSpc>
              <a:spcBef>
                <a:spcPts val="250"/>
              </a:spcBef>
              <a:spcAft>
                <a:spcPts val="0"/>
              </a:spcAft>
              <a:buSzPts val="2000"/>
              <a:buNone/>
              <a:defRPr sz="2000"/>
            </a:lvl4pPr>
            <a:lvl5pPr lvl="4" algn="ctr" rtl="0">
              <a:lnSpc>
                <a:spcPct val="90000"/>
              </a:lnSpc>
              <a:spcBef>
                <a:spcPts val="250"/>
              </a:spcBef>
              <a:spcAft>
                <a:spcPts val="0"/>
              </a:spcAft>
              <a:buSzPts val="2000"/>
              <a:buNone/>
              <a:defRPr sz="2000"/>
            </a:lvl5pPr>
            <a:lvl6pPr lvl="5" algn="ctr" rtl="0">
              <a:lnSpc>
                <a:spcPct val="90000"/>
              </a:lnSpc>
              <a:spcBef>
                <a:spcPts val="250"/>
              </a:spcBef>
              <a:spcAft>
                <a:spcPts val="0"/>
              </a:spcAft>
              <a:buSzPts val="2000"/>
              <a:buNone/>
              <a:defRPr sz="2000"/>
            </a:lvl6pPr>
            <a:lvl7pPr lvl="6" algn="ctr" rtl="0">
              <a:lnSpc>
                <a:spcPct val="90000"/>
              </a:lnSpc>
              <a:spcBef>
                <a:spcPts val="250"/>
              </a:spcBef>
              <a:spcAft>
                <a:spcPts val="0"/>
              </a:spcAft>
              <a:buSzPts val="2000"/>
              <a:buNone/>
              <a:defRPr sz="2000"/>
            </a:lvl7pPr>
            <a:lvl8pPr lvl="7" algn="ctr" rtl="0">
              <a:lnSpc>
                <a:spcPct val="90000"/>
              </a:lnSpc>
              <a:spcBef>
                <a:spcPts val="250"/>
              </a:spcBef>
              <a:spcAft>
                <a:spcPts val="0"/>
              </a:spcAft>
              <a:buSzPts val="2000"/>
              <a:buNone/>
              <a:defRPr sz="2000"/>
            </a:lvl8pPr>
            <a:lvl9pPr lvl="8" algn="ctr" rtl="0">
              <a:lnSpc>
                <a:spcPct val="90000"/>
              </a:lnSpc>
              <a:spcBef>
                <a:spcPts val="250"/>
              </a:spcBef>
              <a:spcAft>
                <a:spcPts val="250"/>
              </a:spcAft>
              <a:buSzPts val="2000"/>
              <a:buNone/>
              <a:defRPr sz="2000"/>
            </a:lvl9pPr>
          </a:lstStyle>
          <a:p>
            <a:endParaRPr/>
          </a:p>
        </p:txBody>
      </p:sp>
      <p:sp>
        <p:nvSpPr>
          <p:cNvPr id="412" name="Google Shape;412;g29105228ff6_0_230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3" name="Google Shape;413;g29105228ff6_0_230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4" name="Google Shape;414;g29105228ff6_0_230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15" name="Google Shape;415;g29105228ff6_0_2300"/>
          <p:cNvPicPr preferRelativeResize="0"/>
          <p:nvPr/>
        </p:nvPicPr>
        <p:blipFill rotWithShape="1">
          <a:blip r:embed="rId2">
            <a:alphaModFix/>
          </a:blip>
          <a:srcRect/>
          <a:stretch/>
        </p:blipFill>
        <p:spPr>
          <a:xfrm>
            <a:off x="26938" y="6707875"/>
            <a:ext cx="12191999" cy="1725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7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7"/>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5" name="Google Shape;55;p77"/>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6" name="Google Shape;56;p77"/>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7" name="Google Shape;57;p77"/>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8" name="Google Shape;58;p7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1" name="Google Shape;61;p7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6"/>
        <p:cNvGrpSpPr/>
        <p:nvPr/>
      </p:nvGrpSpPr>
      <p:grpSpPr>
        <a:xfrm>
          <a:off x="0" y="0"/>
          <a:ext cx="0" cy="0"/>
          <a:chOff x="0" y="0"/>
          <a:chExt cx="0" cy="0"/>
        </a:xfrm>
      </p:grpSpPr>
      <p:sp>
        <p:nvSpPr>
          <p:cNvPr id="417" name="Google Shape;417;g29105228ff6_0_230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8" name="Google Shape;418;g29105228ff6_0_2307"/>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a:solidFill>
                  <a:srgbClr val="000F46"/>
                </a:solidFill>
              </a:defRPr>
            </a:lvl1pPr>
            <a:lvl2pPr marL="914400" lvl="1" indent="-342900" algn="l" rtl="0">
              <a:lnSpc>
                <a:spcPct val="90000"/>
              </a:lnSpc>
              <a:spcBef>
                <a:spcPts val="250"/>
              </a:spcBef>
              <a:spcAft>
                <a:spcPts val="0"/>
              </a:spcAft>
              <a:buSzPts val="1800"/>
              <a:buChar char="●"/>
              <a:defRPr>
                <a:solidFill>
                  <a:srgbClr val="000F46"/>
                </a:solidFill>
              </a:defRPr>
            </a:lvl2pPr>
            <a:lvl3pPr marL="1371600" lvl="2" indent="-330200" algn="l" rtl="0">
              <a:lnSpc>
                <a:spcPct val="90000"/>
              </a:lnSpc>
              <a:spcBef>
                <a:spcPts val="250"/>
              </a:spcBef>
              <a:spcAft>
                <a:spcPts val="0"/>
              </a:spcAft>
              <a:buSzPts val="1600"/>
              <a:buChar char="●"/>
              <a:defRPr>
                <a:solidFill>
                  <a:srgbClr val="000F46"/>
                </a:solidFill>
              </a:defRPr>
            </a:lvl3pPr>
            <a:lvl4pPr marL="1828800" lvl="3" indent="-317500" algn="l" rtl="0">
              <a:lnSpc>
                <a:spcPct val="90000"/>
              </a:lnSpc>
              <a:spcBef>
                <a:spcPts val="250"/>
              </a:spcBef>
              <a:spcAft>
                <a:spcPts val="0"/>
              </a:spcAft>
              <a:buSzPts val="1400"/>
              <a:buChar char="●"/>
              <a:defRPr>
                <a:solidFill>
                  <a:srgbClr val="000F46"/>
                </a:solidFill>
              </a:defRPr>
            </a:lvl4pPr>
            <a:lvl5pPr marL="2286000" lvl="4" indent="-317500" algn="l" rtl="0">
              <a:lnSpc>
                <a:spcPct val="90000"/>
              </a:lnSpc>
              <a:spcBef>
                <a:spcPts val="250"/>
              </a:spcBef>
              <a:spcAft>
                <a:spcPts val="0"/>
              </a:spcAft>
              <a:buSzPts val="1400"/>
              <a:buChar char="●"/>
              <a:defRPr>
                <a:solidFill>
                  <a:srgbClr val="000F46"/>
                </a:solidFill>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419" name="Google Shape;419;g29105228ff6_0_230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0" name="Google Shape;420;g29105228ff6_0_230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1" name="Google Shape;421;g29105228ff6_0_230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22" name="Google Shape;422;g29105228ff6_0_230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3"/>
        <p:cNvGrpSpPr/>
        <p:nvPr/>
      </p:nvGrpSpPr>
      <p:grpSpPr>
        <a:xfrm>
          <a:off x="0" y="0"/>
          <a:ext cx="0" cy="0"/>
          <a:chOff x="0" y="0"/>
          <a:chExt cx="0" cy="0"/>
        </a:xfrm>
      </p:grpSpPr>
      <p:sp>
        <p:nvSpPr>
          <p:cNvPr id="424" name="Google Shape;424;g29105228ff6_0_231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5" name="Google Shape;425;g29105228ff6_0_2314"/>
          <p:cNvSpPr txBox="1">
            <a:spLocks noGrp="1"/>
          </p:cNvSpPr>
          <p:nvPr>
            <p:ph type="body" idx="1"/>
          </p:nvPr>
        </p:nvSpPr>
        <p:spPr>
          <a:xfrm>
            <a:off x="3867912"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426" name="Google Shape;426;g29105228ff6_0_2314"/>
          <p:cNvSpPr txBox="1">
            <a:spLocks noGrp="1"/>
          </p:cNvSpPr>
          <p:nvPr>
            <p:ph type="body" idx="2"/>
          </p:nvPr>
        </p:nvSpPr>
        <p:spPr>
          <a:xfrm>
            <a:off x="7818120"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427" name="Google Shape;427;g29105228ff6_0_231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8" name="Google Shape;428;g29105228ff6_0_231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9" name="Google Shape;429;g29105228ff6_0_231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30" name="Google Shape;430;g29105228ff6_0_2314"/>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1"/>
        <p:cNvGrpSpPr/>
        <p:nvPr/>
      </p:nvGrpSpPr>
      <p:grpSpPr>
        <a:xfrm>
          <a:off x="0" y="0"/>
          <a:ext cx="0" cy="0"/>
          <a:chOff x="0" y="0"/>
          <a:chExt cx="0" cy="0"/>
        </a:xfrm>
      </p:grpSpPr>
      <p:sp>
        <p:nvSpPr>
          <p:cNvPr id="432" name="Google Shape;432;g29105228ff6_0_2322"/>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3" name="Google Shape;433;g29105228ff6_0_2322"/>
          <p:cNvSpPr txBox="1">
            <a:spLocks noGrp="1"/>
          </p:cNvSpPr>
          <p:nvPr>
            <p:ph type="body" idx="1"/>
          </p:nvPr>
        </p:nvSpPr>
        <p:spPr>
          <a:xfrm>
            <a:off x="3867912" y="1023586"/>
            <a:ext cx="3474600" cy="807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434" name="Google Shape;434;g29105228ff6_0_2322"/>
          <p:cNvSpPr txBox="1">
            <a:spLocks noGrp="1"/>
          </p:cNvSpPr>
          <p:nvPr>
            <p:ph type="body" idx="2"/>
          </p:nvPr>
        </p:nvSpPr>
        <p:spPr>
          <a:xfrm>
            <a:off x="3867912"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435" name="Google Shape;435;g29105228ff6_0_2322"/>
          <p:cNvSpPr txBox="1">
            <a:spLocks noGrp="1"/>
          </p:cNvSpPr>
          <p:nvPr>
            <p:ph type="body" idx="3"/>
          </p:nvPr>
        </p:nvSpPr>
        <p:spPr>
          <a:xfrm>
            <a:off x="7818463" y="1023586"/>
            <a:ext cx="3474600" cy="813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436" name="Google Shape;436;g29105228ff6_0_2322"/>
          <p:cNvSpPr txBox="1">
            <a:spLocks noGrp="1"/>
          </p:cNvSpPr>
          <p:nvPr>
            <p:ph type="body" idx="4"/>
          </p:nvPr>
        </p:nvSpPr>
        <p:spPr>
          <a:xfrm>
            <a:off x="7818463"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437" name="Google Shape;437;g29105228ff6_0_232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8" name="Google Shape;438;g29105228ff6_0_232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9" name="Google Shape;439;g29105228ff6_0_232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40" name="Google Shape;440;g29105228ff6_0_232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1"/>
        <p:cNvGrpSpPr/>
        <p:nvPr/>
      </p:nvGrpSpPr>
      <p:grpSpPr>
        <a:xfrm>
          <a:off x="0" y="0"/>
          <a:ext cx="0" cy="0"/>
          <a:chOff x="0" y="0"/>
          <a:chExt cx="0" cy="0"/>
        </a:xfrm>
      </p:grpSpPr>
      <p:sp>
        <p:nvSpPr>
          <p:cNvPr id="442" name="Google Shape;442;g29105228ff6_0_2332"/>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 name="Google Shape;443;g29105228ff6_0_233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 name="Google Shape;444;g29105228ff6_0_233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5" name="Google Shape;445;g29105228ff6_0_233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46" name="Google Shape;446;g29105228ff6_0_233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7"/>
        <p:cNvGrpSpPr/>
        <p:nvPr/>
      </p:nvGrpSpPr>
      <p:grpSpPr>
        <a:xfrm>
          <a:off x="0" y="0"/>
          <a:ext cx="0" cy="0"/>
          <a:chOff x="0" y="0"/>
          <a:chExt cx="0" cy="0"/>
        </a:xfrm>
      </p:grpSpPr>
      <p:sp>
        <p:nvSpPr>
          <p:cNvPr id="448" name="Google Shape;448;g29105228ff6_0_233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9" name="Google Shape;449;g29105228ff6_0_233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0" name="Google Shape;450;g29105228ff6_0_233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51" name="Google Shape;451;g29105228ff6_0_2338"/>
          <p:cNvPicPr preferRelativeResize="0"/>
          <p:nvPr/>
        </p:nvPicPr>
        <p:blipFill rotWithShape="1">
          <a:blip r:embed="rId2">
            <a:alphaModFix/>
          </a:blip>
          <a:srcRect/>
          <a:stretch/>
        </p:blipFill>
        <p:spPr>
          <a:xfrm>
            <a:off x="26938" y="6707875"/>
            <a:ext cx="12191999" cy="172586"/>
          </a:xfrm>
          <a:prstGeom prst="rect">
            <a:avLst/>
          </a:prstGeom>
          <a:noFill/>
          <a:ln>
            <a:noFill/>
          </a:ln>
        </p:spPr>
      </p:pic>
      <p:sp>
        <p:nvSpPr>
          <p:cNvPr id="452" name="Google Shape;452;g29105228ff6_0_2338"/>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29105228ff6_0_2338"/>
          <p:cNvSpPr/>
          <p:nvPr/>
        </p:nvSpPr>
        <p:spPr>
          <a:xfrm>
            <a:off x="1" y="758952"/>
            <a:ext cx="3840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4"/>
        <p:cNvGrpSpPr/>
        <p:nvPr/>
      </p:nvGrpSpPr>
      <p:grpSpPr>
        <a:xfrm>
          <a:off x="0" y="0"/>
          <a:ext cx="0" cy="0"/>
          <a:chOff x="0" y="0"/>
          <a:chExt cx="0" cy="0"/>
        </a:xfrm>
      </p:grpSpPr>
      <p:sp>
        <p:nvSpPr>
          <p:cNvPr id="455" name="Google Shape;455;g29105228ff6_0_2345"/>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6" name="Google Shape;456;g29105228ff6_0_2345"/>
          <p:cNvSpPr txBox="1">
            <a:spLocks noGrp="1"/>
          </p:cNvSpPr>
          <p:nvPr>
            <p:ph type="body" idx="1"/>
          </p:nvPr>
        </p:nvSpPr>
        <p:spPr>
          <a:xfrm>
            <a:off x="3867912" y="868680"/>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457" name="Google Shape;457;g29105228ff6_0_2345"/>
          <p:cNvSpPr txBox="1">
            <a:spLocks noGrp="1"/>
          </p:cNvSpPr>
          <p:nvPr>
            <p:ph type="body" idx="2"/>
          </p:nvPr>
        </p:nvSpPr>
        <p:spPr>
          <a:xfrm>
            <a:off x="256032" y="3494176"/>
            <a:ext cx="28347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458" name="Google Shape;458;g29105228ff6_0_234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9" name="Google Shape;459;g29105228ff6_0_234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0" name="Google Shape;460;g29105228ff6_0_234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61" name="Google Shape;461;g29105228ff6_0_234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2"/>
        <p:cNvGrpSpPr/>
        <p:nvPr/>
      </p:nvGrpSpPr>
      <p:grpSpPr>
        <a:xfrm>
          <a:off x="0" y="0"/>
          <a:ext cx="0" cy="0"/>
          <a:chOff x="0" y="0"/>
          <a:chExt cx="0" cy="0"/>
        </a:xfrm>
      </p:grpSpPr>
      <p:sp>
        <p:nvSpPr>
          <p:cNvPr id="463" name="Google Shape;463;g29105228ff6_0_2353"/>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4" name="Google Shape;464;g29105228ff6_0_2353"/>
          <p:cNvSpPr>
            <a:spLocks noGrp="1"/>
          </p:cNvSpPr>
          <p:nvPr>
            <p:ph type="pic" idx="2"/>
          </p:nvPr>
        </p:nvSpPr>
        <p:spPr>
          <a:xfrm>
            <a:off x="3570644" y="767419"/>
            <a:ext cx="8115300" cy="5331000"/>
          </a:xfrm>
          <a:prstGeom prst="rect">
            <a:avLst/>
          </a:prstGeom>
          <a:solidFill>
            <a:srgbClr val="BFBFBF"/>
          </a:solidFill>
          <a:ln>
            <a:noFill/>
          </a:ln>
        </p:spPr>
      </p:sp>
      <p:sp>
        <p:nvSpPr>
          <p:cNvPr id="465" name="Google Shape;465;g29105228ff6_0_2353"/>
          <p:cNvSpPr txBox="1">
            <a:spLocks noGrp="1"/>
          </p:cNvSpPr>
          <p:nvPr>
            <p:ph type="body" idx="1"/>
          </p:nvPr>
        </p:nvSpPr>
        <p:spPr>
          <a:xfrm>
            <a:off x="256032" y="3493008"/>
            <a:ext cx="2834700" cy="2322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466" name="Google Shape;466;g29105228ff6_0_235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7" name="Google Shape;467;g29105228ff6_0_2353"/>
          <p:cNvSpPr txBox="1">
            <a:spLocks noGrp="1"/>
          </p:cNvSpPr>
          <p:nvPr>
            <p:ph type="ftr" idx="11"/>
          </p:nvPr>
        </p:nvSpPr>
        <p:spPr>
          <a:xfrm>
            <a:off x="3499101"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8" name="Google Shape;468;g29105228ff6_0_235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69" name="Google Shape;469;g29105228ff6_0_235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0"/>
        <p:cNvGrpSpPr/>
        <p:nvPr/>
      </p:nvGrpSpPr>
      <p:grpSpPr>
        <a:xfrm>
          <a:off x="0" y="0"/>
          <a:ext cx="0" cy="0"/>
          <a:chOff x="0" y="0"/>
          <a:chExt cx="0" cy="0"/>
        </a:xfrm>
      </p:grpSpPr>
      <p:sp>
        <p:nvSpPr>
          <p:cNvPr id="471" name="Google Shape;471;g29105228ff6_0_2361"/>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2" name="Google Shape;472;g29105228ff6_0_2361"/>
          <p:cNvSpPr txBox="1">
            <a:spLocks noGrp="1"/>
          </p:cNvSpPr>
          <p:nvPr>
            <p:ph type="body" idx="1"/>
          </p:nvPr>
        </p:nvSpPr>
        <p:spPr>
          <a:xfrm rot="5400000">
            <a:off x="4966518" y="-233142"/>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473" name="Google Shape;473;g29105228ff6_0_236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4" name="Google Shape;474;g29105228ff6_0_236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5" name="Google Shape;475;g29105228ff6_0_236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76" name="Google Shape;476;g29105228ff6_0_2361"/>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7"/>
        <p:cNvGrpSpPr/>
        <p:nvPr/>
      </p:nvGrpSpPr>
      <p:grpSpPr>
        <a:xfrm>
          <a:off x="0" y="0"/>
          <a:ext cx="0" cy="0"/>
          <a:chOff x="0" y="0"/>
          <a:chExt cx="0" cy="0"/>
        </a:xfrm>
      </p:grpSpPr>
      <p:sp>
        <p:nvSpPr>
          <p:cNvPr id="478" name="Google Shape;478;g29105228ff6_0_2368"/>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9" name="Google Shape;479;g29105228ff6_0_2368"/>
          <p:cNvSpPr txBox="1">
            <a:spLocks noGrp="1"/>
          </p:cNvSpPr>
          <p:nvPr>
            <p:ph type="body" idx="1"/>
          </p:nvPr>
        </p:nvSpPr>
        <p:spPr>
          <a:xfrm rot="5400000">
            <a:off x="4965162" y="-228570"/>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480" name="Google Shape;480;g29105228ff6_0_236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1" name="Google Shape;481;g29105228ff6_0_236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2" name="Google Shape;482;g29105228ff6_0_236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83" name="Google Shape;483;g29105228ff6_0_236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493"/>
        <p:cNvGrpSpPr/>
        <p:nvPr/>
      </p:nvGrpSpPr>
      <p:grpSpPr>
        <a:xfrm>
          <a:off x="0" y="0"/>
          <a:ext cx="0" cy="0"/>
          <a:chOff x="0" y="0"/>
          <a:chExt cx="0" cy="0"/>
        </a:xfrm>
      </p:grpSpPr>
      <p:sp>
        <p:nvSpPr>
          <p:cNvPr id="494" name="Google Shape;494;g29105228ff6_0_2480"/>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Autofit/>
          </a:bodyPr>
          <a:lstStyle>
            <a:lvl1pPr marL="457200" lvl="0" indent="-347154" algn="l" rtl="0">
              <a:lnSpc>
                <a:spcPct val="90000"/>
              </a:lnSpc>
              <a:spcBef>
                <a:spcPts val="800"/>
              </a:spcBef>
              <a:spcAft>
                <a:spcPts val="0"/>
              </a:spcAft>
              <a:buSzPts val="1867"/>
              <a:buChar char="●"/>
              <a:defRPr sz="1867" b="0"/>
            </a:lvl1pPr>
            <a:lvl2pPr marL="914400" lvl="1" indent="-338645" algn="l" rtl="0">
              <a:lnSpc>
                <a:spcPct val="90000"/>
              </a:lnSpc>
              <a:spcBef>
                <a:spcPts val="800"/>
              </a:spcBef>
              <a:spcAft>
                <a:spcPts val="0"/>
              </a:spcAft>
              <a:buClr>
                <a:srgbClr val="6C8C1A"/>
              </a:buClr>
              <a:buSzPts val="1733"/>
              <a:buFont typeface="Noto Sans Symbols"/>
              <a:buChar char="▪"/>
              <a:defRPr sz="1733"/>
            </a:lvl2pPr>
            <a:lvl3pPr marL="1371600" lvl="2" indent="-330200" algn="l" rtl="0">
              <a:lnSpc>
                <a:spcPct val="90000"/>
              </a:lnSpc>
              <a:spcBef>
                <a:spcPts val="800"/>
              </a:spcBef>
              <a:spcAft>
                <a:spcPts val="0"/>
              </a:spcAft>
              <a:buClr>
                <a:srgbClr val="3086AB"/>
              </a:buClr>
              <a:buSzPts val="1600"/>
              <a:buFont typeface="Arial"/>
              <a:buChar char="•"/>
              <a:defRPr sz="1600"/>
            </a:lvl3pPr>
            <a:lvl4pPr marL="1828800" lvl="3" indent="-317500" algn="l" rtl="0">
              <a:lnSpc>
                <a:spcPct val="90000"/>
              </a:lnSpc>
              <a:spcBef>
                <a:spcPts val="800"/>
              </a:spcBef>
              <a:spcAft>
                <a:spcPts val="0"/>
              </a:spcAft>
              <a:buSzPts val="1400"/>
              <a:buFont typeface="Arial"/>
              <a:buChar char="-"/>
              <a:defRPr/>
            </a:lvl4pPr>
            <a:lvl5pPr marL="2286000" lvl="4" indent="-317500" algn="l" rtl="0">
              <a:lnSpc>
                <a:spcPct val="90000"/>
              </a:lnSpc>
              <a:spcBef>
                <a:spcPts val="800"/>
              </a:spcBef>
              <a:spcAft>
                <a:spcPts val="0"/>
              </a:spcAft>
              <a:buSzPts val="14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495" name="Google Shape;495;g29105228ff6_0_248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6" name="Google Shape;496;g29105228ff6_0_248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sp>
        <p:nvSpPr>
          <p:cNvPr id="497" name="Google Shape;497;g29105228ff6_0_2480"/>
          <p:cNvSpPr txBox="1">
            <a:spLocks noGrp="1"/>
          </p:cNvSpPr>
          <p:nvPr>
            <p:ph type="title"/>
          </p:nvPr>
        </p:nvSpPr>
        <p:spPr>
          <a:xfrm>
            <a:off x="486837" y="646262"/>
            <a:ext cx="11106300" cy="69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3600"/>
              <a:buFont typeface="Corbe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7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7" name="Google Shape;67;p7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8"/>
        <p:cNvGrpSpPr/>
        <p:nvPr/>
      </p:nvGrpSpPr>
      <p:grpSpPr>
        <a:xfrm>
          <a:off x="0" y="0"/>
          <a:ext cx="0" cy="0"/>
          <a:chOff x="0" y="0"/>
          <a:chExt cx="0" cy="0"/>
        </a:xfrm>
      </p:grpSpPr>
      <p:sp>
        <p:nvSpPr>
          <p:cNvPr id="499" name="Google Shape;499;g29105228ff6_0_248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0" name="Google Shape;500;g29105228ff6_0_2485"/>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Autofit/>
          </a:bodyPr>
          <a:lstStyle>
            <a:lvl1pPr marL="457200" lvl="0" indent="-355600" algn="l" rtl="0">
              <a:lnSpc>
                <a:spcPct val="90000"/>
              </a:lnSpc>
              <a:spcBef>
                <a:spcPts val="1200"/>
              </a:spcBef>
              <a:spcAft>
                <a:spcPts val="0"/>
              </a:spcAft>
              <a:buSzPts val="2000"/>
              <a:buChar char="●"/>
              <a:defRPr>
                <a:solidFill>
                  <a:srgbClr val="000F46"/>
                </a:solidFill>
              </a:defRPr>
            </a:lvl1pPr>
            <a:lvl2pPr marL="914400" lvl="1" indent="-342900" algn="l" rtl="0">
              <a:lnSpc>
                <a:spcPct val="90000"/>
              </a:lnSpc>
              <a:spcBef>
                <a:spcPts val="250"/>
              </a:spcBef>
              <a:spcAft>
                <a:spcPts val="0"/>
              </a:spcAft>
              <a:buSzPts val="1800"/>
              <a:buChar char="●"/>
              <a:defRPr>
                <a:solidFill>
                  <a:srgbClr val="000F46"/>
                </a:solidFill>
              </a:defRPr>
            </a:lvl2pPr>
            <a:lvl3pPr marL="1371600" lvl="2" indent="-330200" algn="l" rtl="0">
              <a:lnSpc>
                <a:spcPct val="90000"/>
              </a:lnSpc>
              <a:spcBef>
                <a:spcPts val="250"/>
              </a:spcBef>
              <a:spcAft>
                <a:spcPts val="0"/>
              </a:spcAft>
              <a:buSzPts val="1600"/>
              <a:buChar char="●"/>
              <a:defRPr>
                <a:solidFill>
                  <a:srgbClr val="000F46"/>
                </a:solidFill>
              </a:defRPr>
            </a:lvl3pPr>
            <a:lvl4pPr marL="1828800" lvl="3" indent="-317500" algn="l" rtl="0">
              <a:lnSpc>
                <a:spcPct val="90000"/>
              </a:lnSpc>
              <a:spcBef>
                <a:spcPts val="250"/>
              </a:spcBef>
              <a:spcAft>
                <a:spcPts val="0"/>
              </a:spcAft>
              <a:buSzPts val="1400"/>
              <a:buChar char="●"/>
              <a:defRPr>
                <a:solidFill>
                  <a:srgbClr val="000F46"/>
                </a:solidFill>
              </a:defRPr>
            </a:lvl4pPr>
            <a:lvl5pPr marL="2286000" lvl="4" indent="-317500" algn="l" rtl="0">
              <a:lnSpc>
                <a:spcPct val="90000"/>
              </a:lnSpc>
              <a:spcBef>
                <a:spcPts val="250"/>
              </a:spcBef>
              <a:spcAft>
                <a:spcPts val="0"/>
              </a:spcAft>
              <a:buSzPts val="1400"/>
              <a:buChar char="●"/>
              <a:defRPr>
                <a:solidFill>
                  <a:srgbClr val="000F46"/>
                </a:solidFill>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501" name="Google Shape;501;g29105228ff6_0_248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2" name="Google Shape;502;g29105228ff6_0_248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3" name="Google Shape;503;g29105228ff6_0_248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04" name="Google Shape;504;g29105228ff6_0_248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5"/>
        <p:cNvGrpSpPr/>
        <p:nvPr/>
      </p:nvGrpSpPr>
      <p:grpSpPr>
        <a:xfrm>
          <a:off x="0" y="0"/>
          <a:ext cx="0" cy="0"/>
          <a:chOff x="0" y="0"/>
          <a:chExt cx="0" cy="0"/>
        </a:xfrm>
      </p:grpSpPr>
      <p:sp>
        <p:nvSpPr>
          <p:cNvPr id="506" name="Google Shape;506;g29105228ff6_0_2492"/>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00F46"/>
              </a:buClr>
              <a:buSzPts val="5900"/>
              <a:buFont typeface="Corbel"/>
              <a:buNone/>
              <a:defRPr sz="5900" b="0">
                <a:solidFill>
                  <a:srgbClr val="000F4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7" name="Google Shape;507;g29105228ff6_0_2492"/>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200"/>
              </a:spcBef>
              <a:spcAft>
                <a:spcPts val="0"/>
              </a:spcAft>
              <a:buSzPts val="2200"/>
              <a:buNone/>
              <a:defRPr sz="22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508" name="Google Shape;508;g29105228ff6_0_249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9" name="Google Shape;509;g29105228ff6_0_249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0" name="Google Shape;510;g29105228ff6_0_249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11" name="Google Shape;511;g29105228ff6_0_249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2"/>
        <p:cNvGrpSpPr/>
        <p:nvPr/>
      </p:nvGrpSpPr>
      <p:grpSpPr>
        <a:xfrm>
          <a:off x="0" y="0"/>
          <a:ext cx="0" cy="0"/>
          <a:chOff x="0" y="0"/>
          <a:chExt cx="0" cy="0"/>
        </a:xfrm>
      </p:grpSpPr>
      <p:sp>
        <p:nvSpPr>
          <p:cNvPr id="513" name="Google Shape;513;g29105228ff6_0_2499"/>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4" name="Google Shape;514;g29105228ff6_0_2499"/>
          <p:cNvSpPr txBox="1">
            <a:spLocks noGrp="1"/>
          </p:cNvSpPr>
          <p:nvPr>
            <p:ph type="body" idx="1"/>
          </p:nvPr>
        </p:nvSpPr>
        <p:spPr>
          <a:xfrm>
            <a:off x="3867912" y="868680"/>
            <a:ext cx="3474600" cy="5120700"/>
          </a:xfrm>
          <a:prstGeom prst="rect">
            <a:avLst/>
          </a:prstGeom>
          <a:noFill/>
          <a:ln>
            <a:noFill/>
          </a:ln>
        </p:spPr>
        <p:txBody>
          <a:bodyPr spcFirstLastPara="1" wrap="square" lIns="91425" tIns="45700" rIns="91425" bIns="45700" anchor="ctr" anchorCtr="0">
            <a:no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515" name="Google Shape;515;g29105228ff6_0_2499"/>
          <p:cNvSpPr txBox="1">
            <a:spLocks noGrp="1"/>
          </p:cNvSpPr>
          <p:nvPr>
            <p:ph type="body" idx="2"/>
          </p:nvPr>
        </p:nvSpPr>
        <p:spPr>
          <a:xfrm>
            <a:off x="7818120" y="868680"/>
            <a:ext cx="3474600" cy="5120700"/>
          </a:xfrm>
          <a:prstGeom prst="rect">
            <a:avLst/>
          </a:prstGeom>
          <a:noFill/>
          <a:ln>
            <a:noFill/>
          </a:ln>
        </p:spPr>
        <p:txBody>
          <a:bodyPr spcFirstLastPara="1" wrap="square" lIns="91425" tIns="45700" rIns="91425" bIns="45700" anchor="ctr" anchorCtr="0">
            <a:no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516" name="Google Shape;516;g29105228ff6_0_2499"/>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7" name="Google Shape;517;g29105228ff6_0_249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8" name="Google Shape;518;g29105228ff6_0_249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19" name="Google Shape;519;g29105228ff6_0_2499"/>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0"/>
        <p:cNvGrpSpPr/>
        <p:nvPr/>
      </p:nvGrpSpPr>
      <p:grpSpPr>
        <a:xfrm>
          <a:off x="0" y="0"/>
          <a:ext cx="0" cy="0"/>
          <a:chOff x="0" y="0"/>
          <a:chExt cx="0" cy="0"/>
        </a:xfrm>
      </p:grpSpPr>
      <p:sp>
        <p:nvSpPr>
          <p:cNvPr id="521" name="Google Shape;521;g29105228ff6_0_250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2" name="Google Shape;522;g29105228ff6_0_2507"/>
          <p:cNvSpPr txBox="1">
            <a:spLocks noGrp="1"/>
          </p:cNvSpPr>
          <p:nvPr>
            <p:ph type="body" idx="1"/>
          </p:nvPr>
        </p:nvSpPr>
        <p:spPr>
          <a:xfrm>
            <a:off x="3867912" y="1023586"/>
            <a:ext cx="3474600" cy="8076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523" name="Google Shape;523;g29105228ff6_0_2507"/>
          <p:cNvSpPr txBox="1">
            <a:spLocks noGrp="1"/>
          </p:cNvSpPr>
          <p:nvPr>
            <p:ph type="body" idx="2"/>
          </p:nvPr>
        </p:nvSpPr>
        <p:spPr>
          <a:xfrm>
            <a:off x="3867912" y="1930936"/>
            <a:ext cx="3474600" cy="4023300"/>
          </a:xfrm>
          <a:prstGeom prst="rect">
            <a:avLst/>
          </a:prstGeom>
          <a:noFill/>
          <a:ln>
            <a:noFill/>
          </a:ln>
        </p:spPr>
        <p:txBody>
          <a:bodyPr spcFirstLastPara="1" wrap="square" lIns="91425" tIns="45700" rIns="91425" bIns="45700" anchor="ctr" anchorCtr="0">
            <a:no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524" name="Google Shape;524;g29105228ff6_0_2507"/>
          <p:cNvSpPr txBox="1">
            <a:spLocks noGrp="1"/>
          </p:cNvSpPr>
          <p:nvPr>
            <p:ph type="body" idx="3"/>
          </p:nvPr>
        </p:nvSpPr>
        <p:spPr>
          <a:xfrm>
            <a:off x="7818463" y="1023586"/>
            <a:ext cx="3474600" cy="813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525" name="Google Shape;525;g29105228ff6_0_2507"/>
          <p:cNvSpPr txBox="1">
            <a:spLocks noGrp="1"/>
          </p:cNvSpPr>
          <p:nvPr>
            <p:ph type="body" idx="4"/>
          </p:nvPr>
        </p:nvSpPr>
        <p:spPr>
          <a:xfrm>
            <a:off x="7818463" y="1930936"/>
            <a:ext cx="3474600" cy="4023300"/>
          </a:xfrm>
          <a:prstGeom prst="rect">
            <a:avLst/>
          </a:prstGeom>
          <a:noFill/>
          <a:ln>
            <a:noFill/>
          </a:ln>
        </p:spPr>
        <p:txBody>
          <a:bodyPr spcFirstLastPara="1" wrap="square" lIns="91425" tIns="45700" rIns="91425" bIns="45700" anchor="ctr" anchorCtr="0">
            <a:no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526" name="Google Shape;526;g29105228ff6_0_250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7" name="Google Shape;527;g29105228ff6_0_250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8" name="Google Shape;528;g29105228ff6_0_250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29" name="Google Shape;529;g29105228ff6_0_250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0"/>
        <p:cNvGrpSpPr/>
        <p:nvPr/>
      </p:nvGrpSpPr>
      <p:grpSpPr>
        <a:xfrm>
          <a:off x="0" y="0"/>
          <a:ext cx="0" cy="0"/>
          <a:chOff x="0" y="0"/>
          <a:chExt cx="0" cy="0"/>
        </a:xfrm>
      </p:grpSpPr>
      <p:sp>
        <p:nvSpPr>
          <p:cNvPr id="531" name="Google Shape;531;g29105228ff6_0_251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2" name="Google Shape;532;g29105228ff6_0_251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3" name="Google Shape;533;g29105228ff6_0_251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4" name="Google Shape;534;g29105228ff6_0_251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35" name="Google Shape;535;g29105228ff6_0_251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36"/>
        <p:cNvGrpSpPr/>
        <p:nvPr/>
      </p:nvGrpSpPr>
      <p:grpSpPr>
        <a:xfrm>
          <a:off x="0" y="0"/>
          <a:ext cx="0" cy="0"/>
          <a:chOff x="0" y="0"/>
          <a:chExt cx="0" cy="0"/>
        </a:xfrm>
      </p:grpSpPr>
      <p:sp>
        <p:nvSpPr>
          <p:cNvPr id="537" name="Google Shape;537;g29105228ff6_0_252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8" name="Google Shape;538;g29105228ff6_0_252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9" name="Google Shape;539;g29105228ff6_0_252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40" name="Google Shape;540;g29105228ff6_0_2523"/>
          <p:cNvPicPr preferRelativeResize="0"/>
          <p:nvPr/>
        </p:nvPicPr>
        <p:blipFill rotWithShape="1">
          <a:blip r:embed="rId2">
            <a:alphaModFix/>
          </a:blip>
          <a:srcRect/>
          <a:stretch/>
        </p:blipFill>
        <p:spPr>
          <a:xfrm>
            <a:off x="26938" y="6707875"/>
            <a:ext cx="12191999" cy="172586"/>
          </a:xfrm>
          <a:prstGeom prst="rect">
            <a:avLst/>
          </a:prstGeom>
          <a:noFill/>
          <a:ln>
            <a:noFill/>
          </a:ln>
        </p:spPr>
      </p:pic>
      <p:sp>
        <p:nvSpPr>
          <p:cNvPr id="541" name="Google Shape;541;g29105228ff6_0_2523"/>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29105228ff6_0_2523"/>
          <p:cNvSpPr/>
          <p:nvPr/>
        </p:nvSpPr>
        <p:spPr>
          <a:xfrm>
            <a:off x="1" y="758952"/>
            <a:ext cx="3840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3"/>
        <p:cNvGrpSpPr/>
        <p:nvPr/>
      </p:nvGrpSpPr>
      <p:grpSpPr>
        <a:xfrm>
          <a:off x="0" y="0"/>
          <a:ext cx="0" cy="0"/>
          <a:chOff x="0" y="0"/>
          <a:chExt cx="0" cy="0"/>
        </a:xfrm>
      </p:grpSpPr>
      <p:sp>
        <p:nvSpPr>
          <p:cNvPr id="544" name="Google Shape;544;g29105228ff6_0_2530"/>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5" name="Google Shape;545;g29105228ff6_0_2530"/>
          <p:cNvSpPr txBox="1">
            <a:spLocks noGrp="1"/>
          </p:cNvSpPr>
          <p:nvPr>
            <p:ph type="body" idx="1"/>
          </p:nvPr>
        </p:nvSpPr>
        <p:spPr>
          <a:xfrm>
            <a:off x="3867912" y="868680"/>
            <a:ext cx="7315200" cy="5120700"/>
          </a:xfrm>
          <a:prstGeom prst="rect">
            <a:avLst/>
          </a:prstGeom>
          <a:noFill/>
          <a:ln>
            <a:noFill/>
          </a:ln>
        </p:spPr>
        <p:txBody>
          <a:bodyPr spcFirstLastPara="1" wrap="square" lIns="91425" tIns="45700" rIns="91425" bIns="45700" anchor="ctr" anchorCtr="0">
            <a:no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546" name="Google Shape;546;g29105228ff6_0_2530"/>
          <p:cNvSpPr txBox="1">
            <a:spLocks noGrp="1"/>
          </p:cNvSpPr>
          <p:nvPr>
            <p:ph type="body" idx="2"/>
          </p:nvPr>
        </p:nvSpPr>
        <p:spPr>
          <a:xfrm>
            <a:off x="256032" y="3494176"/>
            <a:ext cx="2834700" cy="23220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547" name="Google Shape;547;g29105228ff6_0_253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8" name="Google Shape;548;g29105228ff6_0_253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9" name="Google Shape;549;g29105228ff6_0_253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50" name="Google Shape;550;g29105228ff6_0_2530"/>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1"/>
        <p:cNvGrpSpPr/>
        <p:nvPr/>
      </p:nvGrpSpPr>
      <p:grpSpPr>
        <a:xfrm>
          <a:off x="0" y="0"/>
          <a:ext cx="0" cy="0"/>
          <a:chOff x="0" y="0"/>
          <a:chExt cx="0" cy="0"/>
        </a:xfrm>
      </p:grpSpPr>
      <p:sp>
        <p:nvSpPr>
          <p:cNvPr id="552" name="Google Shape;552;g29105228ff6_0_2538"/>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3" name="Google Shape;553;g29105228ff6_0_2538"/>
          <p:cNvSpPr>
            <a:spLocks noGrp="1"/>
          </p:cNvSpPr>
          <p:nvPr>
            <p:ph type="pic" idx="2"/>
          </p:nvPr>
        </p:nvSpPr>
        <p:spPr>
          <a:xfrm>
            <a:off x="3570644" y="767419"/>
            <a:ext cx="8115300" cy="5331000"/>
          </a:xfrm>
          <a:prstGeom prst="rect">
            <a:avLst/>
          </a:prstGeom>
          <a:solidFill>
            <a:srgbClr val="BFBFBF"/>
          </a:solidFill>
          <a:ln>
            <a:noFill/>
          </a:ln>
        </p:spPr>
      </p:sp>
      <p:sp>
        <p:nvSpPr>
          <p:cNvPr id="554" name="Google Shape;554;g29105228ff6_0_2538"/>
          <p:cNvSpPr txBox="1">
            <a:spLocks noGrp="1"/>
          </p:cNvSpPr>
          <p:nvPr>
            <p:ph type="body" idx="1"/>
          </p:nvPr>
        </p:nvSpPr>
        <p:spPr>
          <a:xfrm>
            <a:off x="256032" y="3493008"/>
            <a:ext cx="2834700" cy="2322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555" name="Google Shape;555;g29105228ff6_0_253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6" name="Google Shape;556;g29105228ff6_0_2538"/>
          <p:cNvSpPr txBox="1">
            <a:spLocks noGrp="1"/>
          </p:cNvSpPr>
          <p:nvPr>
            <p:ph type="ftr" idx="11"/>
          </p:nvPr>
        </p:nvSpPr>
        <p:spPr>
          <a:xfrm>
            <a:off x="3499101"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7" name="Google Shape;557;g29105228ff6_0_253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58" name="Google Shape;558;g29105228ff6_0_253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59"/>
        <p:cNvGrpSpPr/>
        <p:nvPr/>
      </p:nvGrpSpPr>
      <p:grpSpPr>
        <a:xfrm>
          <a:off x="0" y="0"/>
          <a:ext cx="0" cy="0"/>
          <a:chOff x="0" y="0"/>
          <a:chExt cx="0" cy="0"/>
        </a:xfrm>
      </p:grpSpPr>
      <p:sp>
        <p:nvSpPr>
          <p:cNvPr id="560" name="Google Shape;560;g29105228ff6_0_2546"/>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1" name="Google Shape;561;g29105228ff6_0_2546"/>
          <p:cNvSpPr txBox="1">
            <a:spLocks noGrp="1"/>
          </p:cNvSpPr>
          <p:nvPr>
            <p:ph type="body" idx="1"/>
          </p:nvPr>
        </p:nvSpPr>
        <p:spPr>
          <a:xfrm rot="5400000">
            <a:off x="4966518" y="-233142"/>
            <a:ext cx="5120700" cy="7315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562" name="Google Shape;562;g29105228ff6_0_2546"/>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3" name="Google Shape;563;g29105228ff6_0_2546"/>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4" name="Google Shape;564;g29105228ff6_0_2546"/>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65" name="Google Shape;565;g29105228ff6_0_2546"/>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66"/>
        <p:cNvGrpSpPr/>
        <p:nvPr/>
      </p:nvGrpSpPr>
      <p:grpSpPr>
        <a:xfrm>
          <a:off x="0" y="0"/>
          <a:ext cx="0" cy="0"/>
          <a:chOff x="0" y="0"/>
          <a:chExt cx="0" cy="0"/>
        </a:xfrm>
      </p:grpSpPr>
      <p:sp>
        <p:nvSpPr>
          <p:cNvPr id="567" name="Google Shape;567;g29105228ff6_0_255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8" name="Google Shape;568;g29105228ff6_0_2553"/>
          <p:cNvSpPr txBox="1">
            <a:spLocks noGrp="1"/>
          </p:cNvSpPr>
          <p:nvPr>
            <p:ph type="body" idx="1"/>
          </p:nvPr>
        </p:nvSpPr>
        <p:spPr>
          <a:xfrm rot="5400000">
            <a:off x="4965162" y="-228570"/>
            <a:ext cx="5120700" cy="7315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569" name="Google Shape;569;g29105228ff6_0_255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0" name="Google Shape;570;g29105228ff6_0_255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1" name="Google Shape;571;g29105228ff6_0_255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72" name="Google Shape;572;g29105228ff6_0_255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7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72" name="Google Shape;72;p79"/>
          <p:cNvPicPr preferRelativeResize="0"/>
          <p:nvPr/>
        </p:nvPicPr>
        <p:blipFill rotWithShape="1">
          <a:blip r:embed="rId2">
            <a:alphaModFix/>
          </a:blip>
          <a:srcRect/>
          <a:stretch/>
        </p:blipFill>
        <p:spPr>
          <a:xfrm>
            <a:off x="26938" y="6707875"/>
            <a:ext cx="12192000" cy="172586"/>
          </a:xfrm>
          <a:prstGeom prst="rect">
            <a:avLst/>
          </a:prstGeom>
          <a:noFill/>
          <a:ln>
            <a:noFill/>
          </a:ln>
        </p:spPr>
      </p:pic>
      <p:sp>
        <p:nvSpPr>
          <p:cNvPr id="73" name="Google Shape;73;p79"/>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9"/>
          <p:cNvSpPr/>
          <p:nvPr/>
        </p:nvSpPr>
        <p:spPr>
          <a:xfrm>
            <a:off x="1" y="758952"/>
            <a:ext cx="384048"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582"/>
        <p:cNvGrpSpPr/>
        <p:nvPr/>
      </p:nvGrpSpPr>
      <p:grpSpPr>
        <a:xfrm>
          <a:off x="0" y="0"/>
          <a:ext cx="0" cy="0"/>
          <a:chOff x="0" y="0"/>
          <a:chExt cx="0" cy="0"/>
        </a:xfrm>
      </p:grpSpPr>
      <p:sp>
        <p:nvSpPr>
          <p:cNvPr id="583" name="Google Shape;583;g1c93b57e24322e99_601"/>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lvl1pPr marL="457200" lvl="0" indent="-347154" algn="l" rtl="0">
              <a:lnSpc>
                <a:spcPct val="90000"/>
              </a:lnSpc>
              <a:spcBef>
                <a:spcPts val="800"/>
              </a:spcBef>
              <a:spcAft>
                <a:spcPts val="0"/>
              </a:spcAft>
              <a:buSzPts val="1867"/>
              <a:buChar char="●"/>
              <a:defRPr sz="1867" b="0"/>
            </a:lvl1pPr>
            <a:lvl2pPr marL="914400" lvl="1" indent="-338645" algn="l" rtl="0">
              <a:lnSpc>
                <a:spcPct val="90000"/>
              </a:lnSpc>
              <a:spcBef>
                <a:spcPts val="800"/>
              </a:spcBef>
              <a:spcAft>
                <a:spcPts val="0"/>
              </a:spcAft>
              <a:buClr>
                <a:srgbClr val="6C8C1A"/>
              </a:buClr>
              <a:buSzPts val="1733"/>
              <a:buFont typeface="Noto Sans Symbols"/>
              <a:buChar char="▪"/>
              <a:defRPr sz="1733"/>
            </a:lvl2pPr>
            <a:lvl3pPr marL="1371600" lvl="2" indent="-330200" algn="l" rtl="0">
              <a:lnSpc>
                <a:spcPct val="90000"/>
              </a:lnSpc>
              <a:spcBef>
                <a:spcPts val="800"/>
              </a:spcBef>
              <a:spcAft>
                <a:spcPts val="0"/>
              </a:spcAft>
              <a:buClr>
                <a:srgbClr val="3086AB"/>
              </a:buClr>
              <a:buSzPts val="1600"/>
              <a:buFont typeface="Arial"/>
              <a:buChar char="•"/>
              <a:defRPr sz="1600"/>
            </a:lvl3pPr>
            <a:lvl4pPr marL="1828800" lvl="3" indent="-317500" algn="l" rtl="0">
              <a:lnSpc>
                <a:spcPct val="90000"/>
              </a:lnSpc>
              <a:spcBef>
                <a:spcPts val="800"/>
              </a:spcBef>
              <a:spcAft>
                <a:spcPts val="0"/>
              </a:spcAft>
              <a:buSzPts val="1400"/>
              <a:buFont typeface="Arial"/>
              <a:buChar char="-"/>
              <a:defRPr/>
            </a:lvl4pPr>
            <a:lvl5pPr marL="2286000" lvl="4" indent="-317500" algn="l" rtl="0">
              <a:lnSpc>
                <a:spcPct val="90000"/>
              </a:lnSpc>
              <a:spcBef>
                <a:spcPts val="800"/>
              </a:spcBef>
              <a:spcAft>
                <a:spcPts val="0"/>
              </a:spcAft>
              <a:buSzPts val="14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584" name="Google Shape;584;g1c93b57e24322e99_60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400"/>
              <a:buFont typeface="Corbel"/>
              <a:buNone/>
              <a:defRPr/>
            </a:lvl1pPr>
            <a:lvl2pPr lvl="1" algn="l" rtl="0">
              <a:lnSpc>
                <a:spcPct val="100000"/>
              </a:lnSpc>
              <a:spcBef>
                <a:spcPts val="0"/>
              </a:spcBef>
              <a:spcAft>
                <a:spcPts val="0"/>
              </a:spcAft>
              <a:buClr>
                <a:schemeClr val="dk1"/>
              </a:buClr>
              <a:buSzPts val="1400"/>
              <a:buFont typeface="Corbel"/>
              <a:buNone/>
              <a:defRPr/>
            </a:lvl2pPr>
            <a:lvl3pPr lvl="2" algn="l" rtl="0">
              <a:lnSpc>
                <a:spcPct val="100000"/>
              </a:lnSpc>
              <a:spcBef>
                <a:spcPts val="0"/>
              </a:spcBef>
              <a:spcAft>
                <a:spcPts val="0"/>
              </a:spcAft>
              <a:buClr>
                <a:schemeClr val="dk1"/>
              </a:buClr>
              <a:buSzPts val="1400"/>
              <a:buFont typeface="Corbel"/>
              <a:buNone/>
              <a:defRPr/>
            </a:lvl3pPr>
            <a:lvl4pPr lvl="3" algn="l" rtl="0">
              <a:lnSpc>
                <a:spcPct val="100000"/>
              </a:lnSpc>
              <a:spcBef>
                <a:spcPts val="0"/>
              </a:spcBef>
              <a:spcAft>
                <a:spcPts val="0"/>
              </a:spcAft>
              <a:buClr>
                <a:schemeClr val="dk1"/>
              </a:buClr>
              <a:buSzPts val="1400"/>
              <a:buFont typeface="Corbel"/>
              <a:buNone/>
              <a:defRPr/>
            </a:lvl4pPr>
            <a:lvl5pPr lvl="4" algn="l" rtl="0">
              <a:lnSpc>
                <a:spcPct val="100000"/>
              </a:lnSpc>
              <a:spcBef>
                <a:spcPts val="0"/>
              </a:spcBef>
              <a:spcAft>
                <a:spcPts val="0"/>
              </a:spcAft>
              <a:buClr>
                <a:schemeClr val="dk1"/>
              </a:buClr>
              <a:buSzPts val="1400"/>
              <a:buFont typeface="Corbel"/>
              <a:buNone/>
              <a:defRPr/>
            </a:lvl5pPr>
            <a:lvl6pPr lvl="5" algn="l" rtl="0">
              <a:lnSpc>
                <a:spcPct val="100000"/>
              </a:lnSpc>
              <a:spcBef>
                <a:spcPts val="0"/>
              </a:spcBef>
              <a:spcAft>
                <a:spcPts val="0"/>
              </a:spcAft>
              <a:buClr>
                <a:schemeClr val="dk1"/>
              </a:buClr>
              <a:buSzPts val="1400"/>
              <a:buFont typeface="Corbel"/>
              <a:buNone/>
              <a:defRPr/>
            </a:lvl6pPr>
            <a:lvl7pPr lvl="6" algn="l" rtl="0">
              <a:lnSpc>
                <a:spcPct val="100000"/>
              </a:lnSpc>
              <a:spcBef>
                <a:spcPts val="0"/>
              </a:spcBef>
              <a:spcAft>
                <a:spcPts val="0"/>
              </a:spcAft>
              <a:buClr>
                <a:schemeClr val="dk1"/>
              </a:buClr>
              <a:buSzPts val="1400"/>
              <a:buFont typeface="Corbel"/>
              <a:buNone/>
              <a:defRPr/>
            </a:lvl7pPr>
            <a:lvl8pPr lvl="7" algn="l" rtl="0">
              <a:lnSpc>
                <a:spcPct val="100000"/>
              </a:lnSpc>
              <a:spcBef>
                <a:spcPts val="0"/>
              </a:spcBef>
              <a:spcAft>
                <a:spcPts val="0"/>
              </a:spcAft>
              <a:buClr>
                <a:schemeClr val="dk1"/>
              </a:buClr>
              <a:buSzPts val="1400"/>
              <a:buFont typeface="Corbel"/>
              <a:buNone/>
              <a:defRPr/>
            </a:lvl8pPr>
            <a:lvl9pPr lvl="8" algn="l" rtl="0">
              <a:lnSpc>
                <a:spcPct val="100000"/>
              </a:lnSpc>
              <a:spcBef>
                <a:spcPts val="0"/>
              </a:spcBef>
              <a:spcAft>
                <a:spcPts val="0"/>
              </a:spcAft>
              <a:buClr>
                <a:schemeClr val="dk1"/>
              </a:buClr>
              <a:buSzPts val="1400"/>
              <a:buFont typeface="Corbel"/>
              <a:buNone/>
              <a:defRPr/>
            </a:lvl9pPr>
          </a:lstStyle>
          <a:p>
            <a:endParaRPr/>
          </a:p>
        </p:txBody>
      </p:sp>
      <p:sp>
        <p:nvSpPr>
          <p:cNvPr id="585" name="Google Shape;585;g1c93b57e24322e99_60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sp>
        <p:nvSpPr>
          <p:cNvPr id="586" name="Google Shape;586;g1c93b57e24322e99_601"/>
          <p:cNvSpPr txBox="1">
            <a:spLocks noGrp="1"/>
          </p:cNvSpPr>
          <p:nvPr>
            <p:ph type="title"/>
          </p:nvPr>
        </p:nvSpPr>
        <p:spPr>
          <a:xfrm>
            <a:off x="486837" y="646262"/>
            <a:ext cx="11106300" cy="697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3600"/>
              <a:buFont typeface="Corbe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7"/>
        <p:cNvGrpSpPr/>
        <p:nvPr/>
      </p:nvGrpSpPr>
      <p:grpSpPr>
        <a:xfrm>
          <a:off x="0" y="0"/>
          <a:ext cx="0" cy="0"/>
          <a:chOff x="0" y="0"/>
          <a:chExt cx="0" cy="0"/>
        </a:xfrm>
      </p:grpSpPr>
      <p:sp>
        <p:nvSpPr>
          <p:cNvPr id="588" name="Google Shape;588;g1c93b57e24322e99_606"/>
          <p:cNvSpPr txBox="1">
            <a:spLocks noGrp="1"/>
          </p:cNvSpPr>
          <p:nvPr>
            <p:ph type="ctrTitle"/>
          </p:nvPr>
        </p:nvSpPr>
        <p:spPr>
          <a:xfrm>
            <a:off x="1069847" y="1298448"/>
            <a:ext cx="102165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546"/>
              </a:buClr>
              <a:buSzPts val="5900"/>
              <a:buFont typeface="Corbel"/>
              <a:buNone/>
              <a:defRPr sz="5900">
                <a:solidFill>
                  <a:srgbClr val="00054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9" name="Google Shape;589;g1c93b57e24322e99_606"/>
          <p:cNvSpPr txBox="1">
            <a:spLocks noGrp="1"/>
          </p:cNvSpPr>
          <p:nvPr>
            <p:ph type="subTitle" idx="1"/>
          </p:nvPr>
        </p:nvSpPr>
        <p:spPr>
          <a:xfrm>
            <a:off x="1100014" y="4670246"/>
            <a:ext cx="101862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200"/>
              </a:spcBef>
              <a:spcAft>
                <a:spcPts val="0"/>
              </a:spcAft>
              <a:buSzPts val="2200"/>
              <a:buNone/>
              <a:defRPr sz="2200" cap="none">
                <a:solidFill>
                  <a:srgbClr val="CC4B14"/>
                </a:solidFill>
              </a:defRPr>
            </a:lvl1pPr>
            <a:lvl2pPr lvl="1" algn="ctr" rtl="0">
              <a:lnSpc>
                <a:spcPct val="90000"/>
              </a:lnSpc>
              <a:spcBef>
                <a:spcPts val="250"/>
              </a:spcBef>
              <a:spcAft>
                <a:spcPts val="0"/>
              </a:spcAft>
              <a:buSzPts val="2200"/>
              <a:buNone/>
              <a:defRPr sz="2200"/>
            </a:lvl2pPr>
            <a:lvl3pPr lvl="2" algn="ctr" rtl="0">
              <a:lnSpc>
                <a:spcPct val="90000"/>
              </a:lnSpc>
              <a:spcBef>
                <a:spcPts val="250"/>
              </a:spcBef>
              <a:spcAft>
                <a:spcPts val="0"/>
              </a:spcAft>
              <a:buSzPts val="2200"/>
              <a:buNone/>
              <a:defRPr sz="2200"/>
            </a:lvl3pPr>
            <a:lvl4pPr lvl="3" algn="ctr" rtl="0">
              <a:lnSpc>
                <a:spcPct val="90000"/>
              </a:lnSpc>
              <a:spcBef>
                <a:spcPts val="250"/>
              </a:spcBef>
              <a:spcAft>
                <a:spcPts val="0"/>
              </a:spcAft>
              <a:buSzPts val="2000"/>
              <a:buNone/>
              <a:defRPr sz="2000"/>
            </a:lvl4pPr>
            <a:lvl5pPr lvl="4" algn="ctr" rtl="0">
              <a:lnSpc>
                <a:spcPct val="90000"/>
              </a:lnSpc>
              <a:spcBef>
                <a:spcPts val="250"/>
              </a:spcBef>
              <a:spcAft>
                <a:spcPts val="0"/>
              </a:spcAft>
              <a:buSzPts val="2000"/>
              <a:buNone/>
              <a:defRPr sz="2000"/>
            </a:lvl5pPr>
            <a:lvl6pPr lvl="5" algn="ctr" rtl="0">
              <a:lnSpc>
                <a:spcPct val="90000"/>
              </a:lnSpc>
              <a:spcBef>
                <a:spcPts val="250"/>
              </a:spcBef>
              <a:spcAft>
                <a:spcPts val="0"/>
              </a:spcAft>
              <a:buSzPts val="2000"/>
              <a:buNone/>
              <a:defRPr sz="2000"/>
            </a:lvl6pPr>
            <a:lvl7pPr lvl="6" algn="ctr" rtl="0">
              <a:lnSpc>
                <a:spcPct val="90000"/>
              </a:lnSpc>
              <a:spcBef>
                <a:spcPts val="250"/>
              </a:spcBef>
              <a:spcAft>
                <a:spcPts val="0"/>
              </a:spcAft>
              <a:buSzPts val="2000"/>
              <a:buNone/>
              <a:defRPr sz="2000"/>
            </a:lvl7pPr>
            <a:lvl8pPr lvl="7" algn="ctr" rtl="0">
              <a:lnSpc>
                <a:spcPct val="90000"/>
              </a:lnSpc>
              <a:spcBef>
                <a:spcPts val="250"/>
              </a:spcBef>
              <a:spcAft>
                <a:spcPts val="0"/>
              </a:spcAft>
              <a:buSzPts val="2000"/>
              <a:buNone/>
              <a:defRPr sz="2000"/>
            </a:lvl8pPr>
            <a:lvl9pPr lvl="8" algn="ctr" rtl="0">
              <a:lnSpc>
                <a:spcPct val="90000"/>
              </a:lnSpc>
              <a:spcBef>
                <a:spcPts val="250"/>
              </a:spcBef>
              <a:spcAft>
                <a:spcPts val="250"/>
              </a:spcAft>
              <a:buSzPts val="2000"/>
              <a:buNone/>
              <a:defRPr sz="2000"/>
            </a:lvl9pPr>
          </a:lstStyle>
          <a:p>
            <a:endParaRPr/>
          </a:p>
        </p:txBody>
      </p:sp>
      <p:sp>
        <p:nvSpPr>
          <p:cNvPr id="590" name="Google Shape;590;g1c93b57e24322e99_606"/>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1" name="Google Shape;591;g1c93b57e24322e99_606"/>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2" name="Google Shape;592;g1c93b57e24322e99_606"/>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93" name="Google Shape;593;g1c93b57e24322e99_606"/>
          <p:cNvPicPr preferRelativeResize="0"/>
          <p:nvPr/>
        </p:nvPicPr>
        <p:blipFill rotWithShape="1">
          <a:blip r:embed="rId2">
            <a:alphaModFix/>
          </a:blip>
          <a:srcRect/>
          <a:stretch/>
        </p:blipFill>
        <p:spPr>
          <a:xfrm>
            <a:off x="26938" y="6707875"/>
            <a:ext cx="12191999" cy="17258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4"/>
        <p:cNvGrpSpPr/>
        <p:nvPr/>
      </p:nvGrpSpPr>
      <p:grpSpPr>
        <a:xfrm>
          <a:off x="0" y="0"/>
          <a:ext cx="0" cy="0"/>
          <a:chOff x="0" y="0"/>
          <a:chExt cx="0" cy="0"/>
        </a:xfrm>
      </p:grpSpPr>
      <p:sp>
        <p:nvSpPr>
          <p:cNvPr id="595" name="Google Shape;595;g1c93b57e24322e99_613"/>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6" name="Google Shape;596;g1c93b57e24322e99_613"/>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a:solidFill>
                  <a:srgbClr val="000F46"/>
                </a:solidFill>
              </a:defRPr>
            </a:lvl1pPr>
            <a:lvl2pPr marL="914400" lvl="1" indent="-342900" algn="l" rtl="0">
              <a:lnSpc>
                <a:spcPct val="90000"/>
              </a:lnSpc>
              <a:spcBef>
                <a:spcPts val="250"/>
              </a:spcBef>
              <a:spcAft>
                <a:spcPts val="0"/>
              </a:spcAft>
              <a:buSzPts val="1800"/>
              <a:buChar char="●"/>
              <a:defRPr>
                <a:solidFill>
                  <a:srgbClr val="000F46"/>
                </a:solidFill>
              </a:defRPr>
            </a:lvl2pPr>
            <a:lvl3pPr marL="1371600" lvl="2" indent="-330200" algn="l" rtl="0">
              <a:lnSpc>
                <a:spcPct val="90000"/>
              </a:lnSpc>
              <a:spcBef>
                <a:spcPts val="250"/>
              </a:spcBef>
              <a:spcAft>
                <a:spcPts val="0"/>
              </a:spcAft>
              <a:buSzPts val="1600"/>
              <a:buChar char="●"/>
              <a:defRPr>
                <a:solidFill>
                  <a:srgbClr val="000F46"/>
                </a:solidFill>
              </a:defRPr>
            </a:lvl3pPr>
            <a:lvl4pPr marL="1828800" lvl="3" indent="-317500" algn="l" rtl="0">
              <a:lnSpc>
                <a:spcPct val="90000"/>
              </a:lnSpc>
              <a:spcBef>
                <a:spcPts val="250"/>
              </a:spcBef>
              <a:spcAft>
                <a:spcPts val="0"/>
              </a:spcAft>
              <a:buSzPts val="1400"/>
              <a:buChar char="●"/>
              <a:defRPr>
                <a:solidFill>
                  <a:srgbClr val="000F46"/>
                </a:solidFill>
              </a:defRPr>
            </a:lvl4pPr>
            <a:lvl5pPr marL="2286000" lvl="4" indent="-317500" algn="l" rtl="0">
              <a:lnSpc>
                <a:spcPct val="90000"/>
              </a:lnSpc>
              <a:spcBef>
                <a:spcPts val="250"/>
              </a:spcBef>
              <a:spcAft>
                <a:spcPts val="0"/>
              </a:spcAft>
              <a:buSzPts val="1400"/>
              <a:buChar char="●"/>
              <a:defRPr>
                <a:solidFill>
                  <a:srgbClr val="000F46"/>
                </a:solidFill>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597" name="Google Shape;597;g1c93b57e24322e99_61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8" name="Google Shape;598;g1c93b57e24322e99_61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9" name="Google Shape;599;g1c93b57e24322e99_61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00" name="Google Shape;600;g1c93b57e24322e99_61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1"/>
        <p:cNvGrpSpPr/>
        <p:nvPr/>
      </p:nvGrpSpPr>
      <p:grpSpPr>
        <a:xfrm>
          <a:off x="0" y="0"/>
          <a:ext cx="0" cy="0"/>
          <a:chOff x="0" y="0"/>
          <a:chExt cx="0" cy="0"/>
        </a:xfrm>
      </p:grpSpPr>
      <p:sp>
        <p:nvSpPr>
          <p:cNvPr id="602" name="Google Shape;602;g1c93b57e24322e99_620"/>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F46"/>
              </a:buClr>
              <a:buSzPts val="5900"/>
              <a:buFont typeface="Corbel"/>
              <a:buNone/>
              <a:defRPr sz="5900" b="0">
                <a:solidFill>
                  <a:srgbClr val="000F4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3" name="Google Shape;603;g1c93b57e24322e99_620"/>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2200"/>
              <a:buNone/>
              <a:defRPr sz="22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604" name="Google Shape;604;g1c93b57e24322e99_62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5" name="Google Shape;605;g1c93b57e24322e99_62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6" name="Google Shape;606;g1c93b57e24322e99_62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07" name="Google Shape;607;g1c93b57e24322e99_620"/>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8"/>
        <p:cNvGrpSpPr/>
        <p:nvPr/>
      </p:nvGrpSpPr>
      <p:grpSpPr>
        <a:xfrm>
          <a:off x="0" y="0"/>
          <a:ext cx="0" cy="0"/>
          <a:chOff x="0" y="0"/>
          <a:chExt cx="0" cy="0"/>
        </a:xfrm>
      </p:grpSpPr>
      <p:sp>
        <p:nvSpPr>
          <p:cNvPr id="609" name="Google Shape;609;g1c93b57e24322e99_62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0" name="Google Shape;610;g1c93b57e24322e99_627"/>
          <p:cNvSpPr txBox="1">
            <a:spLocks noGrp="1"/>
          </p:cNvSpPr>
          <p:nvPr>
            <p:ph type="body" idx="1"/>
          </p:nvPr>
        </p:nvSpPr>
        <p:spPr>
          <a:xfrm>
            <a:off x="3867912"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611" name="Google Shape;611;g1c93b57e24322e99_627"/>
          <p:cNvSpPr txBox="1">
            <a:spLocks noGrp="1"/>
          </p:cNvSpPr>
          <p:nvPr>
            <p:ph type="body" idx="2"/>
          </p:nvPr>
        </p:nvSpPr>
        <p:spPr>
          <a:xfrm>
            <a:off x="7818120"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612" name="Google Shape;612;g1c93b57e24322e99_62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3" name="Google Shape;613;g1c93b57e24322e99_62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4" name="Google Shape;614;g1c93b57e24322e99_62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15" name="Google Shape;615;g1c93b57e24322e99_62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6"/>
        <p:cNvGrpSpPr/>
        <p:nvPr/>
      </p:nvGrpSpPr>
      <p:grpSpPr>
        <a:xfrm>
          <a:off x="0" y="0"/>
          <a:ext cx="0" cy="0"/>
          <a:chOff x="0" y="0"/>
          <a:chExt cx="0" cy="0"/>
        </a:xfrm>
      </p:grpSpPr>
      <p:sp>
        <p:nvSpPr>
          <p:cNvPr id="617" name="Google Shape;617;g1c93b57e24322e99_63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8" name="Google Shape;618;g1c93b57e24322e99_635"/>
          <p:cNvSpPr txBox="1">
            <a:spLocks noGrp="1"/>
          </p:cNvSpPr>
          <p:nvPr>
            <p:ph type="body" idx="1"/>
          </p:nvPr>
        </p:nvSpPr>
        <p:spPr>
          <a:xfrm>
            <a:off x="3867912" y="1023586"/>
            <a:ext cx="3474600" cy="807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619" name="Google Shape;619;g1c93b57e24322e99_635"/>
          <p:cNvSpPr txBox="1">
            <a:spLocks noGrp="1"/>
          </p:cNvSpPr>
          <p:nvPr>
            <p:ph type="body" idx="2"/>
          </p:nvPr>
        </p:nvSpPr>
        <p:spPr>
          <a:xfrm>
            <a:off x="3867912"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620" name="Google Shape;620;g1c93b57e24322e99_635"/>
          <p:cNvSpPr txBox="1">
            <a:spLocks noGrp="1"/>
          </p:cNvSpPr>
          <p:nvPr>
            <p:ph type="body" idx="3"/>
          </p:nvPr>
        </p:nvSpPr>
        <p:spPr>
          <a:xfrm>
            <a:off x="7818463" y="1023586"/>
            <a:ext cx="3474600" cy="813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621" name="Google Shape;621;g1c93b57e24322e99_635"/>
          <p:cNvSpPr txBox="1">
            <a:spLocks noGrp="1"/>
          </p:cNvSpPr>
          <p:nvPr>
            <p:ph type="body" idx="4"/>
          </p:nvPr>
        </p:nvSpPr>
        <p:spPr>
          <a:xfrm>
            <a:off x="7818463"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622" name="Google Shape;622;g1c93b57e24322e99_63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3" name="Google Shape;623;g1c93b57e24322e99_63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4" name="Google Shape;624;g1c93b57e24322e99_63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25" name="Google Shape;625;g1c93b57e24322e99_63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6"/>
        <p:cNvGrpSpPr/>
        <p:nvPr/>
      </p:nvGrpSpPr>
      <p:grpSpPr>
        <a:xfrm>
          <a:off x="0" y="0"/>
          <a:ext cx="0" cy="0"/>
          <a:chOff x="0" y="0"/>
          <a:chExt cx="0" cy="0"/>
        </a:xfrm>
      </p:grpSpPr>
      <p:sp>
        <p:nvSpPr>
          <p:cNvPr id="627" name="Google Shape;627;g1c93b57e24322e99_64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8" name="Google Shape;628;g1c93b57e24322e99_64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9" name="Google Shape;629;g1c93b57e24322e99_64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0" name="Google Shape;630;g1c93b57e24322e99_64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31" name="Google Shape;631;g1c93b57e24322e99_64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2"/>
        <p:cNvGrpSpPr/>
        <p:nvPr/>
      </p:nvGrpSpPr>
      <p:grpSpPr>
        <a:xfrm>
          <a:off x="0" y="0"/>
          <a:ext cx="0" cy="0"/>
          <a:chOff x="0" y="0"/>
          <a:chExt cx="0" cy="0"/>
        </a:xfrm>
      </p:grpSpPr>
      <p:sp>
        <p:nvSpPr>
          <p:cNvPr id="633" name="Google Shape;633;g1c93b57e24322e99_65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4" name="Google Shape;634;g1c93b57e24322e99_65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5" name="Google Shape;635;g1c93b57e24322e99_65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36" name="Google Shape;636;g1c93b57e24322e99_651"/>
          <p:cNvPicPr preferRelativeResize="0"/>
          <p:nvPr/>
        </p:nvPicPr>
        <p:blipFill rotWithShape="1">
          <a:blip r:embed="rId2">
            <a:alphaModFix/>
          </a:blip>
          <a:srcRect/>
          <a:stretch/>
        </p:blipFill>
        <p:spPr>
          <a:xfrm>
            <a:off x="26938" y="6707875"/>
            <a:ext cx="12191999" cy="172586"/>
          </a:xfrm>
          <a:prstGeom prst="rect">
            <a:avLst/>
          </a:prstGeom>
          <a:noFill/>
          <a:ln>
            <a:noFill/>
          </a:ln>
        </p:spPr>
      </p:pic>
      <p:sp>
        <p:nvSpPr>
          <p:cNvPr id="637" name="Google Shape;637;g1c93b57e24322e99_651"/>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1c93b57e24322e99_651"/>
          <p:cNvSpPr/>
          <p:nvPr/>
        </p:nvSpPr>
        <p:spPr>
          <a:xfrm>
            <a:off x="1" y="758952"/>
            <a:ext cx="3840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rgbClr val="FFFFFF"/>
              </a:solidFill>
              <a:latin typeface="Corbel"/>
              <a:ea typeface="Corbel"/>
              <a:cs typeface="Corbel"/>
              <a:sym typeface="Corbe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9"/>
        <p:cNvGrpSpPr/>
        <p:nvPr/>
      </p:nvGrpSpPr>
      <p:grpSpPr>
        <a:xfrm>
          <a:off x="0" y="0"/>
          <a:ext cx="0" cy="0"/>
          <a:chOff x="0" y="0"/>
          <a:chExt cx="0" cy="0"/>
        </a:xfrm>
      </p:grpSpPr>
      <p:sp>
        <p:nvSpPr>
          <p:cNvPr id="640" name="Google Shape;640;g1c93b57e24322e99_658"/>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1" name="Google Shape;641;g1c93b57e24322e99_658"/>
          <p:cNvSpPr txBox="1">
            <a:spLocks noGrp="1"/>
          </p:cNvSpPr>
          <p:nvPr>
            <p:ph type="body" idx="1"/>
          </p:nvPr>
        </p:nvSpPr>
        <p:spPr>
          <a:xfrm>
            <a:off x="3867912" y="868680"/>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642" name="Google Shape;642;g1c93b57e24322e99_658"/>
          <p:cNvSpPr txBox="1">
            <a:spLocks noGrp="1"/>
          </p:cNvSpPr>
          <p:nvPr>
            <p:ph type="body" idx="2"/>
          </p:nvPr>
        </p:nvSpPr>
        <p:spPr>
          <a:xfrm>
            <a:off x="256032" y="3494176"/>
            <a:ext cx="28347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643" name="Google Shape;643;g1c93b57e24322e99_65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4" name="Google Shape;644;g1c93b57e24322e99_65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5" name="Google Shape;645;g1c93b57e24322e99_65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46" name="Google Shape;646;g1c93b57e24322e99_65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7"/>
        <p:cNvGrpSpPr/>
        <p:nvPr/>
      </p:nvGrpSpPr>
      <p:grpSpPr>
        <a:xfrm>
          <a:off x="0" y="0"/>
          <a:ext cx="0" cy="0"/>
          <a:chOff x="0" y="0"/>
          <a:chExt cx="0" cy="0"/>
        </a:xfrm>
      </p:grpSpPr>
      <p:sp>
        <p:nvSpPr>
          <p:cNvPr id="648" name="Google Shape;648;g1c93b57e24322e99_666"/>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9" name="Google Shape;649;g1c93b57e24322e99_666"/>
          <p:cNvSpPr>
            <a:spLocks noGrp="1"/>
          </p:cNvSpPr>
          <p:nvPr>
            <p:ph type="pic" idx="2"/>
          </p:nvPr>
        </p:nvSpPr>
        <p:spPr>
          <a:xfrm>
            <a:off x="3570644" y="767419"/>
            <a:ext cx="8115300" cy="5331000"/>
          </a:xfrm>
          <a:prstGeom prst="rect">
            <a:avLst/>
          </a:prstGeom>
          <a:solidFill>
            <a:srgbClr val="BFBFBF"/>
          </a:solidFill>
          <a:ln>
            <a:noFill/>
          </a:ln>
        </p:spPr>
      </p:sp>
      <p:sp>
        <p:nvSpPr>
          <p:cNvPr id="650" name="Google Shape;650;g1c93b57e24322e99_666"/>
          <p:cNvSpPr txBox="1">
            <a:spLocks noGrp="1"/>
          </p:cNvSpPr>
          <p:nvPr>
            <p:ph type="body" idx="1"/>
          </p:nvPr>
        </p:nvSpPr>
        <p:spPr>
          <a:xfrm>
            <a:off x="256032" y="3493008"/>
            <a:ext cx="2834700" cy="2322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651" name="Google Shape;651;g1c93b57e24322e99_666"/>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2" name="Google Shape;652;g1c93b57e24322e99_666"/>
          <p:cNvSpPr txBox="1">
            <a:spLocks noGrp="1"/>
          </p:cNvSpPr>
          <p:nvPr>
            <p:ph type="ftr" idx="11"/>
          </p:nvPr>
        </p:nvSpPr>
        <p:spPr>
          <a:xfrm>
            <a:off x="3499101"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3" name="Google Shape;653;g1c93b57e24322e99_666"/>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54" name="Google Shape;654;g1c93b57e24322e99_666"/>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80"/>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0"/>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78" name="Google Shape;78;p80"/>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79" name="Google Shape;79;p8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8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82" name="Google Shape;82;p80"/>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5"/>
        <p:cNvGrpSpPr/>
        <p:nvPr/>
      </p:nvGrpSpPr>
      <p:grpSpPr>
        <a:xfrm>
          <a:off x="0" y="0"/>
          <a:ext cx="0" cy="0"/>
          <a:chOff x="0" y="0"/>
          <a:chExt cx="0" cy="0"/>
        </a:xfrm>
      </p:grpSpPr>
      <p:sp>
        <p:nvSpPr>
          <p:cNvPr id="656" name="Google Shape;656;g1c93b57e24322e99_67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7" name="Google Shape;657;g1c93b57e24322e99_674"/>
          <p:cNvSpPr txBox="1">
            <a:spLocks noGrp="1"/>
          </p:cNvSpPr>
          <p:nvPr>
            <p:ph type="body" idx="1"/>
          </p:nvPr>
        </p:nvSpPr>
        <p:spPr>
          <a:xfrm rot="5400000">
            <a:off x="4966518" y="-233142"/>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658" name="Google Shape;658;g1c93b57e24322e99_67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9" name="Google Shape;659;g1c93b57e24322e99_67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0" name="Google Shape;660;g1c93b57e24322e99_67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61" name="Google Shape;661;g1c93b57e24322e99_674"/>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2"/>
        <p:cNvGrpSpPr/>
        <p:nvPr/>
      </p:nvGrpSpPr>
      <p:grpSpPr>
        <a:xfrm>
          <a:off x="0" y="0"/>
          <a:ext cx="0" cy="0"/>
          <a:chOff x="0" y="0"/>
          <a:chExt cx="0" cy="0"/>
        </a:xfrm>
      </p:grpSpPr>
      <p:sp>
        <p:nvSpPr>
          <p:cNvPr id="663" name="Google Shape;663;g1c93b57e24322e99_681"/>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4" name="Google Shape;664;g1c93b57e24322e99_681"/>
          <p:cNvSpPr txBox="1">
            <a:spLocks noGrp="1"/>
          </p:cNvSpPr>
          <p:nvPr>
            <p:ph type="body" idx="1"/>
          </p:nvPr>
        </p:nvSpPr>
        <p:spPr>
          <a:xfrm rot="5400000">
            <a:off x="4965162" y="-228570"/>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665" name="Google Shape;665;g1c93b57e24322e99_68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6" name="Google Shape;666;g1c93b57e24322e99_68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7" name="Google Shape;667;g1c93b57e24322e99_68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68" name="Google Shape;668;g1c93b57e24322e99_681"/>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678"/>
        <p:cNvGrpSpPr/>
        <p:nvPr/>
      </p:nvGrpSpPr>
      <p:grpSpPr>
        <a:xfrm>
          <a:off x="0" y="0"/>
          <a:ext cx="0" cy="0"/>
          <a:chOff x="0" y="0"/>
          <a:chExt cx="0" cy="0"/>
        </a:xfrm>
      </p:grpSpPr>
      <p:sp>
        <p:nvSpPr>
          <p:cNvPr id="679" name="Google Shape;679;g1c93b57e24322e99_697"/>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lvl1pPr marL="457200" lvl="0" indent="-347154" algn="l" rtl="0">
              <a:lnSpc>
                <a:spcPct val="90000"/>
              </a:lnSpc>
              <a:spcBef>
                <a:spcPts val="800"/>
              </a:spcBef>
              <a:spcAft>
                <a:spcPts val="0"/>
              </a:spcAft>
              <a:buSzPts val="1867"/>
              <a:buChar char="●"/>
              <a:defRPr sz="1867" b="0"/>
            </a:lvl1pPr>
            <a:lvl2pPr marL="914400" lvl="1" indent="-338645" algn="l" rtl="0">
              <a:lnSpc>
                <a:spcPct val="90000"/>
              </a:lnSpc>
              <a:spcBef>
                <a:spcPts val="800"/>
              </a:spcBef>
              <a:spcAft>
                <a:spcPts val="0"/>
              </a:spcAft>
              <a:buClr>
                <a:srgbClr val="6C8C1A"/>
              </a:buClr>
              <a:buSzPts val="1733"/>
              <a:buFont typeface="Noto Sans Symbols"/>
              <a:buChar char="▪"/>
              <a:defRPr sz="1733"/>
            </a:lvl2pPr>
            <a:lvl3pPr marL="1371600" lvl="2" indent="-330200" algn="l" rtl="0">
              <a:lnSpc>
                <a:spcPct val="90000"/>
              </a:lnSpc>
              <a:spcBef>
                <a:spcPts val="800"/>
              </a:spcBef>
              <a:spcAft>
                <a:spcPts val="0"/>
              </a:spcAft>
              <a:buClr>
                <a:srgbClr val="3086AB"/>
              </a:buClr>
              <a:buSzPts val="1600"/>
              <a:buFont typeface="Arial"/>
              <a:buChar char="•"/>
              <a:defRPr sz="1600"/>
            </a:lvl3pPr>
            <a:lvl4pPr marL="1828800" lvl="3" indent="-317500" algn="l" rtl="0">
              <a:lnSpc>
                <a:spcPct val="90000"/>
              </a:lnSpc>
              <a:spcBef>
                <a:spcPts val="800"/>
              </a:spcBef>
              <a:spcAft>
                <a:spcPts val="0"/>
              </a:spcAft>
              <a:buSzPts val="1400"/>
              <a:buFont typeface="Arial"/>
              <a:buChar char="-"/>
              <a:defRPr/>
            </a:lvl4pPr>
            <a:lvl5pPr marL="2286000" lvl="4" indent="-317500" algn="l" rtl="0">
              <a:lnSpc>
                <a:spcPct val="90000"/>
              </a:lnSpc>
              <a:spcBef>
                <a:spcPts val="800"/>
              </a:spcBef>
              <a:spcAft>
                <a:spcPts val="0"/>
              </a:spcAft>
              <a:buSzPts val="14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680" name="Google Shape;680;g1c93b57e24322e99_69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1" name="Google Shape;681;g1c93b57e24322e99_69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sp>
        <p:nvSpPr>
          <p:cNvPr id="682" name="Google Shape;682;g1c93b57e24322e99_697"/>
          <p:cNvSpPr txBox="1">
            <a:spLocks noGrp="1"/>
          </p:cNvSpPr>
          <p:nvPr>
            <p:ph type="title"/>
          </p:nvPr>
        </p:nvSpPr>
        <p:spPr>
          <a:xfrm>
            <a:off x="486837" y="646262"/>
            <a:ext cx="11106300" cy="697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3600"/>
              <a:buFont typeface="Corbe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83"/>
        <p:cNvGrpSpPr/>
        <p:nvPr/>
      </p:nvGrpSpPr>
      <p:grpSpPr>
        <a:xfrm>
          <a:off x="0" y="0"/>
          <a:ext cx="0" cy="0"/>
          <a:chOff x="0" y="0"/>
          <a:chExt cx="0" cy="0"/>
        </a:xfrm>
      </p:grpSpPr>
      <p:sp>
        <p:nvSpPr>
          <p:cNvPr id="684" name="Google Shape;684;g1c93b57e24322e99_702"/>
          <p:cNvSpPr txBox="1">
            <a:spLocks noGrp="1"/>
          </p:cNvSpPr>
          <p:nvPr>
            <p:ph type="title"/>
          </p:nvPr>
        </p:nvSpPr>
        <p:spPr>
          <a:xfrm>
            <a:off x="831850" y="1709738"/>
            <a:ext cx="10515600" cy="2852700"/>
          </a:xfrm>
          <a:prstGeom prst="rect">
            <a:avLst/>
          </a:prstGeom>
          <a:noFill/>
          <a:ln>
            <a:noFill/>
          </a:ln>
        </p:spPr>
        <p:txBody>
          <a:bodyPr spcFirstLastPara="1" wrap="square" lIns="45725" tIns="22875" rIns="45725" bIns="22875"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5" name="Google Shape;685;g1c93b57e24322e99_702"/>
          <p:cNvSpPr txBox="1">
            <a:spLocks noGrp="1"/>
          </p:cNvSpPr>
          <p:nvPr>
            <p:ph type="body" idx="1"/>
          </p:nvPr>
        </p:nvSpPr>
        <p:spPr>
          <a:xfrm>
            <a:off x="831850" y="4589464"/>
            <a:ext cx="10515600" cy="1500000"/>
          </a:xfrm>
          <a:prstGeom prst="rect">
            <a:avLst/>
          </a:prstGeom>
          <a:noFill/>
          <a:ln>
            <a:noFill/>
          </a:ln>
        </p:spPr>
        <p:txBody>
          <a:bodyPr spcFirstLastPara="1" wrap="square" lIns="45725" tIns="22875" rIns="45725" bIns="22875"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700"/>
              <a:buNone/>
              <a:defRPr sz="17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250"/>
              </a:spcAft>
              <a:buClr>
                <a:srgbClr val="888888"/>
              </a:buClr>
              <a:buSzPts val="1600"/>
              <a:buNone/>
              <a:defRPr sz="1600">
                <a:solidFill>
                  <a:srgbClr val="888888"/>
                </a:solidFill>
              </a:defRPr>
            </a:lvl9pPr>
          </a:lstStyle>
          <a:p>
            <a:endParaRPr/>
          </a:p>
        </p:txBody>
      </p:sp>
      <p:sp>
        <p:nvSpPr>
          <p:cNvPr id="686" name="Google Shape;686;g1c93b57e24322e99_702"/>
          <p:cNvSpPr txBox="1">
            <a:spLocks noGrp="1"/>
          </p:cNvSpPr>
          <p:nvPr>
            <p:ph type="dt" idx="10"/>
          </p:nvPr>
        </p:nvSpPr>
        <p:spPr>
          <a:xfrm>
            <a:off x="838200" y="6356350"/>
            <a:ext cx="2743200" cy="365100"/>
          </a:xfrm>
          <a:prstGeom prst="rect">
            <a:avLst/>
          </a:prstGeom>
          <a:noFill/>
          <a:ln>
            <a:noFill/>
          </a:ln>
        </p:spPr>
        <p:txBody>
          <a:bodyPr spcFirstLastPara="1" wrap="square" lIns="45725" tIns="22875" rIns="45725" bIns="22875"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7" name="Google Shape;687;g1c93b57e24322e99_702"/>
          <p:cNvSpPr txBox="1">
            <a:spLocks noGrp="1"/>
          </p:cNvSpPr>
          <p:nvPr>
            <p:ph type="ftr" idx="11"/>
          </p:nvPr>
        </p:nvSpPr>
        <p:spPr>
          <a:xfrm>
            <a:off x="4038600" y="6356350"/>
            <a:ext cx="4114800" cy="365100"/>
          </a:xfrm>
          <a:prstGeom prst="rect">
            <a:avLst/>
          </a:prstGeom>
          <a:noFill/>
          <a:ln>
            <a:noFill/>
          </a:ln>
        </p:spPr>
        <p:txBody>
          <a:bodyPr spcFirstLastPara="1" wrap="square" lIns="45725" tIns="22875" rIns="45725" bIns="22875"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8" name="Google Shape;688;g1c93b57e24322e99_702"/>
          <p:cNvSpPr txBox="1">
            <a:spLocks noGrp="1"/>
          </p:cNvSpPr>
          <p:nvPr>
            <p:ph type="sldNum" idx="12"/>
          </p:nvPr>
        </p:nvSpPr>
        <p:spPr>
          <a:xfrm>
            <a:off x="8610600" y="6356350"/>
            <a:ext cx="2743200" cy="365100"/>
          </a:xfrm>
          <a:prstGeom prst="rect">
            <a:avLst/>
          </a:prstGeom>
          <a:noFill/>
          <a:ln>
            <a:noFill/>
          </a:ln>
        </p:spPr>
        <p:txBody>
          <a:bodyPr spcFirstLastPara="1" wrap="square" lIns="45725" tIns="22875" rIns="45725" bIns="228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89"/>
        <p:cNvGrpSpPr/>
        <p:nvPr/>
      </p:nvGrpSpPr>
      <p:grpSpPr>
        <a:xfrm>
          <a:off x="0" y="0"/>
          <a:ext cx="0" cy="0"/>
          <a:chOff x="0" y="0"/>
          <a:chExt cx="0" cy="0"/>
        </a:xfrm>
      </p:grpSpPr>
      <p:sp>
        <p:nvSpPr>
          <p:cNvPr id="690" name="Google Shape;690;g1c93b57e24322e99_708"/>
          <p:cNvSpPr txBox="1">
            <a:spLocks noGrp="1"/>
          </p:cNvSpPr>
          <p:nvPr>
            <p:ph type="ctrTitle"/>
          </p:nvPr>
        </p:nvSpPr>
        <p:spPr>
          <a:xfrm>
            <a:off x="1069847" y="1298448"/>
            <a:ext cx="102165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546"/>
              </a:buClr>
              <a:buSzPts val="5900"/>
              <a:buFont typeface="Corbel"/>
              <a:buNone/>
              <a:defRPr sz="5900">
                <a:solidFill>
                  <a:srgbClr val="00054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1" name="Google Shape;691;g1c93b57e24322e99_708"/>
          <p:cNvSpPr txBox="1">
            <a:spLocks noGrp="1"/>
          </p:cNvSpPr>
          <p:nvPr>
            <p:ph type="subTitle" idx="1"/>
          </p:nvPr>
        </p:nvSpPr>
        <p:spPr>
          <a:xfrm>
            <a:off x="1100014" y="4670246"/>
            <a:ext cx="101862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200"/>
              </a:spcBef>
              <a:spcAft>
                <a:spcPts val="0"/>
              </a:spcAft>
              <a:buSzPts val="2200"/>
              <a:buNone/>
              <a:defRPr sz="2200" cap="none">
                <a:solidFill>
                  <a:srgbClr val="CC4B14"/>
                </a:solidFill>
              </a:defRPr>
            </a:lvl1pPr>
            <a:lvl2pPr lvl="1" algn="ctr" rtl="0">
              <a:lnSpc>
                <a:spcPct val="90000"/>
              </a:lnSpc>
              <a:spcBef>
                <a:spcPts val="250"/>
              </a:spcBef>
              <a:spcAft>
                <a:spcPts val="0"/>
              </a:spcAft>
              <a:buSzPts val="2200"/>
              <a:buNone/>
              <a:defRPr sz="2200"/>
            </a:lvl2pPr>
            <a:lvl3pPr lvl="2" algn="ctr" rtl="0">
              <a:lnSpc>
                <a:spcPct val="90000"/>
              </a:lnSpc>
              <a:spcBef>
                <a:spcPts val="250"/>
              </a:spcBef>
              <a:spcAft>
                <a:spcPts val="0"/>
              </a:spcAft>
              <a:buSzPts val="2200"/>
              <a:buNone/>
              <a:defRPr sz="2200"/>
            </a:lvl3pPr>
            <a:lvl4pPr lvl="3" algn="ctr" rtl="0">
              <a:lnSpc>
                <a:spcPct val="90000"/>
              </a:lnSpc>
              <a:spcBef>
                <a:spcPts val="250"/>
              </a:spcBef>
              <a:spcAft>
                <a:spcPts val="0"/>
              </a:spcAft>
              <a:buSzPts val="2000"/>
              <a:buNone/>
              <a:defRPr sz="2000"/>
            </a:lvl4pPr>
            <a:lvl5pPr lvl="4" algn="ctr" rtl="0">
              <a:lnSpc>
                <a:spcPct val="90000"/>
              </a:lnSpc>
              <a:spcBef>
                <a:spcPts val="250"/>
              </a:spcBef>
              <a:spcAft>
                <a:spcPts val="0"/>
              </a:spcAft>
              <a:buSzPts val="2000"/>
              <a:buNone/>
              <a:defRPr sz="2000"/>
            </a:lvl5pPr>
            <a:lvl6pPr lvl="5" algn="ctr" rtl="0">
              <a:lnSpc>
                <a:spcPct val="90000"/>
              </a:lnSpc>
              <a:spcBef>
                <a:spcPts val="250"/>
              </a:spcBef>
              <a:spcAft>
                <a:spcPts val="0"/>
              </a:spcAft>
              <a:buSzPts val="2000"/>
              <a:buNone/>
              <a:defRPr sz="2000"/>
            </a:lvl6pPr>
            <a:lvl7pPr lvl="6" algn="ctr" rtl="0">
              <a:lnSpc>
                <a:spcPct val="90000"/>
              </a:lnSpc>
              <a:spcBef>
                <a:spcPts val="250"/>
              </a:spcBef>
              <a:spcAft>
                <a:spcPts val="0"/>
              </a:spcAft>
              <a:buSzPts val="2000"/>
              <a:buNone/>
              <a:defRPr sz="2000"/>
            </a:lvl7pPr>
            <a:lvl8pPr lvl="7" algn="ctr" rtl="0">
              <a:lnSpc>
                <a:spcPct val="90000"/>
              </a:lnSpc>
              <a:spcBef>
                <a:spcPts val="250"/>
              </a:spcBef>
              <a:spcAft>
                <a:spcPts val="0"/>
              </a:spcAft>
              <a:buSzPts val="2000"/>
              <a:buNone/>
              <a:defRPr sz="2000"/>
            </a:lvl8pPr>
            <a:lvl9pPr lvl="8" algn="ctr" rtl="0">
              <a:lnSpc>
                <a:spcPct val="90000"/>
              </a:lnSpc>
              <a:spcBef>
                <a:spcPts val="250"/>
              </a:spcBef>
              <a:spcAft>
                <a:spcPts val="250"/>
              </a:spcAft>
              <a:buSzPts val="2000"/>
              <a:buNone/>
              <a:defRPr sz="2000"/>
            </a:lvl9pPr>
          </a:lstStyle>
          <a:p>
            <a:endParaRPr/>
          </a:p>
        </p:txBody>
      </p:sp>
      <p:sp>
        <p:nvSpPr>
          <p:cNvPr id="692" name="Google Shape;692;g1c93b57e24322e99_70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3" name="Google Shape;693;g1c93b57e24322e99_70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4" name="Google Shape;694;g1c93b57e24322e99_70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695" name="Google Shape;695;g1c93b57e24322e99_708"/>
          <p:cNvPicPr preferRelativeResize="0"/>
          <p:nvPr/>
        </p:nvPicPr>
        <p:blipFill rotWithShape="1">
          <a:blip r:embed="rId2">
            <a:alphaModFix/>
          </a:blip>
          <a:srcRect/>
          <a:stretch/>
        </p:blipFill>
        <p:spPr>
          <a:xfrm>
            <a:off x="26938" y="6707875"/>
            <a:ext cx="12191999" cy="17258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6"/>
        <p:cNvGrpSpPr/>
        <p:nvPr/>
      </p:nvGrpSpPr>
      <p:grpSpPr>
        <a:xfrm>
          <a:off x="0" y="0"/>
          <a:ext cx="0" cy="0"/>
          <a:chOff x="0" y="0"/>
          <a:chExt cx="0" cy="0"/>
        </a:xfrm>
      </p:grpSpPr>
      <p:sp>
        <p:nvSpPr>
          <p:cNvPr id="697" name="Google Shape;697;g1c93b57e24322e99_71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8" name="Google Shape;698;g1c93b57e24322e99_715"/>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a:solidFill>
                  <a:srgbClr val="000F46"/>
                </a:solidFill>
              </a:defRPr>
            </a:lvl1pPr>
            <a:lvl2pPr marL="914400" lvl="1" indent="-342900" algn="l" rtl="0">
              <a:lnSpc>
                <a:spcPct val="90000"/>
              </a:lnSpc>
              <a:spcBef>
                <a:spcPts val="250"/>
              </a:spcBef>
              <a:spcAft>
                <a:spcPts val="0"/>
              </a:spcAft>
              <a:buSzPts val="1800"/>
              <a:buChar char="●"/>
              <a:defRPr>
                <a:solidFill>
                  <a:srgbClr val="000F46"/>
                </a:solidFill>
              </a:defRPr>
            </a:lvl2pPr>
            <a:lvl3pPr marL="1371600" lvl="2" indent="-330200" algn="l" rtl="0">
              <a:lnSpc>
                <a:spcPct val="90000"/>
              </a:lnSpc>
              <a:spcBef>
                <a:spcPts val="250"/>
              </a:spcBef>
              <a:spcAft>
                <a:spcPts val="0"/>
              </a:spcAft>
              <a:buSzPts val="1600"/>
              <a:buChar char="●"/>
              <a:defRPr>
                <a:solidFill>
                  <a:srgbClr val="000F46"/>
                </a:solidFill>
              </a:defRPr>
            </a:lvl3pPr>
            <a:lvl4pPr marL="1828800" lvl="3" indent="-317500" algn="l" rtl="0">
              <a:lnSpc>
                <a:spcPct val="90000"/>
              </a:lnSpc>
              <a:spcBef>
                <a:spcPts val="250"/>
              </a:spcBef>
              <a:spcAft>
                <a:spcPts val="0"/>
              </a:spcAft>
              <a:buSzPts val="1400"/>
              <a:buChar char="●"/>
              <a:defRPr>
                <a:solidFill>
                  <a:srgbClr val="000F46"/>
                </a:solidFill>
              </a:defRPr>
            </a:lvl4pPr>
            <a:lvl5pPr marL="2286000" lvl="4" indent="-317500" algn="l" rtl="0">
              <a:lnSpc>
                <a:spcPct val="90000"/>
              </a:lnSpc>
              <a:spcBef>
                <a:spcPts val="250"/>
              </a:spcBef>
              <a:spcAft>
                <a:spcPts val="0"/>
              </a:spcAft>
              <a:buSzPts val="1400"/>
              <a:buChar char="●"/>
              <a:defRPr>
                <a:solidFill>
                  <a:srgbClr val="000F46"/>
                </a:solidFill>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699" name="Google Shape;699;g1c93b57e24322e99_71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0" name="Google Shape;700;g1c93b57e24322e99_71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1" name="Google Shape;701;g1c93b57e24322e99_71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02" name="Google Shape;702;g1c93b57e24322e99_715"/>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3"/>
        <p:cNvGrpSpPr/>
        <p:nvPr/>
      </p:nvGrpSpPr>
      <p:grpSpPr>
        <a:xfrm>
          <a:off x="0" y="0"/>
          <a:ext cx="0" cy="0"/>
          <a:chOff x="0" y="0"/>
          <a:chExt cx="0" cy="0"/>
        </a:xfrm>
      </p:grpSpPr>
      <p:sp>
        <p:nvSpPr>
          <p:cNvPr id="704" name="Google Shape;704;g1c93b57e24322e99_722"/>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0F46"/>
              </a:buClr>
              <a:buSzPts val="5900"/>
              <a:buFont typeface="Corbel"/>
              <a:buNone/>
              <a:defRPr sz="5900" b="0">
                <a:solidFill>
                  <a:srgbClr val="000F46"/>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5" name="Google Shape;705;g1c93b57e24322e99_722"/>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2200"/>
              <a:buNone/>
              <a:defRPr sz="22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706" name="Google Shape;706;g1c93b57e24322e99_72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7" name="Google Shape;707;g1c93b57e24322e99_72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8" name="Google Shape;708;g1c93b57e24322e99_72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09" name="Google Shape;709;g1c93b57e24322e99_722"/>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0"/>
        <p:cNvGrpSpPr/>
        <p:nvPr/>
      </p:nvGrpSpPr>
      <p:grpSpPr>
        <a:xfrm>
          <a:off x="0" y="0"/>
          <a:ext cx="0" cy="0"/>
          <a:chOff x="0" y="0"/>
          <a:chExt cx="0" cy="0"/>
        </a:xfrm>
      </p:grpSpPr>
      <p:sp>
        <p:nvSpPr>
          <p:cNvPr id="711" name="Google Shape;711;g1c93b57e24322e99_729"/>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2" name="Google Shape;712;g1c93b57e24322e99_729"/>
          <p:cNvSpPr txBox="1">
            <a:spLocks noGrp="1"/>
          </p:cNvSpPr>
          <p:nvPr>
            <p:ph type="body" idx="1"/>
          </p:nvPr>
        </p:nvSpPr>
        <p:spPr>
          <a:xfrm>
            <a:off x="3867912"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713" name="Google Shape;713;g1c93b57e24322e99_729"/>
          <p:cNvSpPr txBox="1">
            <a:spLocks noGrp="1"/>
          </p:cNvSpPr>
          <p:nvPr>
            <p:ph type="body" idx="2"/>
          </p:nvPr>
        </p:nvSpPr>
        <p:spPr>
          <a:xfrm>
            <a:off x="7818120" y="868680"/>
            <a:ext cx="34746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714" name="Google Shape;714;g1c93b57e24322e99_729"/>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5" name="Google Shape;715;g1c93b57e24322e99_729"/>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6" name="Google Shape;716;g1c93b57e24322e99_729"/>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17" name="Google Shape;717;g1c93b57e24322e99_729"/>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8"/>
        <p:cNvGrpSpPr/>
        <p:nvPr/>
      </p:nvGrpSpPr>
      <p:grpSpPr>
        <a:xfrm>
          <a:off x="0" y="0"/>
          <a:ext cx="0" cy="0"/>
          <a:chOff x="0" y="0"/>
          <a:chExt cx="0" cy="0"/>
        </a:xfrm>
      </p:grpSpPr>
      <p:sp>
        <p:nvSpPr>
          <p:cNvPr id="719" name="Google Shape;719;g1c93b57e24322e99_73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0" name="Google Shape;720;g1c93b57e24322e99_737"/>
          <p:cNvSpPr txBox="1">
            <a:spLocks noGrp="1"/>
          </p:cNvSpPr>
          <p:nvPr>
            <p:ph type="body" idx="1"/>
          </p:nvPr>
        </p:nvSpPr>
        <p:spPr>
          <a:xfrm>
            <a:off x="3867912" y="1023586"/>
            <a:ext cx="3474600" cy="807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721" name="Google Shape;721;g1c93b57e24322e99_737"/>
          <p:cNvSpPr txBox="1">
            <a:spLocks noGrp="1"/>
          </p:cNvSpPr>
          <p:nvPr>
            <p:ph type="body" idx="2"/>
          </p:nvPr>
        </p:nvSpPr>
        <p:spPr>
          <a:xfrm>
            <a:off x="3867912"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722" name="Google Shape;722;g1c93b57e24322e99_737"/>
          <p:cNvSpPr txBox="1">
            <a:spLocks noGrp="1"/>
          </p:cNvSpPr>
          <p:nvPr>
            <p:ph type="body" idx="3"/>
          </p:nvPr>
        </p:nvSpPr>
        <p:spPr>
          <a:xfrm>
            <a:off x="7818463" y="1023586"/>
            <a:ext cx="3474600" cy="813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0"/>
              </a:spcBef>
              <a:spcAft>
                <a:spcPts val="0"/>
              </a:spcAft>
              <a:buSzPts val="2000"/>
              <a:buNone/>
              <a:defRPr sz="2000" b="1">
                <a:solidFill>
                  <a:srgbClr val="595959"/>
                </a:solidFill>
              </a:defRPr>
            </a:lvl1pPr>
            <a:lvl2pPr marL="914400" lvl="1" indent="-228600" algn="l" rtl="0">
              <a:lnSpc>
                <a:spcPct val="90000"/>
              </a:lnSpc>
              <a:spcBef>
                <a:spcPts val="250"/>
              </a:spcBef>
              <a:spcAft>
                <a:spcPts val="0"/>
              </a:spcAft>
              <a:buSzPts val="2000"/>
              <a:buNone/>
              <a:defRPr sz="20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723" name="Google Shape;723;g1c93b57e24322e99_737"/>
          <p:cNvSpPr txBox="1">
            <a:spLocks noGrp="1"/>
          </p:cNvSpPr>
          <p:nvPr>
            <p:ph type="body" idx="4"/>
          </p:nvPr>
        </p:nvSpPr>
        <p:spPr>
          <a:xfrm>
            <a:off x="7818463" y="1930936"/>
            <a:ext cx="3474600" cy="40233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724" name="Google Shape;724;g1c93b57e24322e99_73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5" name="Google Shape;725;g1c93b57e24322e99_73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6" name="Google Shape;726;g1c93b57e24322e99_73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27" name="Google Shape;727;g1c93b57e24322e99_73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8"/>
        <p:cNvGrpSpPr/>
        <p:nvPr/>
      </p:nvGrpSpPr>
      <p:grpSpPr>
        <a:xfrm>
          <a:off x="0" y="0"/>
          <a:ext cx="0" cy="0"/>
          <a:chOff x="0" y="0"/>
          <a:chExt cx="0" cy="0"/>
        </a:xfrm>
      </p:grpSpPr>
      <p:sp>
        <p:nvSpPr>
          <p:cNvPr id="729" name="Google Shape;729;g1c93b57e24322e99_74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0" name="Google Shape;730;g1c93b57e24322e99_74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1" name="Google Shape;731;g1c93b57e24322e99_74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2" name="Google Shape;732;g1c93b57e24322e99_74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33" name="Google Shape;733;g1c93b57e24322e99_747"/>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8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81"/>
          <p:cNvSpPr>
            <a:spLocks noGrp="1"/>
          </p:cNvSpPr>
          <p:nvPr>
            <p:ph type="pic" idx="2"/>
          </p:nvPr>
        </p:nvSpPr>
        <p:spPr>
          <a:xfrm>
            <a:off x="3570644" y="767419"/>
            <a:ext cx="8115230" cy="5330952"/>
          </a:xfrm>
          <a:prstGeom prst="rect">
            <a:avLst/>
          </a:prstGeom>
          <a:solidFill>
            <a:srgbClr val="BFBFBF"/>
          </a:solidFill>
          <a:ln>
            <a:noFill/>
          </a:ln>
        </p:spPr>
      </p:sp>
      <p:sp>
        <p:nvSpPr>
          <p:cNvPr id="86" name="Google Shape;86;p81"/>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87" name="Google Shape;87;p8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1"/>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8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90" name="Google Shape;90;p81"/>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34"/>
        <p:cNvGrpSpPr/>
        <p:nvPr/>
      </p:nvGrpSpPr>
      <p:grpSpPr>
        <a:xfrm>
          <a:off x="0" y="0"/>
          <a:ext cx="0" cy="0"/>
          <a:chOff x="0" y="0"/>
          <a:chExt cx="0" cy="0"/>
        </a:xfrm>
      </p:grpSpPr>
      <p:sp>
        <p:nvSpPr>
          <p:cNvPr id="735" name="Google Shape;735;g1c93b57e24322e99_75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6" name="Google Shape;736;g1c93b57e24322e99_75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7" name="Google Shape;737;g1c93b57e24322e99_75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38" name="Google Shape;738;g1c93b57e24322e99_753"/>
          <p:cNvPicPr preferRelativeResize="0"/>
          <p:nvPr/>
        </p:nvPicPr>
        <p:blipFill rotWithShape="1">
          <a:blip r:embed="rId2">
            <a:alphaModFix/>
          </a:blip>
          <a:srcRect/>
          <a:stretch/>
        </p:blipFill>
        <p:spPr>
          <a:xfrm>
            <a:off x="26938" y="6707875"/>
            <a:ext cx="12191999" cy="172586"/>
          </a:xfrm>
          <a:prstGeom prst="rect">
            <a:avLst/>
          </a:prstGeom>
          <a:noFill/>
          <a:ln>
            <a:noFill/>
          </a:ln>
        </p:spPr>
      </p:pic>
      <p:sp>
        <p:nvSpPr>
          <p:cNvPr id="739" name="Google Shape;739;g1c93b57e24322e99_753"/>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g1c93b57e24322e99_753"/>
          <p:cNvSpPr/>
          <p:nvPr/>
        </p:nvSpPr>
        <p:spPr>
          <a:xfrm>
            <a:off x="1" y="758952"/>
            <a:ext cx="3840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1"/>
        <p:cNvGrpSpPr/>
        <p:nvPr/>
      </p:nvGrpSpPr>
      <p:grpSpPr>
        <a:xfrm>
          <a:off x="0" y="0"/>
          <a:ext cx="0" cy="0"/>
          <a:chOff x="0" y="0"/>
          <a:chExt cx="0" cy="0"/>
        </a:xfrm>
      </p:grpSpPr>
      <p:sp>
        <p:nvSpPr>
          <p:cNvPr id="742" name="Google Shape;742;g1c93b57e24322e99_760"/>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3" name="Google Shape;743;g1c93b57e24322e99_760"/>
          <p:cNvSpPr txBox="1">
            <a:spLocks noGrp="1"/>
          </p:cNvSpPr>
          <p:nvPr>
            <p:ph type="body" idx="1"/>
          </p:nvPr>
        </p:nvSpPr>
        <p:spPr>
          <a:xfrm>
            <a:off x="3867912" y="868680"/>
            <a:ext cx="7315200" cy="51207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744" name="Google Shape;744;g1c93b57e24322e99_760"/>
          <p:cNvSpPr txBox="1">
            <a:spLocks noGrp="1"/>
          </p:cNvSpPr>
          <p:nvPr>
            <p:ph type="body" idx="2"/>
          </p:nvPr>
        </p:nvSpPr>
        <p:spPr>
          <a:xfrm>
            <a:off x="256032" y="3494176"/>
            <a:ext cx="28347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745" name="Google Shape;745;g1c93b57e24322e99_76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6" name="Google Shape;746;g1c93b57e24322e99_76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7" name="Google Shape;747;g1c93b57e24322e99_76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48" name="Google Shape;748;g1c93b57e24322e99_760"/>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9"/>
        <p:cNvGrpSpPr/>
        <p:nvPr/>
      </p:nvGrpSpPr>
      <p:grpSpPr>
        <a:xfrm>
          <a:off x="0" y="0"/>
          <a:ext cx="0" cy="0"/>
          <a:chOff x="0" y="0"/>
          <a:chExt cx="0" cy="0"/>
        </a:xfrm>
      </p:grpSpPr>
      <p:sp>
        <p:nvSpPr>
          <p:cNvPr id="750" name="Google Shape;750;g1c93b57e24322e99_768"/>
          <p:cNvSpPr txBox="1">
            <a:spLocks noGrp="1"/>
          </p:cNvSpPr>
          <p:nvPr>
            <p:ph type="title"/>
          </p:nvPr>
        </p:nvSpPr>
        <p:spPr>
          <a:xfrm>
            <a:off x="256032" y="1143000"/>
            <a:ext cx="2834700" cy="2377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FFFFFF"/>
              </a:buClr>
              <a:buSzPts val="3200"/>
              <a:buFont typeface="Corbel"/>
              <a:buNone/>
              <a:defRPr sz="32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1" name="Google Shape;751;g1c93b57e24322e99_768"/>
          <p:cNvSpPr>
            <a:spLocks noGrp="1"/>
          </p:cNvSpPr>
          <p:nvPr>
            <p:ph type="pic" idx="2"/>
          </p:nvPr>
        </p:nvSpPr>
        <p:spPr>
          <a:xfrm>
            <a:off x="3570644" y="767419"/>
            <a:ext cx="8115300" cy="5331000"/>
          </a:xfrm>
          <a:prstGeom prst="rect">
            <a:avLst/>
          </a:prstGeom>
          <a:solidFill>
            <a:srgbClr val="BFBFBF"/>
          </a:solidFill>
          <a:ln>
            <a:noFill/>
          </a:ln>
        </p:spPr>
      </p:sp>
      <p:sp>
        <p:nvSpPr>
          <p:cNvPr id="752" name="Google Shape;752;g1c93b57e24322e99_768"/>
          <p:cNvSpPr txBox="1">
            <a:spLocks noGrp="1"/>
          </p:cNvSpPr>
          <p:nvPr>
            <p:ph type="body" idx="1"/>
          </p:nvPr>
        </p:nvSpPr>
        <p:spPr>
          <a:xfrm>
            <a:off x="256032" y="3493008"/>
            <a:ext cx="2834700" cy="2322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1400"/>
              <a:buNone/>
              <a:defRPr sz="140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753" name="Google Shape;753;g1c93b57e24322e99_76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4" name="Google Shape;754;g1c93b57e24322e99_768"/>
          <p:cNvSpPr txBox="1">
            <a:spLocks noGrp="1"/>
          </p:cNvSpPr>
          <p:nvPr>
            <p:ph type="ftr" idx="11"/>
          </p:nvPr>
        </p:nvSpPr>
        <p:spPr>
          <a:xfrm>
            <a:off x="3499101"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5" name="Google Shape;755;g1c93b57e24322e99_76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56" name="Google Shape;756;g1c93b57e24322e99_768"/>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7"/>
        <p:cNvGrpSpPr/>
        <p:nvPr/>
      </p:nvGrpSpPr>
      <p:grpSpPr>
        <a:xfrm>
          <a:off x="0" y="0"/>
          <a:ext cx="0" cy="0"/>
          <a:chOff x="0" y="0"/>
          <a:chExt cx="0" cy="0"/>
        </a:xfrm>
      </p:grpSpPr>
      <p:sp>
        <p:nvSpPr>
          <p:cNvPr id="758" name="Google Shape;758;g1c93b57e24322e99_776"/>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9" name="Google Shape;759;g1c93b57e24322e99_776"/>
          <p:cNvSpPr txBox="1">
            <a:spLocks noGrp="1"/>
          </p:cNvSpPr>
          <p:nvPr>
            <p:ph type="body" idx="1"/>
          </p:nvPr>
        </p:nvSpPr>
        <p:spPr>
          <a:xfrm rot="5400000">
            <a:off x="4966518" y="-233142"/>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760" name="Google Shape;760;g1c93b57e24322e99_776"/>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1" name="Google Shape;761;g1c93b57e24322e99_776"/>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2" name="Google Shape;762;g1c93b57e24322e99_776"/>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63" name="Google Shape;763;g1c93b57e24322e99_776"/>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4"/>
        <p:cNvGrpSpPr/>
        <p:nvPr/>
      </p:nvGrpSpPr>
      <p:grpSpPr>
        <a:xfrm>
          <a:off x="0" y="0"/>
          <a:ext cx="0" cy="0"/>
          <a:chOff x="0" y="0"/>
          <a:chExt cx="0" cy="0"/>
        </a:xfrm>
      </p:grpSpPr>
      <p:sp>
        <p:nvSpPr>
          <p:cNvPr id="765" name="Google Shape;765;g1c93b57e24322e99_78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6" name="Google Shape;766;g1c93b57e24322e99_783"/>
          <p:cNvSpPr txBox="1">
            <a:spLocks noGrp="1"/>
          </p:cNvSpPr>
          <p:nvPr>
            <p:ph type="body" idx="1"/>
          </p:nvPr>
        </p:nvSpPr>
        <p:spPr>
          <a:xfrm rot="5400000">
            <a:off x="4965162" y="-228570"/>
            <a:ext cx="5120700" cy="7315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767" name="Google Shape;767;g1c93b57e24322e99_78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8" name="Google Shape;768;g1c93b57e24322e99_78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9" name="Google Shape;769;g1c93b57e24322e99_78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770" name="Google Shape;770;g1c93b57e24322e99_783"/>
          <p:cNvPicPr preferRelativeResize="0"/>
          <p:nvPr/>
        </p:nvPicPr>
        <p:blipFill rotWithShape="1">
          <a:blip r:embed="rId2">
            <a:alphaModFix/>
          </a:blip>
          <a:srcRect/>
          <a:stretch/>
        </p:blipFill>
        <p:spPr>
          <a:xfrm>
            <a:off x="128152" y="0"/>
            <a:ext cx="1823778" cy="73550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t>26-10-2023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a:p>
        </p:txBody>
      </p:sp>
      <p:pic>
        <p:nvPicPr>
          <p:cNvPr id="9" name="Picture 8"/>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51599436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t>26-10-2023</a:t>
            </a:fld>
            <a:endParaRPr lang="en-IN"/>
          </a:p>
        </p:txBody>
      </p:sp>
      <p:sp>
        <p:nvSpPr>
          <p:cNvPr id="5" name="Footer Placeholder 4"/>
          <p:cNvSpPr>
            <a:spLocks noGrp="1"/>
          </p:cNvSpPr>
          <p:nvPr>
            <p:ph type="ftr" sz="quarter" idx="11"/>
          </p:nvPr>
        </p:nvSpPr>
        <p:spPr>
          <a:xfrm>
            <a:off x="3869268" y="6356350"/>
            <a:ext cx="5911517" cy="365125"/>
          </a:xfrm>
        </p:spPr>
        <p:txBody>
          <a:bodyPr/>
          <a:lstStyle/>
          <a:p>
            <a:endParaRPr lang="en-IN"/>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40838692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t>26-10-2023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90989669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4A444CD0-FC2C-42A0-8238-B5560E603626}" type="datetimeFigureOut">
              <a:rPr lang="en-IN" smtClean="0"/>
              <a:t>26-10-2023</a:t>
            </a:fld>
            <a:endParaRPr lang="en-IN"/>
          </a:p>
        </p:txBody>
      </p:sp>
      <p:sp>
        <p:nvSpPr>
          <p:cNvPr id="9" name="Footer Placeholder 8"/>
          <p:cNvSpPr>
            <a:spLocks noGrp="1"/>
          </p:cNvSpPr>
          <p:nvPr>
            <p:ph type="ftr" sz="quarter" idx="11"/>
          </p:nvPr>
        </p:nvSpPr>
        <p:spPr/>
        <p:txBody>
          <a:bodyPr/>
          <a:lstStyle/>
          <a:p>
            <a:endParaRPr lang="en-IN"/>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69200207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ct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ct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4A444CD0-FC2C-42A0-8238-B5560E603626}" type="datetimeFigureOut">
              <a:rPr lang="en-IN" smtClean="0"/>
              <a:t>26-10-2023</a:t>
            </a:fld>
            <a:endParaRPr lang="en-IN"/>
          </a:p>
        </p:txBody>
      </p:sp>
      <p:sp>
        <p:nvSpPr>
          <p:cNvPr id="11" name="Footer Placeholder 10"/>
          <p:cNvSpPr>
            <a:spLocks noGrp="1"/>
          </p:cNvSpPr>
          <p:nvPr>
            <p:ph type="ftr" sz="quarter" idx="11"/>
          </p:nvPr>
        </p:nvSpPr>
        <p:spPr/>
        <p:txBody>
          <a:bodyPr/>
          <a:lstStyle/>
          <a:p>
            <a:endParaRPr lang="en-IN"/>
          </a:p>
        </p:txBody>
      </p:sp>
      <p:sp>
        <p:nvSpPr>
          <p:cNvPr id="12" name="Slide Number Placeholder 11"/>
          <p:cNvSpPr>
            <a:spLocks noGrp="1"/>
          </p:cNvSpPr>
          <p:nvPr>
            <p:ph type="sldNum" sz="quarter" idx="12"/>
          </p:nvPr>
        </p:nvSpPr>
        <p:spPr/>
        <p:txBody>
          <a:bodyPr/>
          <a:lstStyle/>
          <a:p>
            <a:fld id="{E566D426-5B99-4009-B816-91CE10B8C909}" type="slidenum">
              <a:rPr lang="en-IN" smtClean="0"/>
              <a:t>‹#›</a:t>
            </a:fld>
            <a:endParaRPr lang="en-IN"/>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4989979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9"/>
          <p:cNvSpPr/>
          <p:nvPr/>
        </p:nvSpPr>
        <p:spPr>
          <a:xfrm>
            <a:off x="1" y="758952"/>
            <a:ext cx="3443590"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 name="Google Shape;11;p6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69"/>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69"/>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6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6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6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7" name="Google Shape;17;p69"/>
          <p:cNvPicPr preferRelativeResize="0"/>
          <p:nvPr/>
        </p:nvPicPr>
        <p:blipFill rotWithShape="1">
          <a:blip r:embed="rId13">
            <a:alphaModFix/>
          </a:blip>
          <a:srcRect/>
          <a:stretch/>
        </p:blipFill>
        <p:spPr>
          <a:xfrm>
            <a:off x="26938" y="6707875"/>
            <a:ext cx="12192000"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71"/>
          <p:cNvSpPr/>
          <p:nvPr/>
        </p:nvSpPr>
        <p:spPr>
          <a:xfrm>
            <a:off x="2644878" y="0"/>
            <a:ext cx="9574060" cy="589936"/>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 name="Google Shape;107;p7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8" name="Google Shape;108;p71"/>
          <p:cNvSpPr/>
          <p:nvPr/>
        </p:nvSpPr>
        <p:spPr>
          <a:xfrm>
            <a:off x="0" y="1452906"/>
            <a:ext cx="108000" cy="4392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1"/>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10" name="Google Shape;110;p7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7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7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113" name="Google Shape;113;p71"/>
          <p:cNvPicPr preferRelativeResize="0"/>
          <p:nvPr/>
        </p:nvPicPr>
        <p:blipFill rotWithShape="1">
          <a:blip r:embed="rId14">
            <a:alphaModFix/>
          </a:blip>
          <a:srcRect/>
          <a:stretch/>
        </p:blipFill>
        <p:spPr>
          <a:xfrm>
            <a:off x="26938" y="6707875"/>
            <a:ext cx="12192000"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g29105228ff6_0_1384"/>
          <p:cNvSpPr/>
          <p:nvPr/>
        </p:nvSpPr>
        <p:spPr>
          <a:xfrm>
            <a:off x="1" y="758952"/>
            <a:ext cx="34437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3" name="Google Shape;203;g29105228ff6_0_138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04" name="Google Shape;204;g29105228ff6_0_1384"/>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29105228ff6_0_1384"/>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206" name="Google Shape;206;g29105228ff6_0_138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7" name="Google Shape;207;g29105228ff6_0_138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8" name="Google Shape;208;g29105228ff6_0_138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09" name="Google Shape;209;g29105228ff6_0_1384"/>
          <p:cNvPicPr preferRelativeResize="0"/>
          <p:nvPr/>
        </p:nvPicPr>
        <p:blipFill rotWithShape="1">
          <a:blip r:embed="rId14">
            <a:alphaModFix/>
          </a:blip>
          <a:srcRect/>
          <a:stretch/>
        </p:blipFill>
        <p:spPr>
          <a:xfrm>
            <a:off x="26938" y="6707875"/>
            <a:ext cx="12191999"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g29105228ff6_0_1480"/>
          <p:cNvSpPr/>
          <p:nvPr/>
        </p:nvSpPr>
        <p:spPr>
          <a:xfrm>
            <a:off x="2644878" y="0"/>
            <a:ext cx="9574200" cy="5898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9" name="Google Shape;299;g29105228ff6_0_1480"/>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0" name="Google Shape;300;g29105228ff6_0_1480"/>
          <p:cNvSpPr/>
          <p:nvPr/>
        </p:nvSpPr>
        <p:spPr>
          <a:xfrm>
            <a:off x="0" y="1452906"/>
            <a:ext cx="108000" cy="4392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g29105228ff6_0_1480"/>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302" name="Google Shape;302;g29105228ff6_0_148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3" name="Google Shape;303;g29105228ff6_0_148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4" name="Google Shape;304;g29105228ff6_0_148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305" name="Google Shape;305;g29105228ff6_0_1480"/>
          <p:cNvPicPr preferRelativeResize="0"/>
          <p:nvPr/>
        </p:nvPicPr>
        <p:blipFill rotWithShape="1">
          <a:blip r:embed="rId14">
            <a:alphaModFix/>
          </a:blip>
          <a:srcRect/>
          <a:stretch/>
        </p:blipFill>
        <p:spPr>
          <a:xfrm>
            <a:off x="26938" y="6707875"/>
            <a:ext cx="12191999"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g29105228ff6_0_2284"/>
          <p:cNvSpPr/>
          <p:nvPr/>
        </p:nvSpPr>
        <p:spPr>
          <a:xfrm>
            <a:off x="1" y="758952"/>
            <a:ext cx="34437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95" name="Google Shape;395;g29105228ff6_0_228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6" name="Google Shape;396;g29105228ff6_0_2284"/>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9105228ff6_0_2284"/>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398" name="Google Shape;398;g29105228ff6_0_228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9" name="Google Shape;399;g29105228ff6_0_228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0" name="Google Shape;400;g29105228ff6_0_228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01" name="Google Shape;401;g29105228ff6_0_2284"/>
          <p:cNvPicPr preferRelativeResize="0"/>
          <p:nvPr/>
        </p:nvPicPr>
        <p:blipFill rotWithShape="1">
          <a:blip r:embed="rId13">
            <a:alphaModFix/>
          </a:blip>
          <a:srcRect/>
          <a:stretch/>
        </p:blipFill>
        <p:spPr>
          <a:xfrm>
            <a:off x="26938" y="6707875"/>
            <a:ext cx="12191999"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4"/>
        <p:cNvGrpSpPr/>
        <p:nvPr/>
      </p:nvGrpSpPr>
      <p:grpSpPr>
        <a:xfrm>
          <a:off x="0" y="0"/>
          <a:ext cx="0" cy="0"/>
          <a:chOff x="0" y="0"/>
          <a:chExt cx="0" cy="0"/>
        </a:xfrm>
      </p:grpSpPr>
      <p:sp>
        <p:nvSpPr>
          <p:cNvPr id="485" name="Google Shape;485;g29105228ff6_0_2471"/>
          <p:cNvSpPr/>
          <p:nvPr/>
        </p:nvSpPr>
        <p:spPr>
          <a:xfrm>
            <a:off x="2644878" y="0"/>
            <a:ext cx="9574200" cy="5898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86" name="Google Shape;486;g29105228ff6_0_2471"/>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7" name="Google Shape;487;g29105228ff6_0_2471"/>
          <p:cNvSpPr/>
          <p:nvPr/>
        </p:nvSpPr>
        <p:spPr>
          <a:xfrm>
            <a:off x="0" y="1452906"/>
            <a:ext cx="108000" cy="4392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29105228ff6_0_2471"/>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89" name="Google Shape;489;g29105228ff6_0_247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490" name="Google Shape;490;g29105228ff6_0_247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491" name="Google Shape;491;g29105228ff6_0_247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92" name="Google Shape;492;g29105228ff6_0_2471"/>
          <p:cNvPicPr preferRelativeResize="0"/>
          <p:nvPr/>
        </p:nvPicPr>
        <p:blipFill rotWithShape="1">
          <a:blip r:embed="rId13">
            <a:alphaModFix/>
          </a:blip>
          <a:srcRect/>
          <a:stretch/>
        </p:blipFill>
        <p:spPr>
          <a:xfrm>
            <a:off x="26938" y="6707875"/>
            <a:ext cx="12191999"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3"/>
        <p:cNvGrpSpPr/>
        <p:nvPr/>
      </p:nvGrpSpPr>
      <p:grpSpPr>
        <a:xfrm>
          <a:off x="0" y="0"/>
          <a:ext cx="0" cy="0"/>
          <a:chOff x="0" y="0"/>
          <a:chExt cx="0" cy="0"/>
        </a:xfrm>
      </p:grpSpPr>
      <p:sp>
        <p:nvSpPr>
          <p:cNvPr id="574" name="Google Shape;574;g1c93b57e24322e99_592"/>
          <p:cNvSpPr/>
          <p:nvPr/>
        </p:nvSpPr>
        <p:spPr>
          <a:xfrm>
            <a:off x="1" y="758952"/>
            <a:ext cx="3443700" cy="53310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575" name="Google Shape;575;g1c93b57e24322e99_592"/>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6" name="Google Shape;576;g1c93b57e24322e99_592"/>
          <p:cNvSpPr/>
          <p:nvPr/>
        </p:nvSpPr>
        <p:spPr>
          <a:xfrm>
            <a:off x="11815864" y="758952"/>
            <a:ext cx="384000" cy="5331000"/>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1c93b57e24322e99_592"/>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578" name="Google Shape;578;g1c93b57e24322e99_592"/>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579" name="Google Shape;579;g1c93b57e24322e99_592"/>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580" name="Google Shape;580;g1c93b57e24322e99_592"/>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Corbe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81" name="Google Shape;581;g1c93b57e24322e99_592"/>
          <p:cNvPicPr preferRelativeResize="0"/>
          <p:nvPr/>
        </p:nvPicPr>
        <p:blipFill rotWithShape="1">
          <a:blip r:embed="rId14">
            <a:alphaModFix/>
          </a:blip>
          <a:srcRect/>
          <a:stretch/>
        </p:blipFill>
        <p:spPr>
          <a:xfrm>
            <a:off x="26938" y="6707875"/>
            <a:ext cx="12191999"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9"/>
        <p:cNvGrpSpPr/>
        <p:nvPr/>
      </p:nvGrpSpPr>
      <p:grpSpPr>
        <a:xfrm>
          <a:off x="0" y="0"/>
          <a:ext cx="0" cy="0"/>
          <a:chOff x="0" y="0"/>
          <a:chExt cx="0" cy="0"/>
        </a:xfrm>
      </p:grpSpPr>
      <p:sp>
        <p:nvSpPr>
          <p:cNvPr id="670" name="Google Shape;670;g1c93b57e24322e99_688"/>
          <p:cNvSpPr/>
          <p:nvPr/>
        </p:nvSpPr>
        <p:spPr>
          <a:xfrm>
            <a:off x="2644878" y="0"/>
            <a:ext cx="9574200" cy="589800"/>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1" name="Google Shape;671;g1c93b57e24322e99_688"/>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2" name="Google Shape;672;g1c93b57e24322e99_688"/>
          <p:cNvSpPr/>
          <p:nvPr/>
        </p:nvSpPr>
        <p:spPr>
          <a:xfrm>
            <a:off x="0" y="1452906"/>
            <a:ext cx="108000" cy="4392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1c93b57e24322e99_688"/>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674" name="Google Shape;674;g1c93b57e24322e99_688"/>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5" name="Google Shape;675;g1c93b57e24322e99_688"/>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6" name="Google Shape;676;g1c93b57e24322e99_688"/>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N"/>
              <a:t>‹#›</a:t>
            </a:fld>
            <a:endParaRPr/>
          </a:p>
        </p:txBody>
      </p:sp>
      <p:pic>
        <p:nvPicPr>
          <p:cNvPr id="677" name="Google Shape;677;g1c93b57e24322e99_688"/>
          <p:cNvPicPr preferRelativeResize="0"/>
          <p:nvPr/>
        </p:nvPicPr>
        <p:blipFill rotWithShape="1">
          <a:blip r:embed="rId15">
            <a:alphaModFix/>
          </a:blip>
          <a:srcRect/>
          <a:stretch/>
        </p:blipFill>
        <p:spPr>
          <a:xfrm>
            <a:off x="26938" y="6707875"/>
            <a:ext cx="12191999" cy="1725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644878" y="0"/>
            <a:ext cx="9574060" cy="589936"/>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lang="en-IN"/>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userDrawn="1"/>
        </p:nvSpPr>
        <p:spPr>
          <a:xfrm>
            <a:off x="0" y="1452906"/>
            <a:ext cx="108000" cy="4392000"/>
          </a:xfrm>
          <a:prstGeom prst="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100" b="0" i="0" u="none" strike="noStrike" cap="none">
                <a:solidFill>
                  <a:schemeClr val="tx1">
                    <a:lumMod val="50000"/>
                    <a:lumOff val="50000"/>
                  </a:schemeClr>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fld id="{4A444CD0-FC2C-42A0-8238-B5560E603626}" type="datetimeFigureOut">
              <a:rPr lang="en-IN" smtClean="0"/>
              <a:t>26-10-2023</a:t>
            </a:fld>
            <a:endParaRPr lang="en-IN"/>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100" b="0" i="0" u="none" strike="noStrike" cap="none">
                <a:solidFill>
                  <a:schemeClr val="tx1">
                    <a:lumMod val="50000"/>
                    <a:lumOff val="50000"/>
                  </a:schemeClr>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lang="en-IN"/>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defPPr marR="0" lvl="0" algn="l" rtl="0">
              <a:lnSpc>
                <a:spcPct val="100000"/>
              </a:lnSpc>
              <a:spcBef>
                <a:spcPct val="0"/>
              </a:spcBef>
              <a:spcAft>
                <a:spcPct val="0"/>
              </a:spcAft>
            </a:defPPr>
            <a:lvl1pPr marR="0" lvl="0" algn="r" rtl="0">
              <a:lnSpc>
                <a:spcPct val="100000"/>
              </a:lnSpc>
              <a:spcBef>
                <a:spcPct val="0"/>
              </a:spcBef>
              <a:spcAft>
                <a:spcPct val="0"/>
              </a:spcAft>
              <a:buClr>
                <a:srgbClr val="000000"/>
              </a:buClr>
              <a:buFont typeface="Arial" panose="020B0604020202020204"/>
              <a:defRPr sz="1200" b="1" i="0" u="none" strike="noStrike" cap="none">
                <a:solidFill>
                  <a:schemeClr val="accen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fld id="{E566D426-5B99-4009-B816-91CE10B8C909}" type="slidenum">
              <a:rPr lang="en-IN" smtClean="0"/>
              <a:t>‹#›</a:t>
            </a:fld>
            <a:endParaRPr lang="en-IN"/>
          </a:p>
        </p:txBody>
      </p:sp>
      <p:pic>
        <p:nvPicPr>
          <p:cNvPr id="9" name="Picture 8"/>
          <p:cNvPicPr>
            <a:picLocks noChangeAspect="1"/>
          </p:cNvPicPr>
          <p:nvPr userDrawn="1"/>
        </p:nvPicPr>
        <p:blipFill>
          <a:blip r:embed="rId14"/>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89072333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7.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8.xml"/><Relationship Id="rId1" Type="http://schemas.openxmlformats.org/officeDocument/2006/relationships/slideLayout" Target="../slideLayouts/slideLayout82.xml"/></Relationships>
</file>

<file path=ppt/slides/_rels/slide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9.xml"/><Relationship Id="rId1" Type="http://schemas.openxmlformats.org/officeDocument/2006/relationships/slideLayout" Target="../slideLayouts/slideLayout82.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0.xml"/><Relationship Id="rId1" Type="http://schemas.openxmlformats.org/officeDocument/2006/relationships/slideLayout" Target="../slideLayouts/slideLayout82.xml"/><Relationship Id="rId4" Type="http://schemas.openxmlformats.org/officeDocument/2006/relationships/image" Target="../media/image62.png"/></Relationships>
</file>

<file path=ppt/slides/_rels/slide104.xml.rels><?xml version="1.0" encoding="UTF-8" standalone="yes"?>
<Relationships xmlns="http://schemas.openxmlformats.org/package/2006/relationships"><Relationship Id="rId3" Type="http://schemas.openxmlformats.org/officeDocument/2006/relationships/hyperlink" Target="http://www.nikshay.in/" TargetMode="External"/><Relationship Id="rId2" Type="http://schemas.openxmlformats.org/officeDocument/2006/relationships/notesSlide" Target="../notesSlides/notesSlide101.xml"/><Relationship Id="rId1" Type="http://schemas.openxmlformats.org/officeDocument/2006/relationships/slideLayout" Target="../slideLayouts/slideLayout82.xml"/><Relationship Id="rId5" Type="http://schemas.openxmlformats.org/officeDocument/2006/relationships/image" Target="../media/image64.png"/><Relationship Id="rId4" Type="http://schemas.openxmlformats.org/officeDocument/2006/relationships/image" Target="../media/image62.png"/></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2.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4.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5.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6.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7.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9.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0.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5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2.xml"/><Relationship Id="rId1" Type="http://schemas.openxmlformats.org/officeDocument/2006/relationships/slideLayout" Target="../slideLayouts/slideLayout5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3.png"/><Relationship Id="rId2" Type="http://schemas.openxmlformats.org/officeDocument/2006/relationships/notesSlide" Target="../notesSlides/notesSlide113.xml"/><Relationship Id="rId1" Type="http://schemas.openxmlformats.org/officeDocument/2006/relationships/slideLayout" Target="../slideLayouts/slideLayout5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4.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5.xml"/><Relationship Id="rId1" Type="http://schemas.openxmlformats.org/officeDocument/2006/relationships/slideLayout" Target="../slideLayouts/slideLayout59.xml"/><Relationship Id="rId5" Type="http://schemas.openxmlformats.org/officeDocument/2006/relationships/image" Target="../media/image62.png"/><Relationship Id="rId4" Type="http://schemas.openxmlformats.org/officeDocument/2006/relationships/image" Target="../media/image86.png"/></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6.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6.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7.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8.xml"/><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0.xml"/><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59.xml"/><Relationship Id="rId4" Type="http://schemas.openxmlformats.org/officeDocument/2006/relationships/image" Target="../media/image92.png"/></Relationships>
</file>

<file path=ppt/slides/_rels/slide1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2.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3.xml"/><Relationship Id="rId1" Type="http://schemas.openxmlformats.org/officeDocument/2006/relationships/slideLayout" Target="../slideLayouts/slideLayout82.xml"/></Relationships>
</file>

<file path=ppt/slides/_rels/slide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7.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8.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9.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13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6.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36.xml"/><Relationship Id="rId5" Type="http://schemas.openxmlformats.org/officeDocument/2006/relationships/image" Target="../media/image7.pn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82.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8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6.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0.xml"/><Relationship Id="rId1" Type="http://schemas.openxmlformats.org/officeDocument/2006/relationships/slideLayout" Target="../slideLayouts/slideLayout82.xml"/><Relationship Id="rId5" Type="http://schemas.openxmlformats.org/officeDocument/2006/relationships/image" Target="../media/image43.png"/><Relationship Id="rId4" Type="http://schemas.openxmlformats.org/officeDocument/2006/relationships/image" Target="../media/image36.jp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82.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36.xml"/><Relationship Id="rId4" Type="http://schemas.openxmlformats.org/officeDocument/2006/relationships/image" Target="../media/image54.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36.xml"/><Relationship Id="rId4" Type="http://schemas.openxmlformats.org/officeDocument/2006/relationships/image" Target="../media/image55.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36.xml"/><Relationship Id="rId5" Type="http://schemas.openxmlformats.org/officeDocument/2006/relationships/image" Target="../media/image58.png"/><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1.xml"/><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36.xm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36.xml"/><Relationship Id="rId4" Type="http://schemas.openxmlformats.org/officeDocument/2006/relationships/image" Target="../media/image60.png"/></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36.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p:nvPr/>
        </p:nvSpPr>
        <p:spPr>
          <a:xfrm>
            <a:off x="117987" y="784025"/>
            <a:ext cx="3244645" cy="1028846"/>
          </a:xfrm>
          <a:prstGeom prst="rect">
            <a:avLst/>
          </a:prstGeom>
        </p:spPr>
        <p:txBody>
          <a:bodyPr vert="horz" lIns="91440" tIns="45720" rIns="91440" bIns="45720" rtlCol="0" anchor="b">
            <a:normAutofit/>
          </a:bodyPr>
          <a:lstStyle>
            <a:defPPr marR="0" lvl="0" algn="l" rtl="0">
              <a:lnSpc>
                <a:spcPct val="100000"/>
              </a:lnSpc>
              <a:spcBef>
                <a:spcPct val="0"/>
              </a:spcBef>
              <a:spcAft>
                <a:spcPct val="0"/>
              </a:spcAft>
            </a:defPPr>
            <a:lvl1pPr marR="0" lvl="0" algn="l" defTabSz="914400" rtl="0" eaLnBrk="1" latinLnBrk="0" hangingPunct="1">
              <a:lnSpc>
                <a:spcPct val="90000"/>
              </a:lnSpc>
              <a:spcBef>
                <a:spcPct val="0"/>
              </a:spcBef>
              <a:spcAft>
                <a:spcPct val="0"/>
              </a:spcAft>
              <a:buClr>
                <a:srgbClr val="000000"/>
              </a:buClr>
              <a:buFont typeface="Arial" panose="020B0604020202020204"/>
              <a:buNone/>
              <a:defRPr sz="5900" b="0" i="0" u="none" strike="noStrike" kern="1200" cap="none" spc="-100" baseline="0">
                <a:solidFill>
                  <a:srgbClr val="000F46"/>
                </a:solidFill>
                <a:latin typeface="+mj-lt"/>
                <a:ea typeface="+mj-ea"/>
                <a:cs typeface="+mj-cs"/>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Tx/>
              <a:buFontTx/>
            </a:pPr>
            <a:r>
              <a:rPr lang="en-IN" dirty="0">
                <a:solidFill>
                  <a:schemeClr val="bg1"/>
                </a:solidFill>
              </a:rPr>
              <a:t>Contents</a:t>
            </a:r>
          </a:p>
        </p:txBody>
      </p:sp>
      <p:sp>
        <p:nvSpPr>
          <p:cNvPr id="6" name="TextBox 5"/>
          <p:cNvSpPr txBox="1"/>
          <p:nvPr/>
        </p:nvSpPr>
        <p:spPr>
          <a:xfrm>
            <a:off x="3682887" y="175185"/>
            <a:ext cx="7560840" cy="6545382"/>
          </a:xfrm>
          <a:prstGeom prst="rect">
            <a:avLst/>
          </a:prstGeom>
          <a:noFill/>
        </p:spPr>
        <p:txBody>
          <a:bodyPr wrap="square" rtlCol="0">
            <a:spAutoFit/>
          </a:bodyPr>
          <a:lstStyle/>
          <a:p>
            <a:pPr marL="342900" lvl="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Basic concepts of DBT</a:t>
            </a:r>
            <a:b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Ni-</a:t>
            </a:r>
            <a:r>
              <a:rPr lang="en-IN" sz="2200" dirty="0" err="1">
                <a:effectLst/>
                <a:latin typeface="Times New Roman" panose="02020603050405020304" pitchFamily="18" charset="0"/>
                <a:ea typeface="Times New Roman" panose="02020603050405020304" pitchFamily="18" charset="0"/>
                <a:cs typeface="Times New Roman" panose="02020603050405020304" pitchFamily="18" charset="0"/>
              </a:rPr>
              <a:t>kshay</a:t>
            </a: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200" dirty="0" err="1">
                <a:effectLst/>
                <a:latin typeface="Times New Roman" panose="02020603050405020304" pitchFamily="18" charset="0"/>
                <a:ea typeface="Times New Roman" panose="02020603050405020304" pitchFamily="18" charset="0"/>
                <a:cs typeface="Times New Roman" panose="02020603050405020304" pitchFamily="18" charset="0"/>
              </a:rPr>
              <a:t>Poshan</a:t>
            </a: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 Yojana</a:t>
            </a:r>
            <a:b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Tribal Support Scheme</a:t>
            </a:r>
            <a:b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Treatment supporter’s Honorarium</a:t>
            </a:r>
            <a:b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Incentive for Notification and Outcomes</a:t>
            </a:r>
          </a:p>
          <a:p>
            <a:pPr marL="342900" indent="-342900">
              <a:buFont typeface="Symbol" panose="05050102010706020507" pitchFamily="18" charset="2"/>
              <a:buChar char=""/>
            </a:pP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Incentive to Informants</a:t>
            </a:r>
          </a:p>
          <a:p>
            <a:pPr lvl="0"/>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Incentive to ASHA or CHVs for bank account seeding</a:t>
            </a:r>
          </a:p>
          <a:p>
            <a:pPr marL="342900" lvl="0" indent="-342900">
              <a:buFont typeface="Symbol" panose="05050102010706020507" pitchFamily="18" charset="2"/>
              <a:buChar char=""/>
            </a:pP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Single Nodal Account</a:t>
            </a: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endParaRPr lang="en-IN"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800"/>
              </a:spcAft>
              <a:buFont typeface="Symbol" panose="05050102010706020507" pitchFamily="18" charset="2"/>
              <a:buChar char=""/>
            </a:pPr>
            <a:r>
              <a:rPr lang="en-IN" sz="2200" dirty="0">
                <a:effectLst/>
                <a:latin typeface="Times New Roman" panose="02020603050405020304" pitchFamily="18" charset="0"/>
                <a:ea typeface="Times New Roman" panose="02020603050405020304" pitchFamily="18" charset="0"/>
                <a:cs typeface="Times New Roman" panose="02020603050405020304" pitchFamily="18" charset="0"/>
              </a:rPr>
              <a:t>FAQs</a:t>
            </a:r>
            <a:b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668273" y="56641"/>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90000"/>
              </a:lnSpc>
              <a:spcBef>
                <a:spcPct val="0"/>
              </a:spcBef>
              <a:spcAft>
                <a:spcPct val="0"/>
              </a:spcAft>
              <a:buClr>
                <a:srgbClr val="FFFFFF"/>
              </a:buClr>
              <a:buSzPts val="3600"/>
              <a:buFont typeface="Corbel" panose="020B0503020204020204"/>
              <a:buNone/>
              <a:tabLst/>
              <a:defRPr/>
            </a:pPr>
            <a:r>
              <a:rPr kumimoji="0" lang="en-IN" sz="3600" b="1" i="0" u="none" strike="noStrike" kern="1200" cap="none" spc="0" normalizeH="0" baseline="0" noProof="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rPr>
              <a:t>Benefits</a:t>
            </a:r>
            <a:endParaRPr kumimoji="0" sz="3600" b="1" i="0" u="none" strike="noStrike" kern="1200" cap="none" spc="0" normalizeH="0" baseline="0" noProof="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endParaRP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Content Placeholder 2"/>
          <p:cNvSpPr txBox="1"/>
          <p:nvPr/>
        </p:nvSpPr>
        <p:spPr>
          <a:xfrm>
            <a:off x="461111" y="1188643"/>
            <a:ext cx="11269778" cy="4885585"/>
          </a:xfrm>
          <a:prstGeom prst="rect">
            <a:avLst/>
          </a:prstGeom>
        </p:spPr>
        <p:txBody>
          <a:bodyPr vert="horz" lIns="91440" tIns="45720" rIns="91440" bIns="45720" rtlCol="0" anchor="t">
            <a:noAutofit/>
          </a:bodyPr>
          <a:lstStyle>
            <a:defPPr marR="0" lvl="0" algn="l" rtl="0">
              <a:lnSpc>
                <a:spcPct val="100000"/>
              </a:lnSpc>
              <a:spcBef>
                <a:spcPct val="0"/>
              </a:spcBef>
              <a:spcAft>
                <a:spcPct val="0"/>
              </a:spcAft>
            </a:defPPr>
            <a:lvl1pPr marL="0" marR="0" lvl="0" indent="0" algn="l" defTabSz="914400" rtl="0" eaLnBrk="1" latinLnBrk="0" hangingPunct="1">
              <a:lnSpc>
                <a:spcPct val="90000"/>
              </a:lnSpc>
              <a:spcBef>
                <a:spcPts val="1200"/>
              </a:spcBef>
              <a:spcAft>
                <a:spcPct val="0"/>
              </a:spcAft>
              <a:buClr>
                <a:schemeClr val="accent1"/>
              </a:buClr>
              <a:buFont typeface="Wingdings 2" panose="05020102010507070707" pitchFamily="18" charset="2"/>
              <a:buNone/>
              <a:defRPr sz="2200" b="0" i="0" u="none" strike="noStrike" kern="1200" cap="none" spc="0" baseline="0">
                <a:solidFill>
                  <a:schemeClr val="tx1">
                    <a:lumMod val="65000"/>
                    <a:lumOff val="35000"/>
                  </a:schemeClr>
                </a:solidFill>
                <a:latin typeface="+mn-lt"/>
                <a:ea typeface="+mn-ea"/>
                <a:cs typeface="+mn-cs"/>
              </a:defRPr>
            </a:lvl1pPr>
            <a:lvl2pPr marL="457200" marR="0" lvl="1"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800" b="0" i="0" u="none" strike="noStrike" kern="1200" cap="none">
                <a:solidFill>
                  <a:schemeClr val="tx1">
                    <a:tint val="75000"/>
                  </a:schemeClr>
                </a:solidFill>
                <a:latin typeface="+mn-lt"/>
                <a:ea typeface="+mn-ea"/>
                <a:cs typeface="+mn-cs"/>
              </a:defRPr>
            </a:lvl2pPr>
            <a:lvl3pPr marL="914400" marR="0" lvl="2"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600" b="0" i="0" u="none" strike="noStrike" kern="1200" cap="none">
                <a:solidFill>
                  <a:schemeClr val="tx1">
                    <a:tint val="75000"/>
                  </a:schemeClr>
                </a:solidFill>
                <a:latin typeface="+mn-lt"/>
                <a:ea typeface="+mn-ea"/>
                <a:cs typeface="+mn-cs"/>
              </a:defRPr>
            </a:lvl3pPr>
            <a:lvl4pPr marL="1371600" marR="0" lvl="3"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4pPr>
            <a:lvl5pPr marL="1828800" marR="0" lvl="4"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5pPr>
            <a:lvl6pPr marL="2286000" marR="0" lvl="5"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6pPr>
            <a:lvl7pPr marL="2743200" marR="0" lvl="6"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7pPr>
            <a:lvl8pPr marL="3200400" marR="0" lvl="7"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8pPr>
            <a:lvl9pPr marL="3657600" marR="0" lvl="8"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9pPr>
          </a:lstStyle>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Definition: A payment transaction to someone entitled to receive it</a:t>
            </a: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Ni-</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kshay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generates benefits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automatically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(except for treatment Supporter scheme)</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These benefits are displayed in the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TU level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 (DBT Maker) login</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Processing a Benefit in Ni-</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kshay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is a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2-step process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901700" marR="0" lvl="2"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Step 1: Review and ‘send for Approval’ by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DBT Maker</a:t>
            </a:r>
          </a:p>
          <a:p>
            <a:pPr marL="901700" marR="0" lvl="2"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Step 2: Approval by DTO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(DBT Checker)</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 DBT Checker approves, the benefit is sent to PFMS for payment. If DBT Checker rejects, the benefit is sent back to DBT Maker</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PFMS processes the benefit, the amount gets credited to the Beneficiary’s Bank Account. However, </a:t>
            </a:r>
            <a:r>
              <a:rPr kumimoji="0" lang="en-I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if PFMS rejects the benefit, it returns to DBT Maker for re-processing.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g29105228ff6_0_2068"/>
          <p:cNvSpPr txBox="1">
            <a:spLocks noGrp="1"/>
          </p:cNvSpPr>
          <p:nvPr>
            <p:ph type="title"/>
          </p:nvPr>
        </p:nvSpPr>
        <p:spPr>
          <a:xfrm>
            <a:off x="3867912" y="1801373"/>
            <a:ext cx="7315200" cy="3255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rgbClr val="000F46"/>
              </a:buClr>
              <a:buSzPct val="100000"/>
              <a:buFont typeface="Corbel"/>
              <a:buNone/>
            </a:pPr>
            <a:r>
              <a:rPr lang="en-IN" sz="6000" b="1">
                <a:latin typeface="IBM Plex Sans"/>
                <a:ea typeface="IBM Plex Sans"/>
                <a:cs typeface="IBM Plex Sans"/>
                <a:sym typeface="IBM Plex Sans"/>
              </a:rPr>
              <a:t>Informant DBT module under NTEP - </a:t>
            </a:r>
            <a:endParaRPr sz="6000" b="1">
              <a:latin typeface="IBM Plex Sans"/>
              <a:ea typeface="IBM Plex Sans"/>
              <a:cs typeface="IBM Plex Sans"/>
              <a:sym typeface="IBM Plex Sans"/>
            </a:endParaRPr>
          </a:p>
          <a:p>
            <a:pPr marL="0" lvl="0" indent="0" algn="l" rtl="0">
              <a:lnSpc>
                <a:spcPct val="150000"/>
              </a:lnSpc>
              <a:spcBef>
                <a:spcPts val="0"/>
              </a:spcBef>
              <a:spcAft>
                <a:spcPts val="0"/>
              </a:spcAft>
              <a:buClr>
                <a:srgbClr val="000F46"/>
              </a:buClr>
              <a:buSzPct val="100000"/>
              <a:buFont typeface="Corbel"/>
              <a:buNone/>
            </a:pPr>
            <a:r>
              <a:rPr lang="en-IN" sz="6000" b="1">
                <a:latin typeface="IBM Plex Sans"/>
                <a:ea typeface="IBM Plex Sans"/>
                <a:cs typeface="IBM Plex Sans"/>
                <a:sym typeface="IBM Plex Sans"/>
              </a:rPr>
              <a:t>Ni-kshay workflows</a:t>
            </a:r>
            <a:endParaRPr b="1">
              <a:latin typeface="IBM Plex Sans"/>
              <a:ea typeface="IBM Plex Sans"/>
              <a:cs typeface="IBM Plex Sans"/>
              <a:sym typeface="IBM Plex Sans"/>
            </a:endParaRPr>
          </a:p>
        </p:txBody>
      </p:sp>
      <p:sp>
        <p:nvSpPr>
          <p:cNvPr id="1894" name="Google Shape;1894;g29105228ff6_0_2068"/>
          <p:cNvSpPr/>
          <p:nvPr/>
        </p:nvSpPr>
        <p:spPr>
          <a:xfrm>
            <a:off x="57050" y="0"/>
            <a:ext cx="2088300" cy="753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95" name="Google Shape;1895;g29105228ff6_0_2068"/>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sp>
        <p:nvSpPr>
          <p:cNvPr id="1896" name="Google Shape;1896;g29105228ff6_0_2068"/>
          <p:cNvSpPr txBox="1"/>
          <p:nvPr/>
        </p:nvSpPr>
        <p:spPr>
          <a:xfrm>
            <a:off x="9560925" y="6261175"/>
            <a:ext cx="2737800" cy="3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en-IN" sz="1250" b="0" i="1" u="none" strike="noStrike" cap="none">
                <a:solidFill>
                  <a:srgbClr val="202124"/>
                </a:solidFill>
                <a:latin typeface="Roboto"/>
                <a:ea typeface="Roboto"/>
                <a:cs typeface="Roboto"/>
                <a:sym typeface="Roboto"/>
              </a:rPr>
              <a:t>Last Updated on 20th October,2022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g29105228ff6_0_2075"/>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Clr>
                <a:srgbClr val="000000"/>
              </a:buClr>
              <a:buSzPts val="3600"/>
              <a:buFont typeface="Arial"/>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1902" name="Google Shape;1902;g29105228ff6_0_2075"/>
          <p:cNvSpPr txBox="1">
            <a:spLocks noGrp="1"/>
          </p:cNvSpPr>
          <p:nvPr>
            <p:ph type="body" idx="1"/>
          </p:nvPr>
        </p:nvSpPr>
        <p:spPr>
          <a:xfrm>
            <a:off x="545525" y="1287114"/>
            <a:ext cx="11100900" cy="5136600"/>
          </a:xfrm>
          <a:prstGeom prst="rect">
            <a:avLst/>
          </a:prstGeom>
          <a:noFill/>
          <a:ln>
            <a:noFill/>
          </a:ln>
        </p:spPr>
        <p:txBody>
          <a:bodyPr spcFirstLastPara="1" wrap="square" lIns="91425" tIns="45700" rIns="91425" bIns="45700" anchor="t" anchorCtr="0">
            <a:normAutofit lnSpcReduction="10000"/>
          </a:bodyPr>
          <a:lstStyle/>
          <a:p>
            <a:pPr marL="457200" lvl="0" indent="-406400" algn="just" rtl="0">
              <a:lnSpc>
                <a:spcPct val="150000"/>
              </a:lnSpc>
              <a:spcBef>
                <a:spcPts val="637"/>
              </a:spcBef>
              <a:spcAft>
                <a:spcPts val="0"/>
              </a:spcAft>
              <a:buClr>
                <a:srgbClr val="000000"/>
              </a:buClr>
              <a:buSzPts val="2800"/>
              <a:buChar char="●"/>
            </a:pPr>
            <a:r>
              <a:rPr lang="en-IN" sz="2800">
                <a:solidFill>
                  <a:srgbClr val="000000"/>
                </a:solidFill>
              </a:rPr>
              <a:t>Introduction</a:t>
            </a:r>
            <a:endParaRPr sz="2800">
              <a:solidFill>
                <a:srgbClr val="000000"/>
              </a:solidFill>
            </a:endParaRPr>
          </a:p>
          <a:p>
            <a:pPr marL="457200" lvl="0" indent="-406400" algn="just" rtl="0">
              <a:lnSpc>
                <a:spcPct val="150000"/>
              </a:lnSpc>
              <a:spcBef>
                <a:spcPts val="0"/>
              </a:spcBef>
              <a:spcAft>
                <a:spcPts val="0"/>
              </a:spcAft>
              <a:buClr>
                <a:srgbClr val="000000"/>
              </a:buClr>
              <a:buSzPts val="2800"/>
              <a:buChar char="●"/>
            </a:pPr>
            <a:r>
              <a:rPr lang="en-IN" sz="2800">
                <a:solidFill>
                  <a:srgbClr val="000000"/>
                </a:solidFill>
              </a:rPr>
              <a:t>Informant registration</a:t>
            </a:r>
            <a:endParaRPr sz="2800">
              <a:solidFill>
                <a:srgbClr val="000000"/>
              </a:solidFill>
            </a:endParaRPr>
          </a:p>
          <a:p>
            <a:pPr marL="457200" lvl="0" indent="-406400" algn="just" rtl="0">
              <a:lnSpc>
                <a:spcPct val="150000"/>
              </a:lnSpc>
              <a:spcBef>
                <a:spcPts val="0"/>
              </a:spcBef>
              <a:spcAft>
                <a:spcPts val="0"/>
              </a:spcAft>
              <a:buClr>
                <a:srgbClr val="000000"/>
              </a:buClr>
              <a:buSzPts val="2800"/>
              <a:buChar char="●"/>
            </a:pPr>
            <a:r>
              <a:rPr lang="en-IN" sz="2800">
                <a:solidFill>
                  <a:srgbClr val="000000"/>
                </a:solidFill>
              </a:rPr>
              <a:t>Presumptive TB registration</a:t>
            </a:r>
            <a:endParaRPr sz="2800">
              <a:solidFill>
                <a:srgbClr val="000000"/>
              </a:solidFill>
            </a:endParaRPr>
          </a:p>
          <a:p>
            <a:pPr marL="457200" lvl="0" indent="-406400" algn="just" rtl="0">
              <a:lnSpc>
                <a:spcPct val="150000"/>
              </a:lnSpc>
              <a:spcBef>
                <a:spcPts val="0"/>
              </a:spcBef>
              <a:spcAft>
                <a:spcPts val="0"/>
              </a:spcAft>
              <a:buClr>
                <a:srgbClr val="000000"/>
              </a:buClr>
              <a:buSzPts val="2800"/>
              <a:buChar char="●"/>
            </a:pPr>
            <a:r>
              <a:rPr lang="en-IN" sz="2800">
                <a:solidFill>
                  <a:srgbClr val="000000"/>
                </a:solidFill>
              </a:rPr>
              <a:t>Enroll a patient through TB Screening tool</a:t>
            </a:r>
            <a:endParaRPr sz="2800">
              <a:solidFill>
                <a:srgbClr val="000000"/>
              </a:solidFill>
            </a:endParaRPr>
          </a:p>
          <a:p>
            <a:pPr marL="457200" lvl="0" indent="-406400" algn="just" rtl="0">
              <a:lnSpc>
                <a:spcPct val="150000"/>
              </a:lnSpc>
              <a:spcBef>
                <a:spcPts val="0"/>
              </a:spcBef>
              <a:spcAft>
                <a:spcPts val="0"/>
              </a:spcAft>
              <a:buClr>
                <a:srgbClr val="000000"/>
              </a:buClr>
              <a:buSzPts val="2800"/>
              <a:buChar char="●"/>
            </a:pPr>
            <a:r>
              <a:rPr lang="en-IN" sz="2800">
                <a:solidFill>
                  <a:srgbClr val="000000"/>
                </a:solidFill>
              </a:rPr>
              <a:t>Informant tag for PHI/other users</a:t>
            </a:r>
            <a:endParaRPr sz="2800">
              <a:solidFill>
                <a:srgbClr val="000000"/>
              </a:solidFill>
            </a:endParaRPr>
          </a:p>
          <a:p>
            <a:pPr marL="457200" lvl="0" indent="-406400" algn="just" rtl="0">
              <a:lnSpc>
                <a:spcPct val="150000"/>
              </a:lnSpc>
              <a:spcBef>
                <a:spcPts val="0"/>
              </a:spcBef>
              <a:spcAft>
                <a:spcPts val="0"/>
              </a:spcAft>
              <a:buClr>
                <a:srgbClr val="000000"/>
              </a:buClr>
              <a:buSzPts val="2800"/>
              <a:buChar char="●"/>
            </a:pPr>
            <a:r>
              <a:rPr lang="en-IN" sz="2800">
                <a:solidFill>
                  <a:srgbClr val="000000"/>
                </a:solidFill>
              </a:rPr>
              <a:t>DBT maker workflow</a:t>
            </a:r>
            <a:endParaRPr sz="2800">
              <a:solidFill>
                <a:srgbClr val="000000"/>
              </a:solidFill>
            </a:endParaRPr>
          </a:p>
          <a:p>
            <a:pPr marL="457200" lvl="0" indent="-406400" algn="just" rtl="0">
              <a:lnSpc>
                <a:spcPct val="150000"/>
              </a:lnSpc>
              <a:spcBef>
                <a:spcPts val="0"/>
              </a:spcBef>
              <a:spcAft>
                <a:spcPts val="0"/>
              </a:spcAft>
              <a:buClr>
                <a:srgbClr val="000000"/>
              </a:buClr>
              <a:buSzPts val="2800"/>
              <a:buChar char="●"/>
            </a:pPr>
            <a:r>
              <a:rPr lang="en-IN" sz="2800">
                <a:solidFill>
                  <a:srgbClr val="000000"/>
                </a:solidFill>
              </a:rPr>
              <a:t>DBT Checker workflow</a:t>
            </a:r>
            <a:endParaRPr sz="2800">
              <a:solidFill>
                <a:srgbClr val="000000"/>
              </a:solidFill>
            </a:endParaRPr>
          </a:p>
          <a:p>
            <a:pPr marL="457200" lvl="0" indent="-406400" algn="just" rtl="0">
              <a:lnSpc>
                <a:spcPct val="150000"/>
              </a:lnSpc>
              <a:spcBef>
                <a:spcPts val="0"/>
              </a:spcBef>
              <a:spcAft>
                <a:spcPts val="0"/>
              </a:spcAft>
              <a:buClr>
                <a:srgbClr val="000000"/>
              </a:buClr>
              <a:buSzPts val="2800"/>
              <a:buChar char="●"/>
            </a:pPr>
            <a:r>
              <a:rPr lang="en-IN" sz="2800">
                <a:solidFill>
                  <a:srgbClr val="000000"/>
                </a:solidFill>
              </a:rPr>
              <a:t>Ni-kshay DBT Dashboard</a:t>
            </a:r>
            <a:endParaRPr sz="2800">
              <a:solidFill>
                <a:srgbClr val="000000"/>
              </a:solidFill>
              <a:latin typeface="Corbel"/>
              <a:ea typeface="Corbel"/>
              <a:cs typeface="Corbel"/>
              <a:sym typeface="Corbel"/>
            </a:endParaRPr>
          </a:p>
        </p:txBody>
      </p:sp>
      <p:sp>
        <p:nvSpPr>
          <p:cNvPr id="1903" name="Google Shape;1903;g29105228ff6_0_2075"/>
          <p:cNvSpPr txBox="1"/>
          <p:nvPr/>
        </p:nvSpPr>
        <p:spPr>
          <a:xfrm>
            <a:off x="2661920" y="0"/>
            <a:ext cx="7772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N" sz="2800" b="1" i="0" u="none" strike="noStrike" cap="none">
                <a:solidFill>
                  <a:srgbClr val="FFFFFF"/>
                </a:solidFill>
                <a:latin typeface="IBM Plex Sans"/>
                <a:ea typeface="IBM Plex Sans"/>
                <a:cs typeface="IBM Plex Sans"/>
                <a:sym typeface="IBM Plex Sans"/>
              </a:rPr>
              <a:t>Contents</a:t>
            </a:r>
            <a:endParaRPr sz="2800" b="1" i="0" u="none" strike="noStrike" cap="none">
              <a:solidFill>
                <a:srgbClr val="000000"/>
              </a:solidFill>
              <a:latin typeface="IBM Plex Sans"/>
              <a:ea typeface="IBM Plex Sans"/>
              <a:cs typeface="IBM Plex Sans"/>
              <a:sym typeface="IBM Plex Sans"/>
            </a:endParaRPr>
          </a:p>
        </p:txBody>
      </p:sp>
      <p:pic>
        <p:nvPicPr>
          <p:cNvPr id="1904" name="Google Shape;1904;g29105228ff6_0_2075"/>
          <p:cNvPicPr preferRelativeResize="0"/>
          <p:nvPr/>
        </p:nvPicPr>
        <p:blipFill rotWithShape="1">
          <a:blip r:embed="rId3">
            <a:alphaModFix/>
          </a:blip>
          <a:srcRect t="13390" b="-13389"/>
          <a:stretch/>
        </p:blipFill>
        <p:spPr>
          <a:xfrm>
            <a:off x="105075" y="4862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g29105228ff6_0_2082"/>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Clr>
                <a:srgbClr val="000000"/>
              </a:buClr>
              <a:buSzPts val="3600"/>
              <a:buFont typeface="Arial"/>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1910" name="Google Shape;1910;g29105228ff6_0_2082"/>
          <p:cNvSpPr txBox="1">
            <a:spLocks noGrp="1"/>
          </p:cNvSpPr>
          <p:nvPr>
            <p:ph type="body" idx="1"/>
          </p:nvPr>
        </p:nvSpPr>
        <p:spPr>
          <a:xfrm>
            <a:off x="545525" y="810176"/>
            <a:ext cx="11100900" cy="5613600"/>
          </a:xfrm>
          <a:prstGeom prst="rect">
            <a:avLst/>
          </a:prstGeom>
          <a:noFill/>
          <a:ln>
            <a:noFill/>
          </a:ln>
        </p:spPr>
        <p:txBody>
          <a:bodyPr spcFirstLastPara="1" wrap="square" lIns="91425" tIns="45700" rIns="91425" bIns="45700" anchor="t" anchorCtr="0">
            <a:noAutofit/>
          </a:bodyPr>
          <a:lstStyle/>
          <a:p>
            <a:pPr marL="457200" lvl="0" indent="-381000" algn="just" rtl="0">
              <a:lnSpc>
                <a:spcPct val="115000"/>
              </a:lnSpc>
              <a:spcBef>
                <a:spcPts val="360"/>
              </a:spcBef>
              <a:spcAft>
                <a:spcPts val="0"/>
              </a:spcAft>
              <a:buClr>
                <a:srgbClr val="000000"/>
              </a:buClr>
              <a:buSzPts val="2400"/>
              <a:buChar char="●"/>
            </a:pPr>
            <a:r>
              <a:rPr lang="en-IN" sz="2400" dirty="0">
                <a:solidFill>
                  <a:srgbClr val="000000"/>
                </a:solidFill>
              </a:rPr>
              <a:t>Informant can facilitate referral of a presumptive TB patient to any Designated Microscopy </a:t>
            </a:r>
            <a:r>
              <a:rPr lang="en-IN" sz="2400" dirty="0" err="1">
                <a:solidFill>
                  <a:srgbClr val="000000"/>
                </a:solidFill>
              </a:rPr>
              <a:t>Center</a:t>
            </a:r>
            <a:r>
              <a:rPr lang="en-IN" sz="2400" dirty="0">
                <a:solidFill>
                  <a:srgbClr val="000000"/>
                </a:solidFill>
              </a:rPr>
              <a:t> or a molecular testing laboratory in the </a:t>
            </a:r>
            <a:r>
              <a:rPr lang="en-IN" sz="2400" b="1" dirty="0">
                <a:solidFill>
                  <a:srgbClr val="FF0000"/>
                </a:solidFill>
              </a:rPr>
              <a:t>public sector</a:t>
            </a:r>
            <a:r>
              <a:rPr lang="en-IN" sz="2400" dirty="0">
                <a:solidFill>
                  <a:srgbClr val="000000"/>
                </a:solidFill>
              </a:rPr>
              <a:t>; and if the person is diagnosed as confirmed TB patient at such </a:t>
            </a:r>
            <a:r>
              <a:rPr lang="en-IN" sz="2400" dirty="0" err="1">
                <a:solidFill>
                  <a:srgbClr val="000000"/>
                </a:solidFill>
              </a:rPr>
              <a:t>center</a:t>
            </a:r>
            <a:r>
              <a:rPr lang="en-IN" sz="2400" dirty="0">
                <a:solidFill>
                  <a:srgbClr val="000000"/>
                </a:solidFill>
              </a:rPr>
              <a:t>, and has </a:t>
            </a:r>
            <a:r>
              <a:rPr lang="en-IN" sz="2400" b="1" dirty="0">
                <a:solidFill>
                  <a:srgbClr val="FF0000"/>
                </a:solidFill>
              </a:rPr>
              <a:t>not been notified earlier </a:t>
            </a:r>
            <a:r>
              <a:rPr lang="en-IN" sz="2400" dirty="0">
                <a:solidFill>
                  <a:srgbClr val="000000"/>
                </a:solidFill>
              </a:rPr>
              <a:t>by the public/private sector in Ni-</a:t>
            </a:r>
            <a:r>
              <a:rPr lang="en-IN" sz="2400" dirty="0" err="1">
                <a:solidFill>
                  <a:srgbClr val="000000"/>
                </a:solidFill>
              </a:rPr>
              <a:t>kshay</a:t>
            </a:r>
            <a:r>
              <a:rPr lang="en-IN" sz="2400" dirty="0">
                <a:solidFill>
                  <a:srgbClr val="000000"/>
                </a:solidFill>
              </a:rPr>
              <a:t>, the informant would be eligible to get an incentive of Rs.500/- for notification.</a:t>
            </a:r>
            <a:endParaRPr sz="2400" dirty="0">
              <a:solidFill>
                <a:srgbClr val="000000"/>
              </a:solidFill>
            </a:endParaRPr>
          </a:p>
          <a:p>
            <a:pPr marL="457200" lvl="0" indent="-381000" algn="just" rtl="0">
              <a:lnSpc>
                <a:spcPct val="115000"/>
              </a:lnSpc>
              <a:spcBef>
                <a:spcPts val="0"/>
              </a:spcBef>
              <a:spcAft>
                <a:spcPts val="0"/>
              </a:spcAft>
              <a:buClr>
                <a:srgbClr val="000000"/>
              </a:buClr>
              <a:buSzPts val="2400"/>
              <a:buChar char="●"/>
            </a:pPr>
            <a:r>
              <a:rPr lang="en-IN" sz="2400" dirty="0">
                <a:solidFill>
                  <a:srgbClr val="000000"/>
                </a:solidFill>
              </a:rPr>
              <a:t>Ni-</a:t>
            </a:r>
            <a:r>
              <a:rPr lang="en-IN" sz="2400" dirty="0" err="1">
                <a:solidFill>
                  <a:srgbClr val="000000"/>
                </a:solidFill>
              </a:rPr>
              <a:t>kshay</a:t>
            </a:r>
            <a:r>
              <a:rPr lang="en-IN" sz="2400" dirty="0">
                <a:solidFill>
                  <a:srgbClr val="000000"/>
                </a:solidFill>
              </a:rPr>
              <a:t> portal enables a beneficiary to register as an informant and facilitate registration of a presumptive TB patient within the system.</a:t>
            </a:r>
            <a:endParaRPr sz="2400" dirty="0">
              <a:solidFill>
                <a:srgbClr val="000000"/>
              </a:solidFill>
            </a:endParaRPr>
          </a:p>
          <a:p>
            <a:pPr marL="457200" marR="0" lvl="0" indent="-381000" algn="just" rtl="0">
              <a:lnSpc>
                <a:spcPct val="115000"/>
              </a:lnSpc>
              <a:spcBef>
                <a:spcPts val="0"/>
              </a:spcBef>
              <a:spcAft>
                <a:spcPts val="0"/>
              </a:spcAft>
              <a:buClr>
                <a:srgbClr val="000000"/>
              </a:buClr>
              <a:buSzPts val="2400"/>
              <a:buChar char="●"/>
            </a:pPr>
            <a:r>
              <a:rPr lang="en-IN" sz="2400" dirty="0">
                <a:solidFill>
                  <a:srgbClr val="000000"/>
                </a:solidFill>
              </a:rPr>
              <a:t>Incentives of Rs. 500 for Informant, Notification and Outcome Declaration will be provided to Private Provider (HF) &amp; Staff get informant incentive.</a:t>
            </a:r>
            <a:endParaRPr sz="2400" dirty="0">
              <a:solidFill>
                <a:srgbClr val="000000"/>
              </a:solidFill>
            </a:endParaRPr>
          </a:p>
          <a:p>
            <a:pPr marL="457200" marR="0" lvl="0" indent="-381000" algn="just" rtl="0">
              <a:lnSpc>
                <a:spcPct val="115000"/>
              </a:lnSpc>
              <a:spcBef>
                <a:spcPts val="0"/>
              </a:spcBef>
              <a:spcAft>
                <a:spcPts val="0"/>
              </a:spcAft>
              <a:buClr>
                <a:srgbClr val="000000"/>
              </a:buClr>
              <a:buSzPts val="2400"/>
              <a:buChar char="●"/>
            </a:pPr>
            <a:r>
              <a:rPr lang="en-IN" sz="2400" dirty="0">
                <a:solidFill>
                  <a:srgbClr val="000000"/>
                </a:solidFill>
              </a:rPr>
              <a:t>Staff who have the following designations can be added as Informants - Asha, NGO Volunteer, Other Community Volunteer, Private practitioner, Citizen, Informal Provider</a:t>
            </a:r>
            <a:endParaRPr sz="2400" dirty="0">
              <a:solidFill>
                <a:schemeClr val="dk1"/>
              </a:solidFill>
              <a:latin typeface="Arial"/>
              <a:ea typeface="Arial"/>
              <a:cs typeface="Arial"/>
              <a:sym typeface="Arial"/>
            </a:endParaRPr>
          </a:p>
          <a:p>
            <a:pPr marL="457200" lvl="0" indent="0" algn="just" rtl="0">
              <a:lnSpc>
                <a:spcPct val="115000"/>
              </a:lnSpc>
              <a:spcBef>
                <a:spcPts val="610"/>
              </a:spcBef>
              <a:spcAft>
                <a:spcPts val="0"/>
              </a:spcAft>
              <a:buSzPts val="2667"/>
              <a:buNone/>
            </a:pPr>
            <a:endParaRPr sz="2400" dirty="0">
              <a:solidFill>
                <a:srgbClr val="000000"/>
              </a:solidFill>
            </a:endParaRPr>
          </a:p>
        </p:txBody>
      </p:sp>
      <p:sp>
        <p:nvSpPr>
          <p:cNvPr id="1911" name="Google Shape;1911;g29105228ff6_0_2082"/>
          <p:cNvSpPr txBox="1"/>
          <p:nvPr/>
        </p:nvSpPr>
        <p:spPr>
          <a:xfrm>
            <a:off x="2661920" y="0"/>
            <a:ext cx="7772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N" sz="2800" b="1" i="0" u="none" strike="noStrike" cap="none">
                <a:solidFill>
                  <a:srgbClr val="FFFFFF"/>
                </a:solidFill>
                <a:latin typeface="IBM Plex Sans"/>
                <a:ea typeface="IBM Plex Sans"/>
                <a:cs typeface="IBM Plex Sans"/>
                <a:sym typeface="IBM Plex Sans"/>
              </a:rPr>
              <a:t>Introduction</a:t>
            </a:r>
            <a:endParaRPr sz="2800" b="1" i="0" u="none" strike="noStrike" cap="none">
              <a:solidFill>
                <a:srgbClr val="000000"/>
              </a:solidFill>
              <a:latin typeface="IBM Plex Sans"/>
              <a:ea typeface="IBM Plex Sans"/>
              <a:cs typeface="IBM Plex Sans"/>
              <a:sym typeface="IBM Plex Sans"/>
            </a:endParaRPr>
          </a:p>
        </p:txBody>
      </p:sp>
      <p:pic>
        <p:nvPicPr>
          <p:cNvPr id="1912" name="Google Shape;1912;g29105228ff6_0_2082"/>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1916"/>
        <p:cNvGrpSpPr/>
        <p:nvPr/>
      </p:nvGrpSpPr>
      <p:grpSpPr>
        <a:xfrm>
          <a:off x="0" y="0"/>
          <a:ext cx="0" cy="0"/>
          <a:chOff x="0" y="0"/>
          <a:chExt cx="0" cy="0"/>
        </a:xfrm>
      </p:grpSpPr>
      <p:sp>
        <p:nvSpPr>
          <p:cNvPr id="1917" name="Google Shape;1917;g29105228ff6_0_2089"/>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Clr>
                <a:srgbClr val="000000"/>
              </a:buClr>
              <a:buSzPts val="3600"/>
              <a:buFont typeface="Arial"/>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1918" name="Google Shape;1918;g29105228ff6_0_2089"/>
          <p:cNvSpPr txBox="1">
            <a:spLocks noGrp="1"/>
          </p:cNvSpPr>
          <p:nvPr>
            <p:ph type="body" idx="1"/>
          </p:nvPr>
        </p:nvSpPr>
        <p:spPr>
          <a:xfrm>
            <a:off x="545525" y="1287114"/>
            <a:ext cx="11100900" cy="5136600"/>
          </a:xfrm>
          <a:prstGeom prst="rect">
            <a:avLst/>
          </a:prstGeom>
          <a:noFill/>
          <a:ln>
            <a:noFill/>
          </a:ln>
        </p:spPr>
        <p:txBody>
          <a:bodyPr spcFirstLastPara="1" wrap="square" lIns="91425" tIns="45700" rIns="91425" bIns="45700" anchor="t" anchorCtr="0">
            <a:normAutofit/>
          </a:bodyPr>
          <a:lstStyle/>
          <a:p>
            <a:pPr marL="444500" lvl="1" indent="-358578" algn="just" rtl="0">
              <a:lnSpc>
                <a:spcPct val="130000"/>
              </a:lnSpc>
              <a:spcBef>
                <a:spcPts val="637"/>
              </a:spcBef>
              <a:spcAft>
                <a:spcPts val="250"/>
              </a:spcAft>
              <a:buClr>
                <a:srgbClr val="0099FF"/>
              </a:buClr>
              <a:buSzPts val="1353"/>
              <a:buFont typeface="Noto Sans Symbols"/>
              <a:buNone/>
            </a:pPr>
            <a:endParaRPr sz="2200">
              <a:solidFill>
                <a:srgbClr val="000000"/>
              </a:solidFill>
              <a:latin typeface="Corbel"/>
              <a:ea typeface="Corbel"/>
              <a:cs typeface="Corbel"/>
              <a:sym typeface="Corbel"/>
            </a:endParaRPr>
          </a:p>
        </p:txBody>
      </p:sp>
      <p:sp>
        <p:nvSpPr>
          <p:cNvPr id="1919" name="Google Shape;1919;g29105228ff6_0_2089"/>
          <p:cNvSpPr txBox="1"/>
          <p:nvPr/>
        </p:nvSpPr>
        <p:spPr>
          <a:xfrm>
            <a:off x="2661920" y="0"/>
            <a:ext cx="7772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N" sz="2800" b="1" i="0" u="none" strike="noStrike" cap="none">
                <a:solidFill>
                  <a:srgbClr val="FFFFFF"/>
                </a:solidFill>
                <a:latin typeface="IBM Plex Sans"/>
                <a:ea typeface="IBM Plex Sans"/>
                <a:cs typeface="IBM Plex Sans"/>
                <a:sym typeface="IBM Plex Sans"/>
              </a:rPr>
              <a:t>Informant user flow</a:t>
            </a:r>
            <a:endParaRPr sz="2800" b="1" i="0" u="none" strike="noStrike" cap="none">
              <a:solidFill>
                <a:srgbClr val="000000"/>
              </a:solidFill>
              <a:latin typeface="IBM Plex Sans"/>
              <a:ea typeface="IBM Plex Sans"/>
              <a:cs typeface="IBM Plex Sans"/>
              <a:sym typeface="IBM Plex Sans"/>
            </a:endParaRPr>
          </a:p>
        </p:txBody>
      </p:sp>
      <p:pic>
        <p:nvPicPr>
          <p:cNvPr id="1920" name="Google Shape;1920;g29105228ff6_0_2089"/>
          <p:cNvPicPr preferRelativeResize="0"/>
          <p:nvPr/>
        </p:nvPicPr>
        <p:blipFill rotWithShape="1">
          <a:blip r:embed="rId3">
            <a:alphaModFix/>
          </a:blip>
          <a:srcRect/>
          <a:stretch/>
        </p:blipFill>
        <p:spPr>
          <a:xfrm>
            <a:off x="331725" y="798775"/>
            <a:ext cx="11653177" cy="5808176"/>
          </a:xfrm>
          <a:prstGeom prst="rect">
            <a:avLst/>
          </a:prstGeom>
          <a:noFill/>
          <a:ln w="9525" cap="flat" cmpd="sng">
            <a:solidFill>
              <a:srgbClr val="000000"/>
            </a:solidFill>
            <a:prstDash val="solid"/>
            <a:round/>
            <a:headEnd type="none" w="sm" len="sm"/>
            <a:tailEnd type="none" w="sm" len="sm"/>
          </a:ln>
        </p:spPr>
      </p:pic>
      <p:pic>
        <p:nvPicPr>
          <p:cNvPr id="1921" name="Google Shape;1921;g29105228ff6_0_2089"/>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g29105228ff6_0_2097"/>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b="1">
                <a:latin typeface="IBM Plex Sans"/>
                <a:ea typeface="IBM Plex Sans"/>
                <a:cs typeface="IBM Plex Sans"/>
                <a:sym typeface="IBM Plex Sans"/>
              </a:rPr>
              <a:t>Step 1- Informant Registration </a:t>
            </a:r>
            <a:endParaRPr b="1">
              <a:latin typeface="IBM Plex Sans"/>
              <a:ea typeface="IBM Plex Sans"/>
              <a:cs typeface="IBM Plex Sans"/>
              <a:sym typeface="IBM Plex Sans"/>
            </a:endParaRPr>
          </a:p>
        </p:txBody>
      </p:sp>
      <p:sp>
        <p:nvSpPr>
          <p:cNvPr id="1927" name="Google Shape;1927;g29105228ff6_0_2097"/>
          <p:cNvSpPr txBox="1"/>
          <p:nvPr/>
        </p:nvSpPr>
        <p:spPr>
          <a:xfrm>
            <a:off x="371825" y="593323"/>
            <a:ext cx="11185200" cy="856500"/>
          </a:xfrm>
          <a:prstGeom prst="rect">
            <a:avLst/>
          </a:prstGeom>
          <a:noFill/>
          <a:ln>
            <a:noFill/>
          </a:ln>
        </p:spPr>
        <p:txBody>
          <a:bodyPr spcFirstLastPara="1" wrap="square" lIns="91425" tIns="45700" rIns="91425" bIns="45700" anchor="t" anchorCtr="0">
            <a:noAutofit/>
          </a:bodyPr>
          <a:lstStyle/>
          <a:p>
            <a:pPr marL="95250" marR="0" lvl="0" indent="0" algn="just" rtl="0">
              <a:lnSpc>
                <a:spcPct val="130000"/>
              </a:lnSpc>
              <a:spcBef>
                <a:spcPts val="360"/>
              </a:spcBef>
              <a:spcAft>
                <a:spcPts val="250"/>
              </a:spcAft>
              <a:buClr>
                <a:srgbClr val="0099FF"/>
              </a:buClr>
              <a:buSzPts val="1260"/>
              <a:buFont typeface="Noto Sans Symbols"/>
              <a:buNone/>
            </a:pPr>
            <a:r>
              <a:rPr lang="en-IN" sz="2200" b="0" i="0" u="none" strike="noStrike" cap="none" dirty="0">
                <a:solidFill>
                  <a:srgbClr val="000F46"/>
                </a:solidFill>
                <a:latin typeface="Corbel"/>
                <a:ea typeface="Corbel"/>
                <a:cs typeface="Corbel"/>
                <a:sym typeface="Corbel"/>
              </a:rPr>
              <a:t>New Informant Registration Page is accessible to anyone who visits the website </a:t>
            </a:r>
            <a:r>
              <a:rPr lang="en-IN" sz="2200" b="0" i="0" u="sng" strike="noStrike" cap="none" dirty="0">
                <a:solidFill>
                  <a:srgbClr val="000F46"/>
                </a:solidFill>
                <a:latin typeface="Corbel"/>
                <a:ea typeface="Corbel"/>
                <a:cs typeface="Corbel"/>
                <a:sym typeface="Corbe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www.Ni-kshay.in</a:t>
            </a:r>
            <a:r>
              <a:rPr lang="en-IN" sz="2200" dirty="0">
                <a:solidFill>
                  <a:srgbClr val="000F46"/>
                </a:solidFill>
                <a:latin typeface="Corbel"/>
                <a:ea typeface="Corbel"/>
                <a:cs typeface="Corbel"/>
                <a:sym typeface="Corbel"/>
              </a:rPr>
              <a:t> </a:t>
            </a:r>
            <a:endParaRPr sz="2200" b="0" i="0" u="none" strike="noStrike" cap="none" dirty="0">
              <a:solidFill>
                <a:srgbClr val="000F46"/>
              </a:solidFill>
              <a:latin typeface="Corbel"/>
              <a:ea typeface="Corbel"/>
              <a:cs typeface="Corbel"/>
              <a:sym typeface="Corbel"/>
            </a:endParaRPr>
          </a:p>
        </p:txBody>
      </p:sp>
      <p:pic>
        <p:nvPicPr>
          <p:cNvPr id="1928" name="Google Shape;1928;g29105228ff6_0_2097"/>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pic>
        <p:nvPicPr>
          <p:cNvPr id="1929" name="Google Shape;1929;g29105228ff6_0_2097"/>
          <p:cNvPicPr preferRelativeResize="0"/>
          <p:nvPr/>
        </p:nvPicPr>
        <p:blipFill rotWithShape="1">
          <a:blip r:embed="rId5">
            <a:alphaModFix/>
          </a:blip>
          <a:srcRect/>
          <a:stretch/>
        </p:blipFill>
        <p:spPr>
          <a:xfrm>
            <a:off x="152400" y="1602275"/>
            <a:ext cx="11897600" cy="5073150"/>
          </a:xfrm>
          <a:prstGeom prst="rect">
            <a:avLst/>
          </a:prstGeom>
          <a:noFill/>
          <a:ln w="952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pic>
        <p:nvPicPr>
          <p:cNvPr id="1934" name="Google Shape;1934;g29105228ff6_0_2104"/>
          <p:cNvPicPr preferRelativeResize="0"/>
          <p:nvPr/>
        </p:nvPicPr>
        <p:blipFill rotWithShape="1">
          <a:blip r:embed="rId3">
            <a:alphaModFix/>
          </a:blip>
          <a:srcRect/>
          <a:stretch/>
        </p:blipFill>
        <p:spPr>
          <a:xfrm>
            <a:off x="152400" y="1467000"/>
            <a:ext cx="11905323" cy="5184874"/>
          </a:xfrm>
          <a:prstGeom prst="rect">
            <a:avLst/>
          </a:prstGeom>
          <a:noFill/>
          <a:ln w="9525" cap="flat" cmpd="sng">
            <a:solidFill>
              <a:schemeClr val="dk2"/>
            </a:solidFill>
            <a:prstDash val="solid"/>
            <a:round/>
            <a:headEnd type="none" w="sm" len="sm"/>
            <a:tailEnd type="none" w="sm" len="sm"/>
          </a:ln>
        </p:spPr>
      </p:pic>
      <p:sp>
        <p:nvSpPr>
          <p:cNvPr id="1935" name="Google Shape;1935;g29105228ff6_0_2104"/>
          <p:cNvSpPr txBox="1">
            <a:spLocks noGrp="1"/>
          </p:cNvSpPr>
          <p:nvPr>
            <p:ph type="title"/>
          </p:nvPr>
        </p:nvSpPr>
        <p:spPr>
          <a:xfrm>
            <a:off x="2612275" y="0"/>
            <a:ext cx="95799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Informant registration page</a:t>
            </a:r>
            <a:endParaRPr sz="2800" b="1">
              <a:latin typeface="IBM Plex Sans"/>
              <a:ea typeface="IBM Plex Sans"/>
              <a:cs typeface="IBM Plex Sans"/>
              <a:sym typeface="IBM Plex Sans"/>
            </a:endParaRPr>
          </a:p>
        </p:txBody>
      </p:sp>
      <p:sp>
        <p:nvSpPr>
          <p:cNvPr id="1936" name="Google Shape;1936;g29105228ff6_0_2104"/>
          <p:cNvSpPr txBox="1"/>
          <p:nvPr/>
        </p:nvSpPr>
        <p:spPr>
          <a:xfrm>
            <a:off x="451470" y="815881"/>
            <a:ext cx="11474100" cy="41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Corbel"/>
              <a:ea typeface="Corbel"/>
              <a:cs typeface="Corbel"/>
              <a:sym typeface="Corbel"/>
            </a:endParaRPr>
          </a:p>
        </p:txBody>
      </p:sp>
      <p:sp>
        <p:nvSpPr>
          <p:cNvPr id="1937" name="Google Shape;1937;g29105228ff6_0_2104"/>
          <p:cNvSpPr/>
          <p:nvPr/>
        </p:nvSpPr>
        <p:spPr>
          <a:xfrm>
            <a:off x="7965440" y="4290335"/>
            <a:ext cx="2298000" cy="397500"/>
          </a:xfrm>
          <a:prstGeom prst="wedgeRectCallout">
            <a:avLst>
              <a:gd name="adj1" fmla="val -79443"/>
              <a:gd name="adj2" fmla="val -22405"/>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 Mobile No. must be unique</a:t>
            </a:r>
            <a:endParaRPr sz="1400" b="0" i="0" u="none" strike="noStrike" cap="none">
              <a:solidFill>
                <a:srgbClr val="000000"/>
              </a:solidFill>
              <a:latin typeface="Arial"/>
              <a:ea typeface="Arial"/>
              <a:cs typeface="Arial"/>
              <a:sym typeface="Arial"/>
            </a:endParaRPr>
          </a:p>
        </p:txBody>
      </p:sp>
      <p:sp>
        <p:nvSpPr>
          <p:cNvPr id="1938" name="Google Shape;1938;g29105228ff6_0_2104"/>
          <p:cNvSpPr/>
          <p:nvPr/>
        </p:nvSpPr>
        <p:spPr>
          <a:xfrm>
            <a:off x="9374747" y="5582827"/>
            <a:ext cx="1782000" cy="519000"/>
          </a:xfrm>
          <a:prstGeom prst="wedgeRectCallout">
            <a:avLst>
              <a:gd name="adj1" fmla="val -89725"/>
              <a:gd name="adj2" fmla="val -67958"/>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Bank details must be unique</a:t>
            </a:r>
            <a:endParaRPr sz="1400" b="0" i="0" u="none" strike="noStrike" cap="none">
              <a:solidFill>
                <a:srgbClr val="000000"/>
              </a:solidFill>
              <a:latin typeface="Arial"/>
              <a:ea typeface="Arial"/>
              <a:cs typeface="Arial"/>
              <a:sym typeface="Arial"/>
            </a:endParaRPr>
          </a:p>
        </p:txBody>
      </p:sp>
      <p:sp>
        <p:nvSpPr>
          <p:cNvPr id="1939" name="Google Shape;1939;g29105228ff6_0_2104"/>
          <p:cNvSpPr txBox="1"/>
          <p:nvPr/>
        </p:nvSpPr>
        <p:spPr>
          <a:xfrm>
            <a:off x="517900" y="697500"/>
            <a:ext cx="110556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Corbel"/>
              <a:buAutoNum type="arabicPeriod"/>
            </a:pPr>
            <a:r>
              <a:rPr lang="en-IN" sz="2200" b="0" i="0" u="none" strike="noStrike" cap="none">
                <a:solidFill>
                  <a:schemeClr val="dk1"/>
                </a:solidFill>
                <a:latin typeface="Corbel"/>
                <a:ea typeface="Corbel"/>
                <a:cs typeface="Corbel"/>
                <a:sym typeface="Corbel"/>
              </a:rPr>
              <a:t>Enter all fields that are required.</a:t>
            </a:r>
            <a:endParaRPr sz="22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2200"/>
              <a:buFont typeface="Corbel"/>
              <a:buAutoNum type="arabicPeriod"/>
            </a:pPr>
            <a:r>
              <a:rPr lang="en-IN" sz="2200" b="0" i="0" u="none" strike="noStrike" cap="none">
                <a:solidFill>
                  <a:schemeClr val="dk1"/>
                </a:solidFill>
                <a:latin typeface="Corbel"/>
                <a:ea typeface="Corbel"/>
                <a:cs typeface="Corbel"/>
                <a:sym typeface="Corbel"/>
              </a:rPr>
              <a:t>Duplication check is there on Primary Number and Bank account details</a:t>
            </a:r>
            <a:endParaRPr sz="2200" b="0" i="0" u="none" strike="noStrike" cap="none">
              <a:solidFill>
                <a:schemeClr val="dk1"/>
              </a:solidFill>
              <a:latin typeface="Corbel"/>
              <a:ea typeface="Corbel"/>
              <a:cs typeface="Corbel"/>
              <a:sym typeface="Corbel"/>
            </a:endParaRPr>
          </a:p>
        </p:txBody>
      </p:sp>
      <p:pic>
        <p:nvPicPr>
          <p:cNvPr id="1940" name="Google Shape;1940;g29105228ff6_0_2104"/>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g29105228ff6_0_2114"/>
          <p:cNvSpPr txBox="1">
            <a:spLocks noGrp="1"/>
          </p:cNvSpPr>
          <p:nvPr>
            <p:ph type="title"/>
          </p:nvPr>
        </p:nvSpPr>
        <p:spPr>
          <a:xfrm>
            <a:off x="2612275" y="0"/>
            <a:ext cx="95799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Informant registration page</a:t>
            </a:r>
            <a:endParaRPr sz="2800" b="1">
              <a:latin typeface="IBM Plex Sans"/>
              <a:ea typeface="IBM Plex Sans"/>
              <a:cs typeface="IBM Plex Sans"/>
              <a:sym typeface="IBM Plex Sans"/>
            </a:endParaRPr>
          </a:p>
        </p:txBody>
      </p:sp>
      <p:sp>
        <p:nvSpPr>
          <p:cNvPr id="1946" name="Google Shape;1946;g29105228ff6_0_2114"/>
          <p:cNvSpPr txBox="1"/>
          <p:nvPr/>
        </p:nvSpPr>
        <p:spPr>
          <a:xfrm>
            <a:off x="451470" y="815881"/>
            <a:ext cx="11474100" cy="41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Corbel"/>
              <a:ea typeface="Corbel"/>
              <a:cs typeface="Corbel"/>
              <a:sym typeface="Corbel"/>
            </a:endParaRPr>
          </a:p>
        </p:txBody>
      </p:sp>
      <p:sp>
        <p:nvSpPr>
          <p:cNvPr id="1947" name="Google Shape;1947;g29105228ff6_0_2114"/>
          <p:cNvSpPr txBox="1"/>
          <p:nvPr/>
        </p:nvSpPr>
        <p:spPr>
          <a:xfrm>
            <a:off x="517900" y="697500"/>
            <a:ext cx="11055600" cy="4308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orbel"/>
              <a:ea typeface="Corbel"/>
              <a:cs typeface="Corbel"/>
              <a:sym typeface="Corbel"/>
            </a:endParaRPr>
          </a:p>
        </p:txBody>
      </p:sp>
      <p:pic>
        <p:nvPicPr>
          <p:cNvPr id="1948" name="Google Shape;1948;g29105228ff6_0_2114"/>
          <p:cNvPicPr preferRelativeResize="0"/>
          <p:nvPr/>
        </p:nvPicPr>
        <p:blipFill rotWithShape="1">
          <a:blip r:embed="rId3">
            <a:alphaModFix/>
          </a:blip>
          <a:srcRect/>
          <a:stretch/>
        </p:blipFill>
        <p:spPr>
          <a:xfrm>
            <a:off x="152400" y="773700"/>
            <a:ext cx="11887201" cy="5813850"/>
          </a:xfrm>
          <a:prstGeom prst="rect">
            <a:avLst/>
          </a:prstGeom>
          <a:noFill/>
          <a:ln w="9525" cap="flat" cmpd="sng">
            <a:solidFill>
              <a:schemeClr val="dk2"/>
            </a:solidFill>
            <a:prstDash val="solid"/>
            <a:round/>
            <a:headEnd type="none" w="sm" len="sm"/>
            <a:tailEnd type="none" w="sm" len="sm"/>
          </a:ln>
        </p:spPr>
      </p:pic>
      <p:sp>
        <p:nvSpPr>
          <p:cNvPr id="1949" name="Google Shape;1949;g29105228ff6_0_2114"/>
          <p:cNvSpPr/>
          <p:nvPr/>
        </p:nvSpPr>
        <p:spPr>
          <a:xfrm>
            <a:off x="152400" y="5333100"/>
            <a:ext cx="3107100" cy="590700"/>
          </a:xfrm>
          <a:prstGeom prst="wedgeRectCallout">
            <a:avLst>
              <a:gd name="adj1" fmla="val 45600"/>
              <a:gd name="adj2" fmla="val -80468"/>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 Different designations of the Informant</a:t>
            </a:r>
            <a:endParaRPr sz="1400" b="0" i="0" u="none" strike="noStrike" cap="none">
              <a:solidFill>
                <a:srgbClr val="000000"/>
              </a:solidFill>
              <a:latin typeface="Arial"/>
              <a:ea typeface="Arial"/>
              <a:cs typeface="Arial"/>
              <a:sym typeface="Arial"/>
            </a:endParaRPr>
          </a:p>
        </p:txBody>
      </p:sp>
      <p:pic>
        <p:nvPicPr>
          <p:cNvPr id="1950" name="Google Shape;1950;g29105228ff6_0_2114"/>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pic>
        <p:nvPicPr>
          <p:cNvPr id="1955" name="Google Shape;1955;g29105228ff6_0_2123"/>
          <p:cNvPicPr preferRelativeResize="0"/>
          <p:nvPr/>
        </p:nvPicPr>
        <p:blipFill rotWithShape="1">
          <a:blip r:embed="rId3">
            <a:alphaModFix/>
          </a:blip>
          <a:srcRect/>
          <a:stretch/>
        </p:blipFill>
        <p:spPr>
          <a:xfrm>
            <a:off x="290425" y="697500"/>
            <a:ext cx="11626750" cy="4635551"/>
          </a:xfrm>
          <a:prstGeom prst="rect">
            <a:avLst/>
          </a:prstGeom>
          <a:noFill/>
          <a:ln w="9525" cap="flat" cmpd="sng">
            <a:solidFill>
              <a:srgbClr val="000000"/>
            </a:solidFill>
            <a:prstDash val="solid"/>
            <a:round/>
            <a:headEnd type="none" w="sm" len="sm"/>
            <a:tailEnd type="none" w="sm" len="sm"/>
          </a:ln>
        </p:spPr>
      </p:pic>
      <p:sp>
        <p:nvSpPr>
          <p:cNvPr id="1956" name="Google Shape;1956;g29105228ff6_0_2123"/>
          <p:cNvSpPr txBox="1">
            <a:spLocks noGrp="1"/>
          </p:cNvSpPr>
          <p:nvPr>
            <p:ph type="title"/>
          </p:nvPr>
        </p:nvSpPr>
        <p:spPr>
          <a:xfrm>
            <a:off x="2608200" y="0"/>
            <a:ext cx="94566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IN" sz="2800" b="1">
                <a:latin typeface="IBM Plex Sans"/>
                <a:ea typeface="IBM Plex Sans"/>
                <a:cs typeface="IBM Plex Sans"/>
                <a:sym typeface="IBM Plex Sans"/>
              </a:rPr>
              <a:t>OTP verification</a:t>
            </a:r>
            <a:endParaRPr sz="2800" b="1">
              <a:latin typeface="IBM Plex Sans"/>
              <a:ea typeface="IBM Plex Sans"/>
              <a:cs typeface="IBM Plex Sans"/>
              <a:sym typeface="IBM Plex Sans"/>
            </a:endParaRPr>
          </a:p>
        </p:txBody>
      </p:sp>
      <p:sp>
        <p:nvSpPr>
          <p:cNvPr id="1957" name="Google Shape;1957;g29105228ff6_0_2123"/>
          <p:cNvSpPr txBox="1"/>
          <p:nvPr/>
        </p:nvSpPr>
        <p:spPr>
          <a:xfrm>
            <a:off x="8335550" y="2561550"/>
            <a:ext cx="3239700" cy="543000"/>
          </a:xfrm>
          <a:prstGeom prst="rect">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Enter OTP received on phone number that is valid for 2 mins</a:t>
            </a:r>
            <a:endParaRPr sz="1400" b="0" i="0" u="none" strike="noStrike" cap="none">
              <a:solidFill>
                <a:srgbClr val="000000"/>
              </a:solidFill>
              <a:latin typeface="Corbel"/>
              <a:ea typeface="Corbel"/>
              <a:cs typeface="Corbel"/>
              <a:sym typeface="Corbel"/>
            </a:endParaRPr>
          </a:p>
        </p:txBody>
      </p:sp>
      <p:sp>
        <p:nvSpPr>
          <p:cNvPr id="1958" name="Google Shape;1958;g29105228ff6_0_2123"/>
          <p:cNvSpPr txBox="1"/>
          <p:nvPr/>
        </p:nvSpPr>
        <p:spPr>
          <a:xfrm>
            <a:off x="754503" y="5504865"/>
            <a:ext cx="11310300" cy="12621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200"/>
              <a:buFont typeface="Corbel"/>
              <a:buChar char="•"/>
            </a:pPr>
            <a:r>
              <a:rPr lang="en-IN" sz="2200" b="0" i="0" u="none" strike="noStrike" cap="none">
                <a:solidFill>
                  <a:schemeClr val="dk1"/>
                </a:solidFill>
                <a:latin typeface="Corbel"/>
                <a:ea typeface="Corbel"/>
                <a:cs typeface="Corbel"/>
                <a:sym typeface="Corbel"/>
              </a:rPr>
              <a:t>On successful confirmation, the staff is created in Ni-kshay. </a:t>
            </a:r>
            <a:endParaRPr sz="2200" b="0" i="0" u="none" strike="noStrike" cap="none">
              <a:solidFill>
                <a:srgbClr val="000000"/>
              </a:solidFill>
              <a:latin typeface="Corbel"/>
              <a:ea typeface="Corbel"/>
              <a:cs typeface="Corbel"/>
              <a:sym typeface="Corbel"/>
            </a:endParaRPr>
          </a:p>
          <a:p>
            <a:pPr marL="0" marR="0" lvl="1" indent="0" algn="l" rtl="0">
              <a:lnSpc>
                <a:spcPct val="100000"/>
              </a:lnSpc>
              <a:spcBef>
                <a:spcPts val="1200"/>
              </a:spcBef>
              <a:spcAft>
                <a:spcPts val="0"/>
              </a:spcAft>
              <a:buClr>
                <a:srgbClr val="000000"/>
              </a:buClr>
              <a:buSzPts val="2200"/>
              <a:buFont typeface="Corbel"/>
              <a:buChar char="•"/>
            </a:pPr>
            <a:r>
              <a:rPr lang="en-IN" sz="2200" b="0" i="0" u="none" strike="noStrike" cap="none">
                <a:solidFill>
                  <a:schemeClr val="dk1"/>
                </a:solidFill>
                <a:latin typeface="Corbel"/>
                <a:ea typeface="Corbel"/>
                <a:cs typeface="Corbel"/>
                <a:sym typeface="Corbel"/>
              </a:rPr>
              <a:t>The username will be the phone number and an auto generated password will be </a:t>
            </a:r>
            <a:r>
              <a:rPr lang="en-IN" sz="2200" b="0" i="0" u="none" strike="noStrike" cap="none">
                <a:solidFill>
                  <a:schemeClr val="dk1"/>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sent</a:t>
            </a:r>
            <a:r>
              <a:rPr lang="en-IN" sz="2200" b="0" i="0" u="none" strike="noStrike" cap="none">
                <a:solidFill>
                  <a:schemeClr val="dk1"/>
                </a:solidFill>
                <a:latin typeface="Corbel"/>
                <a:ea typeface="Corbel"/>
                <a:cs typeface="Corbel"/>
                <a:sym typeface="Corbel"/>
              </a:rPr>
              <a:t> to the phone number entered</a:t>
            </a:r>
            <a:endParaRPr sz="2200" b="0" i="0" u="none" strike="noStrike" cap="none">
              <a:solidFill>
                <a:srgbClr val="000000"/>
              </a:solidFill>
              <a:latin typeface="Corbel"/>
              <a:ea typeface="Corbel"/>
              <a:cs typeface="Corbel"/>
              <a:sym typeface="Corbel"/>
            </a:endParaRPr>
          </a:p>
        </p:txBody>
      </p:sp>
      <p:sp>
        <p:nvSpPr>
          <p:cNvPr id="1959" name="Google Shape;1959;g29105228ff6_0_2123"/>
          <p:cNvSpPr txBox="1"/>
          <p:nvPr/>
        </p:nvSpPr>
        <p:spPr>
          <a:xfrm>
            <a:off x="8335550" y="3260175"/>
            <a:ext cx="3239700" cy="543000"/>
          </a:xfrm>
          <a:prstGeom prst="rect">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A Resend OTP option can be used twice to get a valid OTP</a:t>
            </a:r>
            <a:endParaRPr sz="1400" b="0" i="0" u="none" strike="noStrike" cap="none">
              <a:solidFill>
                <a:srgbClr val="000000"/>
              </a:solidFill>
              <a:latin typeface="Corbel"/>
              <a:ea typeface="Corbel"/>
              <a:cs typeface="Corbel"/>
              <a:sym typeface="Corbel"/>
            </a:endParaRPr>
          </a:p>
        </p:txBody>
      </p:sp>
      <p:pic>
        <p:nvPicPr>
          <p:cNvPr id="1960" name="Google Shape;1960;g29105228ff6_0_2123"/>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pic>
        <p:nvPicPr>
          <p:cNvPr id="1965" name="Google Shape;1965;g29105228ff6_0_2132"/>
          <p:cNvPicPr preferRelativeResize="0"/>
          <p:nvPr/>
        </p:nvPicPr>
        <p:blipFill rotWithShape="1">
          <a:blip r:embed="rId3">
            <a:alphaModFix/>
          </a:blip>
          <a:srcRect/>
          <a:stretch/>
        </p:blipFill>
        <p:spPr>
          <a:xfrm>
            <a:off x="175225" y="779200"/>
            <a:ext cx="11889576" cy="5459450"/>
          </a:xfrm>
          <a:prstGeom prst="rect">
            <a:avLst/>
          </a:prstGeom>
          <a:noFill/>
          <a:ln w="9525" cap="flat" cmpd="sng">
            <a:solidFill>
              <a:schemeClr val="dk2"/>
            </a:solidFill>
            <a:prstDash val="solid"/>
            <a:round/>
            <a:headEnd type="none" w="sm" len="sm"/>
            <a:tailEnd type="none" w="sm" len="sm"/>
          </a:ln>
        </p:spPr>
      </p:pic>
      <p:sp>
        <p:nvSpPr>
          <p:cNvPr id="1966" name="Google Shape;1966;g29105228ff6_0_2132"/>
          <p:cNvSpPr txBox="1"/>
          <p:nvPr/>
        </p:nvSpPr>
        <p:spPr>
          <a:xfrm>
            <a:off x="341470" y="699240"/>
            <a:ext cx="11363700" cy="54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g29105228ff6_0_2132"/>
          <p:cNvSpPr txBox="1"/>
          <p:nvPr/>
        </p:nvSpPr>
        <p:spPr>
          <a:xfrm>
            <a:off x="2608200" y="0"/>
            <a:ext cx="9456600" cy="697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Corbel"/>
              <a:buNone/>
            </a:pPr>
            <a:r>
              <a:rPr lang="en-IN" sz="2800" b="1" i="0" u="none" strike="noStrike" cap="none">
                <a:solidFill>
                  <a:srgbClr val="FFFFFF"/>
                </a:solidFill>
                <a:latin typeface="IBM Plex Sans"/>
                <a:ea typeface="IBM Plex Sans"/>
                <a:cs typeface="IBM Plex Sans"/>
                <a:sym typeface="IBM Plex Sans"/>
              </a:rPr>
              <a:t>Step 2- Informant Login</a:t>
            </a:r>
            <a:endParaRPr sz="1400" b="1" i="0" u="none" strike="noStrike" cap="none">
              <a:solidFill>
                <a:srgbClr val="000000"/>
              </a:solidFill>
              <a:latin typeface="IBM Plex Sans"/>
              <a:ea typeface="IBM Plex Sans"/>
              <a:cs typeface="IBM Plex Sans"/>
              <a:sym typeface="IBM Plex Sans"/>
            </a:endParaRPr>
          </a:p>
        </p:txBody>
      </p:sp>
      <p:sp>
        <p:nvSpPr>
          <p:cNvPr id="1968" name="Google Shape;1968;g29105228ff6_0_2132"/>
          <p:cNvSpPr/>
          <p:nvPr/>
        </p:nvSpPr>
        <p:spPr>
          <a:xfrm>
            <a:off x="6449992" y="4275238"/>
            <a:ext cx="4862700" cy="831300"/>
          </a:xfrm>
          <a:prstGeom prst="leftArrowCallout">
            <a:avLst>
              <a:gd name="adj1" fmla="val 25000"/>
              <a:gd name="adj2" fmla="val 25000"/>
              <a:gd name="adj3" fmla="val 25000"/>
              <a:gd name="adj4" fmla="val 64977"/>
            </a:avLst>
          </a:prstGeom>
          <a:solidFill>
            <a:schemeClr val="lt1"/>
          </a:solidFill>
          <a:ln w="2540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800" b="0" i="0" u="none" strike="noStrike" cap="none">
                <a:solidFill>
                  <a:schemeClr val="dk1"/>
                </a:solidFill>
                <a:latin typeface="Corbel"/>
                <a:ea typeface="Corbel"/>
                <a:cs typeface="Corbel"/>
                <a:sym typeface="Corbel"/>
              </a:rPr>
              <a:t>Login using the username and password. User will be asked to reset the password.</a:t>
            </a:r>
            <a:endParaRPr sz="1800" b="0" i="0" u="none" strike="noStrike" cap="none">
              <a:solidFill>
                <a:schemeClr val="dk1"/>
              </a:solidFill>
              <a:latin typeface="Corbel"/>
              <a:ea typeface="Corbel"/>
              <a:cs typeface="Corbel"/>
              <a:sym typeface="Corbel"/>
            </a:endParaRPr>
          </a:p>
        </p:txBody>
      </p:sp>
      <p:sp>
        <p:nvSpPr>
          <p:cNvPr id="1969" name="Google Shape;1969;g29105228ff6_0_2132"/>
          <p:cNvSpPr txBox="1"/>
          <p:nvPr/>
        </p:nvSpPr>
        <p:spPr>
          <a:xfrm>
            <a:off x="733819" y="6238644"/>
            <a:ext cx="6112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0" i="0" u="none" strike="noStrike" cap="none">
                <a:solidFill>
                  <a:schemeClr val="dk1"/>
                </a:solidFill>
                <a:latin typeface="Corbel"/>
                <a:ea typeface="Corbel"/>
                <a:cs typeface="Corbel"/>
                <a:sym typeface="Corbel"/>
              </a:rPr>
              <a:t>Please reset the password in order to login in Ni-kshay</a:t>
            </a:r>
            <a:endParaRPr sz="1800" b="0" i="0" u="none" strike="noStrike" cap="none">
              <a:solidFill>
                <a:schemeClr val="dk1"/>
              </a:solidFill>
              <a:latin typeface="Corbel"/>
              <a:ea typeface="Corbel"/>
              <a:cs typeface="Corbel"/>
              <a:sym typeface="Corbel"/>
            </a:endParaRPr>
          </a:p>
        </p:txBody>
      </p:sp>
      <p:pic>
        <p:nvPicPr>
          <p:cNvPr id="1970" name="Google Shape;1970;g29105228ff6_0_2132"/>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g29105228ff6_0_2141"/>
          <p:cNvSpPr txBox="1"/>
          <p:nvPr/>
        </p:nvSpPr>
        <p:spPr>
          <a:xfrm>
            <a:off x="341470" y="699240"/>
            <a:ext cx="11363700" cy="54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g29105228ff6_0_2141"/>
          <p:cNvSpPr txBox="1"/>
          <p:nvPr/>
        </p:nvSpPr>
        <p:spPr>
          <a:xfrm>
            <a:off x="2608200" y="0"/>
            <a:ext cx="9456600" cy="697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Corbel"/>
              <a:buNone/>
            </a:pPr>
            <a:r>
              <a:rPr lang="en-IN" sz="2800" b="1" i="0" u="none" strike="noStrike" cap="none">
                <a:solidFill>
                  <a:srgbClr val="FFFFFF"/>
                </a:solidFill>
                <a:latin typeface="IBM Plex Sans"/>
                <a:ea typeface="IBM Plex Sans"/>
                <a:cs typeface="IBM Plex Sans"/>
                <a:sym typeface="IBM Plex Sans"/>
              </a:rPr>
              <a:t>Reset password page</a:t>
            </a:r>
            <a:endParaRPr sz="1400" b="1" i="0" u="none" strike="noStrike" cap="none">
              <a:solidFill>
                <a:srgbClr val="000000"/>
              </a:solidFill>
              <a:latin typeface="IBM Plex Sans"/>
              <a:ea typeface="IBM Plex Sans"/>
              <a:cs typeface="IBM Plex Sans"/>
              <a:sym typeface="IBM Plex Sans"/>
            </a:endParaRPr>
          </a:p>
        </p:txBody>
      </p:sp>
      <p:sp>
        <p:nvSpPr>
          <p:cNvPr id="1977" name="Google Shape;1977;g29105228ff6_0_2141"/>
          <p:cNvSpPr txBox="1"/>
          <p:nvPr/>
        </p:nvSpPr>
        <p:spPr>
          <a:xfrm>
            <a:off x="491054" y="873850"/>
            <a:ext cx="9779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orbel"/>
              <a:ea typeface="Corbel"/>
              <a:cs typeface="Corbel"/>
              <a:sym typeface="Corbel"/>
            </a:endParaRPr>
          </a:p>
        </p:txBody>
      </p:sp>
      <p:pic>
        <p:nvPicPr>
          <p:cNvPr id="1978" name="Google Shape;1978;g29105228ff6_0_2141"/>
          <p:cNvPicPr preferRelativeResize="0"/>
          <p:nvPr/>
        </p:nvPicPr>
        <p:blipFill rotWithShape="1">
          <a:blip r:embed="rId3">
            <a:alphaModFix/>
          </a:blip>
          <a:srcRect/>
          <a:stretch/>
        </p:blipFill>
        <p:spPr>
          <a:xfrm>
            <a:off x="2701400" y="743002"/>
            <a:ext cx="7198977" cy="5128650"/>
          </a:xfrm>
          <a:prstGeom prst="rect">
            <a:avLst/>
          </a:prstGeom>
          <a:noFill/>
          <a:ln w="9525" cap="flat" cmpd="sng">
            <a:solidFill>
              <a:schemeClr val="dk2"/>
            </a:solidFill>
            <a:prstDash val="solid"/>
            <a:round/>
            <a:headEnd type="none" w="sm" len="sm"/>
            <a:tailEnd type="none" w="sm" len="sm"/>
          </a:ln>
        </p:spPr>
      </p:pic>
      <p:pic>
        <p:nvPicPr>
          <p:cNvPr id="1979" name="Google Shape;1979;g29105228ff6_0_2141"/>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cs typeface="Arial" panose="020B0604020202020204"/>
                <a:sym typeface="Arial" panose="020B0604020202020204"/>
              </a:rPr>
              <a:t>Benefit Status</a:t>
            </a: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6" name="Group 175"/>
          <p:cNvGrpSpPr/>
          <p:nvPr/>
        </p:nvGrpSpPr>
        <p:grpSpPr>
          <a:xfrm>
            <a:off x="292100" y="2624489"/>
            <a:ext cx="1861292" cy="945396"/>
            <a:chOff x="983329" y="4340264"/>
            <a:chExt cx="1732440" cy="945396"/>
          </a:xfrm>
        </p:grpSpPr>
        <p:grpSp>
          <p:nvGrpSpPr>
            <p:cNvPr id="224" name="Group 223"/>
            <p:cNvGrpSpPr/>
            <p:nvPr/>
          </p:nvGrpSpPr>
          <p:grpSpPr>
            <a:xfrm>
              <a:off x="983329" y="4340264"/>
              <a:ext cx="1685821" cy="945396"/>
              <a:chOff x="983329" y="4340264"/>
              <a:chExt cx="1685821" cy="945396"/>
            </a:xfrm>
          </p:grpSpPr>
          <p:sp>
            <p:nvSpPr>
              <p:cNvPr id="226" name="Rectangle 225"/>
              <p:cNvSpPr/>
              <p:nvPr/>
            </p:nvSpPr>
            <p:spPr>
              <a:xfrm>
                <a:off x="1623328" y="4352224"/>
                <a:ext cx="1045822" cy="412622"/>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Pending at Maker</a:t>
                </a:r>
              </a:p>
            </p:txBody>
          </p:sp>
          <p:sp>
            <p:nvSpPr>
              <p:cNvPr id="227" name="Rectangle 226"/>
              <p:cNvSpPr/>
              <p:nvPr/>
            </p:nvSpPr>
            <p:spPr>
              <a:xfrm>
                <a:off x="1058813" y="4340264"/>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1</a:t>
                </a:r>
              </a:p>
            </p:txBody>
          </p:sp>
          <p:sp>
            <p:nvSpPr>
              <p:cNvPr id="228" name="TextBox 227"/>
              <p:cNvSpPr txBox="1"/>
              <p:nvPr/>
            </p:nvSpPr>
            <p:spPr>
              <a:xfrm>
                <a:off x="1047418" y="4830151"/>
                <a:ext cx="1579361"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Benefit pending approval by TU</a:t>
                </a:r>
              </a:p>
            </p:txBody>
          </p:sp>
          <p:sp>
            <p:nvSpPr>
              <p:cNvPr id="229" name="Left Brace 228"/>
              <p:cNvSpPr/>
              <p:nvPr/>
            </p:nvSpPr>
            <p:spPr>
              <a:xfrm>
                <a:off x="983329" y="4830150"/>
                <a:ext cx="154643" cy="375071"/>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sp>
          <p:nvSpPr>
            <p:cNvPr id="225" name="Right Brace 224"/>
            <p:cNvSpPr/>
            <p:nvPr/>
          </p:nvSpPr>
          <p:spPr>
            <a:xfrm>
              <a:off x="2535216" y="4830150"/>
              <a:ext cx="180553" cy="375071"/>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grpSp>
        <p:nvGrpSpPr>
          <p:cNvPr id="177" name="Group 176"/>
          <p:cNvGrpSpPr/>
          <p:nvPr/>
        </p:nvGrpSpPr>
        <p:grpSpPr>
          <a:xfrm>
            <a:off x="4595675" y="2612914"/>
            <a:ext cx="2848637" cy="878920"/>
            <a:chOff x="4988980" y="4328689"/>
            <a:chExt cx="2651434" cy="878920"/>
          </a:xfrm>
        </p:grpSpPr>
        <p:sp>
          <p:nvSpPr>
            <p:cNvPr id="218" name="Rectangle 217"/>
            <p:cNvSpPr/>
            <p:nvPr/>
          </p:nvSpPr>
          <p:spPr>
            <a:xfrm>
              <a:off x="5992079" y="4328689"/>
              <a:ext cx="1420117" cy="38118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IN" sz="1400" b="1" i="0" u="none" strike="noStrike" kern="1200" cap="none" spc="0" normalizeH="0" baseline="0" noProof="0">
                  <a:ln>
                    <a:noFill/>
                  </a:ln>
                  <a:solidFill>
                    <a:srgbClr val="000000"/>
                  </a:solidFill>
                  <a:effectLst/>
                  <a:uLnTx/>
                  <a:uFillTx/>
                  <a:latin typeface="Corbel" panose="020B0503020204020204"/>
                  <a:cs typeface="Arial" panose="020B0604020202020204"/>
                </a:rPr>
                <a:t>Sent to PFMS</a:t>
              </a:r>
            </a:p>
          </p:txBody>
        </p:sp>
        <p:sp>
          <p:nvSpPr>
            <p:cNvPr id="219" name="Rectangle 218"/>
            <p:cNvSpPr/>
            <p:nvPr/>
          </p:nvSpPr>
          <p:spPr>
            <a:xfrm>
              <a:off x="5441413" y="4328689"/>
              <a:ext cx="550667" cy="386788"/>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3</a:t>
              </a:r>
            </a:p>
          </p:txBody>
        </p:sp>
        <p:sp>
          <p:nvSpPr>
            <p:cNvPr id="220" name="TextBox 219"/>
            <p:cNvSpPr txBox="1"/>
            <p:nvPr/>
          </p:nvSpPr>
          <p:spPr>
            <a:xfrm>
              <a:off x="5459148" y="4752100"/>
              <a:ext cx="2011451"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Benefit sent to PFMS for processing</a:t>
              </a:r>
            </a:p>
          </p:txBody>
        </p:sp>
        <p:sp>
          <p:nvSpPr>
            <p:cNvPr id="221" name="Left Brace 220"/>
            <p:cNvSpPr/>
            <p:nvPr/>
          </p:nvSpPr>
          <p:spPr>
            <a:xfrm>
              <a:off x="5307749" y="4788078"/>
              <a:ext cx="154643" cy="375071"/>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222" name="Right Brace 221"/>
            <p:cNvSpPr/>
            <p:nvPr/>
          </p:nvSpPr>
          <p:spPr>
            <a:xfrm>
              <a:off x="7459861" y="4738625"/>
              <a:ext cx="180553" cy="375071"/>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cxnSp>
          <p:nvCxnSpPr>
            <p:cNvPr id="223" name="Straight Connector 222"/>
            <p:cNvCxnSpPr/>
            <p:nvPr/>
          </p:nvCxnSpPr>
          <p:spPr>
            <a:xfrm>
              <a:off x="4988980" y="4550066"/>
              <a:ext cx="463400"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2096886" y="2604828"/>
            <a:ext cx="2619056" cy="965057"/>
            <a:chOff x="2663175" y="4320603"/>
            <a:chExt cx="2437746" cy="965057"/>
          </a:xfrm>
        </p:grpSpPr>
        <p:sp>
          <p:nvSpPr>
            <p:cNvPr id="212" name="Rectangle 211"/>
            <p:cNvSpPr/>
            <p:nvPr/>
          </p:nvSpPr>
          <p:spPr>
            <a:xfrm>
              <a:off x="3741996" y="4332105"/>
              <a:ext cx="1255939" cy="42877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Waiting for Approver</a:t>
              </a:r>
            </a:p>
          </p:txBody>
        </p:sp>
        <p:sp>
          <p:nvSpPr>
            <p:cNvPr id="213" name="Rectangle 212"/>
            <p:cNvSpPr/>
            <p:nvPr/>
          </p:nvSpPr>
          <p:spPr>
            <a:xfrm>
              <a:off x="3169054" y="4320603"/>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2</a:t>
              </a:r>
            </a:p>
          </p:txBody>
        </p:sp>
        <p:sp>
          <p:nvSpPr>
            <p:cNvPr id="214" name="TextBox 213"/>
            <p:cNvSpPr txBox="1"/>
            <p:nvPr/>
          </p:nvSpPr>
          <p:spPr>
            <a:xfrm>
              <a:off x="3153644" y="4830151"/>
              <a:ext cx="1782194"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Benefit pending approval by DTO</a:t>
              </a:r>
            </a:p>
          </p:txBody>
        </p:sp>
        <p:sp>
          <p:nvSpPr>
            <p:cNvPr id="215" name="Left Brace 214"/>
            <p:cNvSpPr/>
            <p:nvPr/>
          </p:nvSpPr>
          <p:spPr>
            <a:xfrm>
              <a:off x="3068898" y="4830150"/>
              <a:ext cx="154643" cy="375071"/>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216" name="Right Brace 215"/>
            <p:cNvSpPr/>
            <p:nvPr/>
          </p:nvSpPr>
          <p:spPr>
            <a:xfrm>
              <a:off x="4920368" y="4830150"/>
              <a:ext cx="180553" cy="375071"/>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cxnSp>
          <p:nvCxnSpPr>
            <p:cNvPr id="217" name="Straight Arrow Connector 216"/>
            <p:cNvCxnSpPr/>
            <p:nvPr/>
          </p:nvCxnSpPr>
          <p:spPr>
            <a:xfrm>
              <a:off x="2663175" y="4552552"/>
              <a:ext cx="517901" cy="209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7811366" y="3163133"/>
            <a:ext cx="3234436" cy="399498"/>
            <a:chOff x="7982058" y="4878908"/>
            <a:chExt cx="3010525" cy="399498"/>
          </a:xfrm>
        </p:grpSpPr>
        <p:sp>
          <p:nvSpPr>
            <p:cNvPr id="209" name="Rectangle 208"/>
            <p:cNvSpPr/>
            <p:nvPr/>
          </p:nvSpPr>
          <p:spPr>
            <a:xfrm>
              <a:off x="9081062" y="4878908"/>
              <a:ext cx="1911521" cy="39949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IN" sz="1400" b="1" i="0" u="none" strike="noStrike" kern="1200" cap="none" spc="0" normalizeH="0" baseline="0" noProof="0">
                  <a:ln>
                    <a:noFill/>
                  </a:ln>
                  <a:solidFill>
                    <a:srgbClr val="000000"/>
                  </a:solidFill>
                  <a:effectLst/>
                  <a:uLnTx/>
                  <a:uFillTx/>
                  <a:latin typeface="Corbel" panose="020B0503020204020204"/>
                  <a:cs typeface="Arial" panose="020B0604020202020204"/>
                </a:rPr>
                <a:t>PFMS Validated</a:t>
              </a:r>
            </a:p>
          </p:txBody>
        </p:sp>
        <p:sp>
          <p:nvSpPr>
            <p:cNvPr id="210" name="Rectangle 209"/>
            <p:cNvSpPr/>
            <p:nvPr/>
          </p:nvSpPr>
          <p:spPr>
            <a:xfrm>
              <a:off x="8522012" y="4878908"/>
              <a:ext cx="579248" cy="399498"/>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4b</a:t>
              </a:r>
            </a:p>
          </p:txBody>
        </p:sp>
        <p:cxnSp>
          <p:nvCxnSpPr>
            <p:cNvPr id="211" name="Straight Connector 210"/>
            <p:cNvCxnSpPr/>
            <p:nvPr/>
          </p:nvCxnSpPr>
          <p:spPr>
            <a:xfrm>
              <a:off x="7982058" y="5051827"/>
              <a:ext cx="579248"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7210985" y="2205087"/>
            <a:ext cx="4836034" cy="1138973"/>
            <a:chOff x="7423240" y="3920862"/>
            <a:chExt cx="4501249" cy="1138973"/>
          </a:xfrm>
        </p:grpSpPr>
        <p:cxnSp>
          <p:nvCxnSpPr>
            <p:cNvPr id="201" name="Straight Connector 200"/>
            <p:cNvCxnSpPr/>
            <p:nvPr/>
          </p:nvCxnSpPr>
          <p:spPr>
            <a:xfrm>
              <a:off x="7423240" y="4551113"/>
              <a:ext cx="579248"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7982056" y="4083297"/>
              <a:ext cx="0" cy="976538"/>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957328" y="4088615"/>
              <a:ext cx="579248"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4" name="Rectangle 203"/>
            <p:cNvSpPr/>
            <p:nvPr/>
          </p:nvSpPr>
          <p:spPr>
            <a:xfrm>
              <a:off x="9115040" y="3920862"/>
              <a:ext cx="1911521" cy="32890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IN" sz="1400" b="1" i="0" u="none" strike="noStrike" kern="1200" cap="none" spc="0" normalizeH="0" baseline="0" noProof="0">
                  <a:ln>
                    <a:noFill/>
                  </a:ln>
                  <a:solidFill>
                    <a:srgbClr val="000000"/>
                  </a:solidFill>
                  <a:effectLst/>
                  <a:uLnTx/>
                  <a:uFillTx/>
                  <a:latin typeface="Corbel" panose="020B0503020204020204"/>
                  <a:cs typeface="Arial" panose="020B0604020202020204"/>
                </a:rPr>
                <a:t>Rejected</a:t>
              </a:r>
            </a:p>
          </p:txBody>
        </p:sp>
        <p:sp>
          <p:nvSpPr>
            <p:cNvPr id="205" name="Rectangle 204"/>
            <p:cNvSpPr/>
            <p:nvPr/>
          </p:nvSpPr>
          <p:spPr>
            <a:xfrm>
              <a:off x="8555988" y="3920862"/>
              <a:ext cx="579248" cy="328909"/>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4b</a:t>
              </a:r>
            </a:p>
          </p:txBody>
        </p:sp>
        <p:sp>
          <p:nvSpPr>
            <p:cNvPr id="206" name="TextBox 205"/>
            <p:cNvSpPr txBox="1"/>
            <p:nvPr/>
          </p:nvSpPr>
          <p:spPr>
            <a:xfrm>
              <a:off x="8165877" y="4329923"/>
              <a:ext cx="3627524"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PFMS rejected payment request. User to check rejection reason for corrective action</a:t>
              </a:r>
            </a:p>
          </p:txBody>
        </p:sp>
        <p:sp>
          <p:nvSpPr>
            <p:cNvPr id="207" name="Left Brace 206"/>
            <p:cNvSpPr/>
            <p:nvPr/>
          </p:nvSpPr>
          <p:spPr>
            <a:xfrm>
              <a:off x="8027216" y="4309870"/>
              <a:ext cx="154643" cy="375071"/>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208" name="Right Brace 207"/>
            <p:cNvSpPr/>
            <p:nvPr/>
          </p:nvSpPr>
          <p:spPr>
            <a:xfrm>
              <a:off x="11776288" y="4367798"/>
              <a:ext cx="148201" cy="370827"/>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grpSp>
        <p:nvGrpSpPr>
          <p:cNvPr id="181" name="Group 180"/>
          <p:cNvGrpSpPr/>
          <p:nvPr/>
        </p:nvGrpSpPr>
        <p:grpSpPr>
          <a:xfrm>
            <a:off x="8449682" y="3526604"/>
            <a:ext cx="2654323" cy="636619"/>
            <a:chOff x="8576186" y="5242379"/>
            <a:chExt cx="2470572" cy="636619"/>
          </a:xfrm>
        </p:grpSpPr>
        <p:cxnSp>
          <p:nvCxnSpPr>
            <p:cNvPr id="195" name="Straight Arrow Connector 194"/>
            <p:cNvCxnSpPr/>
            <p:nvPr/>
          </p:nvCxnSpPr>
          <p:spPr>
            <a:xfrm flipH="1">
              <a:off x="9897059" y="5242379"/>
              <a:ext cx="7070" cy="30424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9135237" y="5529173"/>
              <a:ext cx="1911521" cy="34982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IN" sz="1400" b="1" i="0" u="none" strike="noStrike" kern="1200" cap="none" spc="0" normalizeH="0" baseline="0" noProof="0">
                  <a:ln>
                    <a:noFill/>
                  </a:ln>
                  <a:solidFill>
                    <a:srgbClr val="000000"/>
                  </a:solidFill>
                  <a:effectLst/>
                  <a:uLnTx/>
                  <a:uFillTx/>
                  <a:latin typeface="Corbel" panose="020B0503020204020204"/>
                  <a:cs typeface="Arial" panose="020B0604020202020204"/>
                </a:rPr>
                <a:t>Benefit Credited </a:t>
              </a:r>
            </a:p>
          </p:txBody>
        </p:sp>
        <p:sp>
          <p:nvSpPr>
            <p:cNvPr id="197" name="Rectangle 196"/>
            <p:cNvSpPr/>
            <p:nvPr/>
          </p:nvSpPr>
          <p:spPr>
            <a:xfrm>
              <a:off x="8576186" y="5529173"/>
              <a:ext cx="579248" cy="349825"/>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5</a:t>
              </a:r>
            </a:p>
          </p:txBody>
        </p:sp>
      </p:grpSp>
      <p:grpSp>
        <p:nvGrpSpPr>
          <p:cNvPr id="182" name="Group 181"/>
          <p:cNvGrpSpPr/>
          <p:nvPr/>
        </p:nvGrpSpPr>
        <p:grpSpPr>
          <a:xfrm>
            <a:off x="2289828" y="2834291"/>
            <a:ext cx="2123172" cy="1200977"/>
            <a:chOff x="2842760" y="4550066"/>
            <a:chExt cx="1976191" cy="1200977"/>
          </a:xfrm>
        </p:grpSpPr>
        <p:grpSp>
          <p:nvGrpSpPr>
            <p:cNvPr id="190" name="Group 189"/>
            <p:cNvGrpSpPr/>
            <p:nvPr/>
          </p:nvGrpSpPr>
          <p:grpSpPr>
            <a:xfrm>
              <a:off x="2842760" y="4550066"/>
              <a:ext cx="254696" cy="978635"/>
              <a:chOff x="1340768" y="8171896"/>
              <a:chExt cx="360040" cy="829779"/>
            </a:xfrm>
          </p:grpSpPr>
          <p:cxnSp>
            <p:nvCxnSpPr>
              <p:cNvPr id="193" name="Straight Connector 192"/>
              <p:cNvCxnSpPr/>
              <p:nvPr/>
            </p:nvCxnSpPr>
            <p:spPr>
              <a:xfrm flipH="1">
                <a:off x="1340768" y="8171896"/>
                <a:ext cx="0" cy="82800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340808" y="8999896"/>
                <a:ext cx="360000" cy="177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91" name="Rectangle 190"/>
            <p:cNvSpPr/>
            <p:nvPr/>
          </p:nvSpPr>
          <p:spPr>
            <a:xfrm>
              <a:off x="3647429" y="5322265"/>
              <a:ext cx="1171522" cy="42877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Removed</a:t>
              </a:r>
            </a:p>
          </p:txBody>
        </p:sp>
        <p:sp>
          <p:nvSpPr>
            <p:cNvPr id="192" name="Rectangle 191"/>
            <p:cNvSpPr/>
            <p:nvPr/>
          </p:nvSpPr>
          <p:spPr>
            <a:xfrm>
              <a:off x="3074483" y="5310763"/>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2a</a:t>
              </a:r>
            </a:p>
          </p:txBody>
        </p:sp>
      </p:grpSp>
      <p:grpSp>
        <p:nvGrpSpPr>
          <p:cNvPr id="183" name="Group 182"/>
          <p:cNvGrpSpPr/>
          <p:nvPr/>
        </p:nvGrpSpPr>
        <p:grpSpPr>
          <a:xfrm>
            <a:off x="4897561" y="2843013"/>
            <a:ext cx="2607681" cy="1208722"/>
            <a:chOff x="5159436" y="4558019"/>
            <a:chExt cx="2427159" cy="1208722"/>
          </a:xfrm>
        </p:grpSpPr>
        <p:grpSp>
          <p:nvGrpSpPr>
            <p:cNvPr id="185" name="Group 184"/>
            <p:cNvGrpSpPr/>
            <p:nvPr/>
          </p:nvGrpSpPr>
          <p:grpSpPr>
            <a:xfrm>
              <a:off x="5159436" y="4558019"/>
              <a:ext cx="254696" cy="978635"/>
              <a:chOff x="1340768" y="8171896"/>
              <a:chExt cx="360040" cy="829779"/>
            </a:xfrm>
          </p:grpSpPr>
          <p:cxnSp>
            <p:nvCxnSpPr>
              <p:cNvPr id="188" name="Straight Connector 187"/>
              <p:cNvCxnSpPr/>
              <p:nvPr/>
            </p:nvCxnSpPr>
            <p:spPr>
              <a:xfrm flipH="1">
                <a:off x="1340768" y="8171896"/>
                <a:ext cx="0" cy="82800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340808" y="8999896"/>
                <a:ext cx="360000" cy="177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86" name="Rectangle 185"/>
            <p:cNvSpPr/>
            <p:nvPr/>
          </p:nvSpPr>
          <p:spPr>
            <a:xfrm>
              <a:off x="6023752" y="5337963"/>
              <a:ext cx="1562843" cy="42877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Rejected by DBT Checker</a:t>
              </a:r>
            </a:p>
          </p:txBody>
        </p:sp>
        <p:sp>
          <p:nvSpPr>
            <p:cNvPr id="187" name="Rectangle 186"/>
            <p:cNvSpPr/>
            <p:nvPr/>
          </p:nvSpPr>
          <p:spPr>
            <a:xfrm>
              <a:off x="5450811" y="5326461"/>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3a</a:t>
              </a:r>
            </a:p>
          </p:txBody>
        </p:sp>
      </p:grpSp>
      <p:cxnSp>
        <p:nvCxnSpPr>
          <p:cNvPr id="184" name="Connector: Curved 19"/>
          <p:cNvCxnSpPr/>
          <p:nvPr/>
        </p:nvCxnSpPr>
        <p:spPr>
          <a:xfrm rot="10800000" flipV="1">
            <a:off x="1602773" y="2255262"/>
            <a:ext cx="6786570" cy="381187"/>
          </a:xfrm>
          <a:prstGeom prst="curvedConnector2">
            <a:avLst/>
          </a:prstGeom>
          <a:ln w="9525" cap="flat" cmpd="sng" algn="ctr">
            <a:solidFill>
              <a:schemeClr val="dk1"/>
            </a:solidFill>
            <a:prstDash val="dash"/>
            <a:round/>
            <a:headEnd type="none" w="med" len="med"/>
            <a:tailEnd type="stealth" w="med" len="lg"/>
          </a:ln>
        </p:spPr>
        <p:style>
          <a:lnRef idx="0">
            <a:scrgbClr r="0" g="0" b="0"/>
          </a:lnRef>
          <a:fillRef idx="0">
            <a:scrgbClr r="0" g="0" b="0"/>
          </a:fillRef>
          <a:effectRef idx="0">
            <a:scrgbClr r="0" g="0" b="0"/>
          </a:effectRef>
          <a:fontRef idx="minor">
            <a:schemeClr val="tx1"/>
          </a:fontRef>
        </p:style>
      </p:cxnSp>
      <p:cxnSp>
        <p:nvCxnSpPr>
          <p:cNvPr id="64" name="Straight Connector 63"/>
          <p:cNvCxnSpPr/>
          <p:nvPr/>
        </p:nvCxnSpPr>
        <p:spPr>
          <a:xfrm>
            <a:off x="2279281" y="3594988"/>
            <a:ext cx="3478" cy="1646413"/>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161116" y="4336285"/>
            <a:ext cx="1258655" cy="42877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Deferred</a:t>
            </a:r>
          </a:p>
        </p:txBody>
      </p:sp>
      <p:sp>
        <p:nvSpPr>
          <p:cNvPr id="66" name="Rectangle 65"/>
          <p:cNvSpPr/>
          <p:nvPr/>
        </p:nvSpPr>
        <p:spPr>
          <a:xfrm>
            <a:off x="2545557" y="4324783"/>
            <a:ext cx="622330"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2b</a:t>
            </a:r>
          </a:p>
        </p:txBody>
      </p:sp>
      <p:cxnSp>
        <p:nvCxnSpPr>
          <p:cNvPr id="67" name="Straight Connector 66"/>
          <p:cNvCxnSpPr/>
          <p:nvPr/>
        </p:nvCxnSpPr>
        <p:spPr>
          <a:xfrm>
            <a:off x="2282759" y="4565891"/>
            <a:ext cx="273609" cy="2098"/>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06400" y="5241401"/>
            <a:ext cx="273609" cy="2098"/>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167887" y="5022185"/>
            <a:ext cx="1258655" cy="42877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Paid External</a:t>
            </a:r>
          </a:p>
        </p:txBody>
      </p:sp>
      <p:sp>
        <p:nvSpPr>
          <p:cNvPr id="72" name="Rectangle 71"/>
          <p:cNvSpPr/>
          <p:nvPr/>
        </p:nvSpPr>
        <p:spPr>
          <a:xfrm>
            <a:off x="2552328" y="5010683"/>
            <a:ext cx="622330"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2c</a:t>
            </a:r>
          </a:p>
        </p:txBody>
      </p:sp>
      <p:cxnSp>
        <p:nvCxnSpPr>
          <p:cNvPr id="4" name="Connector: Elbow 3"/>
          <p:cNvCxnSpPr>
            <a:stCxn id="186" idx="2"/>
          </p:cNvCxnSpPr>
          <p:nvPr/>
        </p:nvCxnSpPr>
        <p:spPr>
          <a:xfrm rot="5400000" flipH="1">
            <a:off x="3171721" y="557755"/>
            <a:ext cx="1006623" cy="5981338"/>
          </a:xfrm>
          <a:prstGeom prst="bentConnector4">
            <a:avLst>
              <a:gd name="adj1" fmla="val -173395"/>
              <a:gd name="adj2" fmla="val 99823"/>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71" grpId="0" animBg="1"/>
      <p:bldP spid="7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g29105228ff6_0_2149"/>
          <p:cNvSpPr txBox="1"/>
          <p:nvPr/>
        </p:nvSpPr>
        <p:spPr>
          <a:xfrm>
            <a:off x="2608200" y="0"/>
            <a:ext cx="9456600" cy="697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Corbel"/>
              <a:buNone/>
            </a:pPr>
            <a:r>
              <a:rPr lang="en-IN" sz="2800" b="1" i="0" u="none" strike="noStrike" cap="none">
                <a:solidFill>
                  <a:srgbClr val="FFFFFF"/>
                </a:solidFill>
                <a:latin typeface="IBM Plex Sans"/>
                <a:ea typeface="IBM Plex Sans"/>
                <a:cs typeface="IBM Plex Sans"/>
                <a:sym typeface="IBM Plex Sans"/>
              </a:rPr>
              <a:t>Step 3-  Access in Ni-kshay </a:t>
            </a:r>
            <a:endParaRPr sz="1400" b="1" i="0" u="none" strike="noStrike" cap="none">
              <a:solidFill>
                <a:srgbClr val="000000"/>
              </a:solidFill>
              <a:latin typeface="IBM Plex Sans"/>
              <a:ea typeface="IBM Plex Sans"/>
              <a:cs typeface="IBM Plex Sans"/>
              <a:sym typeface="IBM Plex Sans"/>
            </a:endParaRPr>
          </a:p>
        </p:txBody>
      </p:sp>
      <p:pic>
        <p:nvPicPr>
          <p:cNvPr id="1985" name="Google Shape;1985;g29105228ff6_0_2149"/>
          <p:cNvPicPr preferRelativeResize="0"/>
          <p:nvPr/>
        </p:nvPicPr>
        <p:blipFill rotWithShape="1">
          <a:blip r:embed="rId3">
            <a:alphaModFix/>
          </a:blip>
          <a:srcRect/>
          <a:stretch/>
        </p:blipFill>
        <p:spPr>
          <a:xfrm>
            <a:off x="239750" y="1535725"/>
            <a:ext cx="11741774" cy="5025601"/>
          </a:xfrm>
          <a:prstGeom prst="rect">
            <a:avLst/>
          </a:prstGeom>
          <a:noFill/>
          <a:ln w="9525" cap="flat" cmpd="sng">
            <a:solidFill>
              <a:srgbClr val="000000"/>
            </a:solidFill>
            <a:prstDash val="solid"/>
            <a:round/>
            <a:headEnd type="none" w="sm" len="sm"/>
            <a:tailEnd type="none" w="sm" len="sm"/>
          </a:ln>
        </p:spPr>
      </p:pic>
      <p:sp>
        <p:nvSpPr>
          <p:cNvPr id="1986" name="Google Shape;1986;g29105228ff6_0_2149"/>
          <p:cNvSpPr txBox="1"/>
          <p:nvPr/>
        </p:nvSpPr>
        <p:spPr>
          <a:xfrm>
            <a:off x="239740" y="743004"/>
            <a:ext cx="110847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orbel"/>
              <a:buChar char="•"/>
            </a:pPr>
            <a:r>
              <a:rPr lang="en-IN" sz="2200" b="0" i="0" u="none" strike="noStrike" cap="none">
                <a:solidFill>
                  <a:schemeClr val="dk1"/>
                </a:solidFill>
                <a:latin typeface="Corbel"/>
                <a:ea typeface="Corbel"/>
                <a:cs typeface="Corbel"/>
                <a:sym typeface="Corbel"/>
              </a:rPr>
              <a:t>After login, only Overview, Patient Management and New Enrollment would be shown for Citizen and informal providers</a:t>
            </a:r>
            <a:endParaRPr sz="2200" b="0" i="0" u="none" strike="noStrike" cap="none">
              <a:solidFill>
                <a:srgbClr val="000000"/>
              </a:solidFill>
              <a:latin typeface="Corbel"/>
              <a:ea typeface="Corbel"/>
              <a:cs typeface="Corbel"/>
              <a:sym typeface="Corbel"/>
            </a:endParaRPr>
          </a:p>
        </p:txBody>
      </p:sp>
      <p:pic>
        <p:nvPicPr>
          <p:cNvPr id="1987" name="Google Shape;1987;g29105228ff6_0_2149"/>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g29105228ff6_0_2156"/>
          <p:cNvSpPr txBox="1">
            <a:spLocks noGrp="1"/>
          </p:cNvSpPr>
          <p:nvPr>
            <p:ph type="title"/>
          </p:nvPr>
        </p:nvSpPr>
        <p:spPr>
          <a:xfrm>
            <a:off x="2735516" y="0"/>
            <a:ext cx="93156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Step 4: Enrolling a Presumptive patient</a:t>
            </a:r>
            <a:endParaRPr sz="2800" b="1">
              <a:latin typeface="IBM Plex Sans"/>
              <a:ea typeface="IBM Plex Sans"/>
              <a:cs typeface="IBM Plex Sans"/>
              <a:sym typeface="IBM Plex Sans"/>
            </a:endParaRPr>
          </a:p>
        </p:txBody>
      </p:sp>
      <p:sp>
        <p:nvSpPr>
          <p:cNvPr id="1993" name="Google Shape;1993;g29105228ff6_0_2156"/>
          <p:cNvSpPr txBox="1"/>
          <p:nvPr/>
        </p:nvSpPr>
        <p:spPr>
          <a:xfrm>
            <a:off x="186519" y="837311"/>
            <a:ext cx="11819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400" b="1" i="0" u="none" strike="noStrike" cap="none">
              <a:solidFill>
                <a:srgbClr val="000000"/>
              </a:solidFill>
              <a:latin typeface="Arial"/>
              <a:ea typeface="Arial"/>
              <a:cs typeface="Arial"/>
              <a:sym typeface="Arial"/>
            </a:endParaRPr>
          </a:p>
        </p:txBody>
      </p:sp>
      <p:pic>
        <p:nvPicPr>
          <p:cNvPr id="1994" name="Google Shape;1994;g29105228ff6_0_2156"/>
          <p:cNvPicPr preferRelativeResize="0"/>
          <p:nvPr/>
        </p:nvPicPr>
        <p:blipFill rotWithShape="1">
          <a:blip r:embed="rId3">
            <a:alphaModFix/>
          </a:blip>
          <a:srcRect/>
          <a:stretch/>
        </p:blipFill>
        <p:spPr>
          <a:xfrm>
            <a:off x="186525" y="743000"/>
            <a:ext cx="9193300" cy="5840676"/>
          </a:xfrm>
          <a:prstGeom prst="rect">
            <a:avLst/>
          </a:prstGeom>
          <a:noFill/>
          <a:ln w="9525" cap="flat" cmpd="sng">
            <a:solidFill>
              <a:srgbClr val="000000"/>
            </a:solidFill>
            <a:prstDash val="solid"/>
            <a:round/>
            <a:headEnd type="none" w="sm" len="sm"/>
            <a:tailEnd type="none" w="sm" len="sm"/>
          </a:ln>
        </p:spPr>
      </p:pic>
      <p:sp>
        <p:nvSpPr>
          <p:cNvPr id="1995" name="Google Shape;1995;g29105228ff6_0_2156"/>
          <p:cNvSpPr txBox="1"/>
          <p:nvPr/>
        </p:nvSpPr>
        <p:spPr>
          <a:xfrm>
            <a:off x="9546200" y="1021975"/>
            <a:ext cx="2394000" cy="526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Char char="•"/>
            </a:pPr>
            <a:r>
              <a:rPr lang="en-IN" sz="2400" b="0" i="0" u="none" strike="noStrike" cap="none">
                <a:solidFill>
                  <a:schemeClr val="dk1"/>
                </a:solidFill>
                <a:latin typeface="Corbel"/>
                <a:ea typeface="Corbel"/>
                <a:cs typeface="Corbel"/>
                <a:sym typeface="Corbel"/>
              </a:rPr>
              <a:t>On Clicking on New Enrollment, the user can enroll a presumptive patient.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Char char="•"/>
            </a:pPr>
            <a:r>
              <a:rPr lang="en-IN" sz="2400" b="0" i="0" u="none" strike="noStrike" cap="none">
                <a:solidFill>
                  <a:schemeClr val="dk1"/>
                </a:solidFill>
                <a:latin typeface="Corbel"/>
                <a:ea typeface="Corbel"/>
                <a:cs typeface="Corbel"/>
                <a:sym typeface="Corbel"/>
              </a:rPr>
              <a:t>On successful completion of enrollment form, the presumptive patient gets added to Ni-kshay</a:t>
            </a:r>
            <a:endParaRPr sz="2400" b="0" i="0" u="none" strike="noStrike" cap="none">
              <a:solidFill>
                <a:srgbClr val="000000"/>
              </a:solidFill>
              <a:latin typeface="Arial"/>
              <a:ea typeface="Arial"/>
              <a:cs typeface="Arial"/>
              <a:sym typeface="Arial"/>
            </a:endParaRPr>
          </a:p>
        </p:txBody>
      </p:sp>
      <p:pic>
        <p:nvPicPr>
          <p:cNvPr id="1996" name="Google Shape;1996;g29105228ff6_0_2156"/>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Google Shape;2001;g29105228ff6_0_2164"/>
          <p:cNvSpPr txBox="1">
            <a:spLocks noGrp="1"/>
          </p:cNvSpPr>
          <p:nvPr>
            <p:ph type="title"/>
          </p:nvPr>
        </p:nvSpPr>
        <p:spPr>
          <a:xfrm>
            <a:off x="2735516" y="0"/>
            <a:ext cx="93156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IN" sz="2800" b="1">
                <a:latin typeface="IBM Plex Sans"/>
                <a:ea typeface="IBM Plex Sans"/>
                <a:cs typeface="IBM Plex Sans"/>
                <a:sym typeface="IBM Plex Sans"/>
              </a:rPr>
              <a:t>Deduplication check for Presumptive patients</a:t>
            </a:r>
            <a:endParaRPr sz="2800" b="1">
              <a:latin typeface="IBM Plex Sans"/>
              <a:ea typeface="IBM Plex Sans"/>
              <a:cs typeface="IBM Plex Sans"/>
              <a:sym typeface="IBM Plex Sans"/>
            </a:endParaRPr>
          </a:p>
        </p:txBody>
      </p:sp>
      <p:pic>
        <p:nvPicPr>
          <p:cNvPr id="2002" name="Google Shape;2002;g29105228ff6_0_2164"/>
          <p:cNvPicPr preferRelativeResize="0"/>
          <p:nvPr/>
        </p:nvPicPr>
        <p:blipFill rotWithShape="1">
          <a:blip r:embed="rId3">
            <a:alphaModFix/>
          </a:blip>
          <a:srcRect/>
          <a:stretch/>
        </p:blipFill>
        <p:spPr>
          <a:xfrm>
            <a:off x="228176" y="795750"/>
            <a:ext cx="11730525" cy="5870385"/>
          </a:xfrm>
          <a:prstGeom prst="rect">
            <a:avLst/>
          </a:prstGeom>
          <a:noFill/>
          <a:ln w="9525" cap="flat" cmpd="sng">
            <a:solidFill>
              <a:srgbClr val="000000"/>
            </a:solidFill>
            <a:prstDash val="solid"/>
            <a:round/>
            <a:headEnd type="none" w="sm" len="sm"/>
            <a:tailEnd type="none" w="sm" len="sm"/>
          </a:ln>
        </p:spPr>
      </p:pic>
      <p:sp>
        <p:nvSpPr>
          <p:cNvPr id="2003" name="Google Shape;2003;g29105228ff6_0_2164"/>
          <p:cNvSpPr/>
          <p:nvPr/>
        </p:nvSpPr>
        <p:spPr>
          <a:xfrm>
            <a:off x="6977576" y="2504049"/>
            <a:ext cx="2673000" cy="2308200"/>
          </a:xfrm>
          <a:prstGeom prst="roundRect">
            <a:avLst>
              <a:gd name="adj" fmla="val 16667"/>
            </a:avLst>
          </a:prstGeom>
          <a:solidFill>
            <a:schemeClr val="lt1"/>
          </a:solidFill>
          <a:ln w="2540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chemeClr val="dk1"/>
                </a:solidFill>
                <a:latin typeface="Corbel"/>
                <a:ea typeface="Corbel"/>
                <a:cs typeface="Corbel"/>
                <a:sym typeface="Corbel"/>
              </a:rPr>
              <a:t>In case there are duplicate patients (patients with same phone number and gender) we will show a message to reduce the duplicates. However we will allow only upto 5 patients to be registered using the same phone number.</a:t>
            </a:r>
            <a:endParaRPr sz="1400" b="0" i="0" u="none" strike="noStrike" cap="none">
              <a:solidFill>
                <a:schemeClr val="dk1"/>
              </a:solidFill>
              <a:latin typeface="Corbel"/>
              <a:ea typeface="Corbel"/>
              <a:cs typeface="Corbel"/>
              <a:sym typeface="Corbel"/>
            </a:endParaRPr>
          </a:p>
        </p:txBody>
      </p:sp>
      <p:cxnSp>
        <p:nvCxnSpPr>
          <p:cNvPr id="2004" name="Google Shape;2004;g29105228ff6_0_2164"/>
          <p:cNvCxnSpPr/>
          <p:nvPr/>
        </p:nvCxnSpPr>
        <p:spPr>
          <a:xfrm rot="10800000" flipH="1">
            <a:off x="6457071" y="3263700"/>
            <a:ext cx="520500" cy="165300"/>
          </a:xfrm>
          <a:prstGeom prst="straightConnector1">
            <a:avLst/>
          </a:prstGeom>
          <a:noFill/>
          <a:ln w="9525" cap="flat" cmpd="sng">
            <a:solidFill>
              <a:srgbClr val="FAB600"/>
            </a:solidFill>
            <a:prstDash val="solid"/>
            <a:round/>
            <a:headEnd type="none" w="sm" len="sm"/>
            <a:tailEnd type="triangle" w="med" len="med"/>
          </a:ln>
        </p:spPr>
      </p:cxnSp>
      <p:pic>
        <p:nvPicPr>
          <p:cNvPr id="2005" name="Google Shape;2005;g29105228ff6_0_2164"/>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g29105228ff6_0_2172"/>
          <p:cNvSpPr txBox="1">
            <a:spLocks noGrp="1"/>
          </p:cNvSpPr>
          <p:nvPr>
            <p:ph type="title"/>
          </p:nvPr>
        </p:nvSpPr>
        <p:spPr>
          <a:xfrm>
            <a:off x="2558650" y="-2650"/>
            <a:ext cx="98373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Added patient visible in the patient management module</a:t>
            </a:r>
            <a:endParaRPr sz="2800" b="1">
              <a:latin typeface="IBM Plex Sans"/>
              <a:ea typeface="IBM Plex Sans"/>
              <a:cs typeface="IBM Plex Sans"/>
              <a:sym typeface="IBM Plex Sans"/>
            </a:endParaRPr>
          </a:p>
        </p:txBody>
      </p:sp>
      <p:pic>
        <p:nvPicPr>
          <p:cNvPr id="2011" name="Google Shape;2011;g29105228ff6_0_2172"/>
          <p:cNvPicPr preferRelativeResize="0"/>
          <p:nvPr/>
        </p:nvPicPr>
        <p:blipFill rotWithShape="1">
          <a:blip r:embed="rId3">
            <a:alphaModFix/>
          </a:blip>
          <a:srcRect/>
          <a:stretch/>
        </p:blipFill>
        <p:spPr>
          <a:xfrm>
            <a:off x="262450" y="685925"/>
            <a:ext cx="11707676" cy="5886801"/>
          </a:xfrm>
          <a:prstGeom prst="rect">
            <a:avLst/>
          </a:prstGeom>
          <a:noFill/>
          <a:ln w="9525" cap="flat" cmpd="sng">
            <a:solidFill>
              <a:srgbClr val="000000"/>
            </a:solidFill>
            <a:prstDash val="solid"/>
            <a:round/>
            <a:headEnd type="none" w="sm" len="sm"/>
            <a:tailEnd type="none" w="sm" len="sm"/>
          </a:ln>
        </p:spPr>
      </p:pic>
      <p:pic>
        <p:nvPicPr>
          <p:cNvPr id="2012" name="Google Shape;2012;g29105228ff6_0_2172"/>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g29105228ff6_0_2178"/>
          <p:cNvSpPr txBox="1">
            <a:spLocks noGrp="1"/>
          </p:cNvSpPr>
          <p:nvPr>
            <p:ph type="title"/>
          </p:nvPr>
        </p:nvSpPr>
        <p:spPr>
          <a:xfrm>
            <a:off x="2558650" y="-2650"/>
            <a:ext cx="98373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Enroll a patient through TB Screening tool</a:t>
            </a:r>
            <a:endParaRPr sz="2800" b="1">
              <a:latin typeface="IBM Plex Sans"/>
              <a:ea typeface="IBM Plex Sans"/>
              <a:cs typeface="IBM Plex Sans"/>
              <a:sym typeface="IBM Plex Sans"/>
            </a:endParaRPr>
          </a:p>
        </p:txBody>
      </p:sp>
      <p:pic>
        <p:nvPicPr>
          <p:cNvPr id="2018" name="Google Shape;2018;g29105228ff6_0_2178"/>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pic>
        <p:nvPicPr>
          <p:cNvPr id="2019" name="Google Shape;2019;g29105228ff6_0_2178"/>
          <p:cNvPicPr preferRelativeResize="0"/>
          <p:nvPr/>
        </p:nvPicPr>
        <p:blipFill rotWithShape="1">
          <a:blip r:embed="rId4">
            <a:alphaModFix/>
          </a:blip>
          <a:srcRect/>
          <a:stretch/>
        </p:blipFill>
        <p:spPr>
          <a:xfrm>
            <a:off x="193200" y="694850"/>
            <a:ext cx="3943501" cy="5779976"/>
          </a:xfrm>
          <a:prstGeom prst="rect">
            <a:avLst/>
          </a:prstGeom>
          <a:noFill/>
          <a:ln w="9525" cap="flat" cmpd="sng">
            <a:solidFill>
              <a:schemeClr val="dk2"/>
            </a:solidFill>
            <a:prstDash val="solid"/>
            <a:round/>
            <a:headEnd type="none" w="sm" len="sm"/>
            <a:tailEnd type="none" w="sm" len="sm"/>
          </a:ln>
        </p:spPr>
      </p:pic>
      <p:sp>
        <p:nvSpPr>
          <p:cNvPr id="2020" name="Google Shape;2020;g29105228ff6_0_2178"/>
          <p:cNvSpPr txBox="1"/>
          <p:nvPr/>
        </p:nvSpPr>
        <p:spPr>
          <a:xfrm>
            <a:off x="8417800" y="3804275"/>
            <a:ext cx="3824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2021" name="Google Shape;2021;g29105228ff6_0_2178"/>
          <p:cNvPicPr preferRelativeResize="0"/>
          <p:nvPr/>
        </p:nvPicPr>
        <p:blipFill rotWithShape="1">
          <a:blip r:embed="rId5">
            <a:alphaModFix/>
          </a:blip>
          <a:srcRect/>
          <a:stretch/>
        </p:blipFill>
        <p:spPr>
          <a:xfrm>
            <a:off x="4246375" y="655675"/>
            <a:ext cx="3081825" cy="5858351"/>
          </a:xfrm>
          <a:prstGeom prst="rect">
            <a:avLst/>
          </a:prstGeom>
          <a:noFill/>
          <a:ln>
            <a:noFill/>
          </a:ln>
        </p:spPr>
      </p:pic>
      <p:pic>
        <p:nvPicPr>
          <p:cNvPr id="2022" name="Google Shape;2022;g29105228ff6_0_2178"/>
          <p:cNvPicPr preferRelativeResize="0"/>
          <p:nvPr/>
        </p:nvPicPr>
        <p:blipFill rotWithShape="1">
          <a:blip r:embed="rId6">
            <a:alphaModFix/>
          </a:blip>
          <a:srcRect/>
          <a:stretch/>
        </p:blipFill>
        <p:spPr>
          <a:xfrm>
            <a:off x="7627287" y="655675"/>
            <a:ext cx="2819975" cy="5858350"/>
          </a:xfrm>
          <a:prstGeom prst="rect">
            <a:avLst/>
          </a:prstGeom>
          <a:noFill/>
          <a:ln>
            <a:noFill/>
          </a:ln>
        </p:spPr>
      </p:pic>
      <p:sp>
        <p:nvSpPr>
          <p:cNvPr id="2023" name="Google Shape;2023;g29105228ff6_0_2178"/>
          <p:cNvSpPr txBox="1"/>
          <p:nvPr/>
        </p:nvSpPr>
        <p:spPr>
          <a:xfrm>
            <a:off x="5832675" y="3441075"/>
            <a:ext cx="640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2024" name="Google Shape;2024;g29105228ff6_0_2178"/>
          <p:cNvSpPr txBox="1"/>
          <p:nvPr/>
        </p:nvSpPr>
        <p:spPr>
          <a:xfrm>
            <a:off x="10632600" y="694850"/>
            <a:ext cx="15594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&gt;&gt;Click on Symptoms of TB</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&gt;&gt; click on Get Started </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&gt;&gt;select Self option for enrollment</a:t>
            </a: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sp>
        <p:nvSpPr>
          <p:cNvPr id="2029" name="Google Shape;2029;g29105228ff6_0_2189"/>
          <p:cNvSpPr txBox="1">
            <a:spLocks noGrp="1"/>
          </p:cNvSpPr>
          <p:nvPr>
            <p:ph type="title"/>
          </p:nvPr>
        </p:nvSpPr>
        <p:spPr>
          <a:xfrm>
            <a:off x="2558650" y="-2650"/>
            <a:ext cx="98373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Enroll a patient through TB Screening tool</a:t>
            </a:r>
            <a:endParaRPr sz="2800" b="1">
              <a:latin typeface="IBM Plex Sans"/>
              <a:ea typeface="IBM Plex Sans"/>
              <a:cs typeface="IBM Plex Sans"/>
              <a:sym typeface="IBM Plex Sans"/>
            </a:endParaRPr>
          </a:p>
        </p:txBody>
      </p:sp>
      <p:pic>
        <p:nvPicPr>
          <p:cNvPr id="2030" name="Google Shape;2030;g29105228ff6_0_2189"/>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sp>
        <p:nvSpPr>
          <p:cNvPr id="2031" name="Google Shape;2031;g29105228ff6_0_2189"/>
          <p:cNvSpPr txBox="1"/>
          <p:nvPr/>
        </p:nvSpPr>
        <p:spPr>
          <a:xfrm>
            <a:off x="8417800" y="3804275"/>
            <a:ext cx="3824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2032" name="Google Shape;2032;g29105228ff6_0_2189"/>
          <p:cNvPicPr preferRelativeResize="0"/>
          <p:nvPr/>
        </p:nvPicPr>
        <p:blipFill rotWithShape="1">
          <a:blip r:embed="rId4">
            <a:alphaModFix/>
          </a:blip>
          <a:srcRect/>
          <a:stretch/>
        </p:blipFill>
        <p:spPr>
          <a:xfrm>
            <a:off x="249325" y="804075"/>
            <a:ext cx="3143275" cy="5709949"/>
          </a:xfrm>
          <a:prstGeom prst="rect">
            <a:avLst/>
          </a:prstGeom>
          <a:noFill/>
          <a:ln w="9525" cap="flat" cmpd="sng">
            <a:solidFill>
              <a:schemeClr val="dk2"/>
            </a:solidFill>
            <a:prstDash val="solid"/>
            <a:round/>
            <a:headEnd type="none" w="sm" len="sm"/>
            <a:tailEnd type="none" w="sm" len="sm"/>
          </a:ln>
        </p:spPr>
      </p:pic>
      <p:pic>
        <p:nvPicPr>
          <p:cNvPr id="2033" name="Google Shape;2033;g29105228ff6_0_2189"/>
          <p:cNvPicPr preferRelativeResize="0"/>
          <p:nvPr/>
        </p:nvPicPr>
        <p:blipFill rotWithShape="1">
          <a:blip r:embed="rId5">
            <a:alphaModFix/>
          </a:blip>
          <a:srcRect/>
          <a:stretch/>
        </p:blipFill>
        <p:spPr>
          <a:xfrm>
            <a:off x="3415800" y="804075"/>
            <a:ext cx="3143275" cy="5819175"/>
          </a:xfrm>
          <a:prstGeom prst="rect">
            <a:avLst/>
          </a:prstGeom>
          <a:noFill/>
          <a:ln>
            <a:noFill/>
          </a:ln>
        </p:spPr>
      </p:pic>
      <p:pic>
        <p:nvPicPr>
          <p:cNvPr id="2034" name="Google Shape;2034;g29105228ff6_0_2189"/>
          <p:cNvPicPr preferRelativeResize="0"/>
          <p:nvPr/>
        </p:nvPicPr>
        <p:blipFill rotWithShape="1">
          <a:blip r:embed="rId6">
            <a:alphaModFix/>
          </a:blip>
          <a:srcRect/>
          <a:stretch/>
        </p:blipFill>
        <p:spPr>
          <a:xfrm>
            <a:off x="6559075" y="749462"/>
            <a:ext cx="3609975" cy="5819176"/>
          </a:xfrm>
          <a:prstGeom prst="rect">
            <a:avLst/>
          </a:prstGeom>
          <a:noFill/>
          <a:ln>
            <a:noFill/>
          </a:ln>
        </p:spPr>
      </p:pic>
      <p:sp>
        <p:nvSpPr>
          <p:cNvPr id="2035" name="Google Shape;2035;g29105228ff6_0_2189"/>
          <p:cNvSpPr txBox="1"/>
          <p:nvPr/>
        </p:nvSpPr>
        <p:spPr>
          <a:xfrm>
            <a:off x="10632600" y="694850"/>
            <a:ext cx="15594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 Enter Mobile number</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 Verify the OTP</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 Select the symptoms</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 Click on proceed for next step</a:t>
            </a:r>
            <a:endParaRPr sz="1400" b="0" i="0" u="none" strike="noStrike" cap="none">
              <a:solidFill>
                <a:srgbClr val="000000"/>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g29105228ff6_0_2199"/>
          <p:cNvSpPr txBox="1">
            <a:spLocks noGrp="1"/>
          </p:cNvSpPr>
          <p:nvPr>
            <p:ph type="title"/>
          </p:nvPr>
        </p:nvSpPr>
        <p:spPr>
          <a:xfrm>
            <a:off x="2558650" y="-2650"/>
            <a:ext cx="98373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Enroll a patient through TB Screening tool</a:t>
            </a:r>
            <a:endParaRPr sz="2800" b="1">
              <a:latin typeface="IBM Plex Sans"/>
              <a:ea typeface="IBM Plex Sans"/>
              <a:cs typeface="IBM Plex Sans"/>
              <a:sym typeface="IBM Plex Sans"/>
            </a:endParaRPr>
          </a:p>
        </p:txBody>
      </p:sp>
      <p:pic>
        <p:nvPicPr>
          <p:cNvPr id="2041" name="Google Shape;2041;g29105228ff6_0_2199"/>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sp>
        <p:nvSpPr>
          <p:cNvPr id="2042" name="Google Shape;2042;g29105228ff6_0_2199"/>
          <p:cNvSpPr txBox="1"/>
          <p:nvPr/>
        </p:nvSpPr>
        <p:spPr>
          <a:xfrm>
            <a:off x="8417800" y="3804275"/>
            <a:ext cx="3824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2043" name="Google Shape;2043;g29105228ff6_0_2199"/>
          <p:cNvPicPr preferRelativeResize="0"/>
          <p:nvPr/>
        </p:nvPicPr>
        <p:blipFill rotWithShape="1">
          <a:blip r:embed="rId4">
            <a:alphaModFix/>
          </a:blip>
          <a:srcRect/>
          <a:stretch/>
        </p:blipFill>
        <p:spPr>
          <a:xfrm>
            <a:off x="253875" y="804525"/>
            <a:ext cx="2865525" cy="5858351"/>
          </a:xfrm>
          <a:prstGeom prst="rect">
            <a:avLst/>
          </a:prstGeom>
          <a:noFill/>
          <a:ln>
            <a:noFill/>
          </a:ln>
        </p:spPr>
      </p:pic>
      <p:pic>
        <p:nvPicPr>
          <p:cNvPr id="2044" name="Google Shape;2044;g29105228ff6_0_2199"/>
          <p:cNvPicPr preferRelativeResize="0"/>
          <p:nvPr/>
        </p:nvPicPr>
        <p:blipFill rotWithShape="1">
          <a:blip r:embed="rId5">
            <a:alphaModFix/>
          </a:blip>
          <a:srcRect/>
          <a:stretch/>
        </p:blipFill>
        <p:spPr>
          <a:xfrm>
            <a:off x="6549175" y="694850"/>
            <a:ext cx="3043650" cy="5858351"/>
          </a:xfrm>
          <a:prstGeom prst="rect">
            <a:avLst/>
          </a:prstGeom>
          <a:noFill/>
          <a:ln>
            <a:noFill/>
          </a:ln>
        </p:spPr>
      </p:pic>
      <p:pic>
        <p:nvPicPr>
          <p:cNvPr id="2045" name="Google Shape;2045;g29105228ff6_0_2199"/>
          <p:cNvPicPr preferRelativeResize="0"/>
          <p:nvPr/>
        </p:nvPicPr>
        <p:blipFill rotWithShape="1">
          <a:blip r:embed="rId6">
            <a:alphaModFix/>
          </a:blip>
          <a:srcRect/>
          <a:stretch/>
        </p:blipFill>
        <p:spPr>
          <a:xfrm>
            <a:off x="3217213" y="804525"/>
            <a:ext cx="3331950" cy="3063850"/>
          </a:xfrm>
          <a:prstGeom prst="rect">
            <a:avLst/>
          </a:prstGeom>
          <a:noFill/>
          <a:ln>
            <a:noFill/>
          </a:ln>
        </p:spPr>
      </p:pic>
      <p:pic>
        <p:nvPicPr>
          <p:cNvPr id="2046" name="Google Shape;2046;g29105228ff6_0_2199"/>
          <p:cNvPicPr preferRelativeResize="0"/>
          <p:nvPr/>
        </p:nvPicPr>
        <p:blipFill rotWithShape="1">
          <a:blip r:embed="rId7">
            <a:alphaModFix/>
          </a:blip>
          <a:srcRect/>
          <a:stretch/>
        </p:blipFill>
        <p:spPr>
          <a:xfrm>
            <a:off x="3336825" y="3978050"/>
            <a:ext cx="3212350" cy="2649200"/>
          </a:xfrm>
          <a:prstGeom prst="rect">
            <a:avLst/>
          </a:prstGeom>
          <a:noFill/>
          <a:ln>
            <a:noFill/>
          </a:ln>
        </p:spPr>
      </p:pic>
      <p:sp>
        <p:nvSpPr>
          <p:cNvPr id="2047" name="Google Shape;2047;g29105228ff6_0_2199"/>
          <p:cNvSpPr txBox="1"/>
          <p:nvPr/>
        </p:nvSpPr>
        <p:spPr>
          <a:xfrm>
            <a:off x="10632600" y="694850"/>
            <a:ext cx="15594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&gt;&gt; Fill Basic details</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&gt;&gt; Select State, District &amp; TBU</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&gt;&gt; Select public sector health facility</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&gt;&gt;Now patient is enroll as presumptive</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patient </a:t>
            </a: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2052" name="Google Shape;2052;g29105228ff6_0_2210"/>
          <p:cNvSpPr txBox="1">
            <a:spLocks noGrp="1"/>
          </p:cNvSpPr>
          <p:nvPr>
            <p:ph type="title"/>
          </p:nvPr>
        </p:nvSpPr>
        <p:spPr>
          <a:xfrm>
            <a:off x="2634857" y="-2638"/>
            <a:ext cx="94443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solidFill>
                  <a:schemeClr val="lt1"/>
                </a:solidFill>
                <a:latin typeface="IBM Plex Sans"/>
                <a:ea typeface="IBM Plex Sans"/>
                <a:cs typeface="IBM Plex Sans"/>
                <a:sym typeface="IBM Plex Sans"/>
              </a:rPr>
              <a:t>Basic details of added patients</a:t>
            </a:r>
            <a:endParaRPr sz="2800"/>
          </a:p>
        </p:txBody>
      </p:sp>
      <p:pic>
        <p:nvPicPr>
          <p:cNvPr id="2053" name="Google Shape;2053;g29105228ff6_0_2210"/>
          <p:cNvPicPr preferRelativeResize="0"/>
          <p:nvPr/>
        </p:nvPicPr>
        <p:blipFill rotWithShape="1">
          <a:blip r:embed="rId3">
            <a:alphaModFix/>
          </a:blip>
          <a:srcRect/>
          <a:stretch/>
        </p:blipFill>
        <p:spPr>
          <a:xfrm>
            <a:off x="235575" y="771050"/>
            <a:ext cx="9048900" cy="5840775"/>
          </a:xfrm>
          <a:prstGeom prst="rect">
            <a:avLst/>
          </a:prstGeom>
          <a:noFill/>
          <a:ln w="9525" cap="flat" cmpd="sng">
            <a:solidFill>
              <a:srgbClr val="000000"/>
            </a:solidFill>
            <a:prstDash val="solid"/>
            <a:round/>
            <a:headEnd type="none" w="sm" len="sm"/>
            <a:tailEnd type="none" w="sm" len="sm"/>
          </a:ln>
        </p:spPr>
      </p:pic>
      <p:sp>
        <p:nvSpPr>
          <p:cNvPr id="2054" name="Google Shape;2054;g29105228ff6_0_2210"/>
          <p:cNvSpPr txBox="1"/>
          <p:nvPr/>
        </p:nvSpPr>
        <p:spPr>
          <a:xfrm>
            <a:off x="9436879" y="1132025"/>
            <a:ext cx="2464500" cy="54798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200"/>
              <a:buFont typeface="Corbel"/>
              <a:buChar char="•"/>
            </a:pPr>
            <a:r>
              <a:rPr lang="en-IN" sz="2200" b="0" i="0" u="none" strike="noStrike" cap="none">
                <a:solidFill>
                  <a:schemeClr val="dk1"/>
                </a:solidFill>
                <a:latin typeface="Corbel"/>
                <a:ea typeface="Corbel"/>
                <a:cs typeface="Corbel"/>
                <a:sym typeface="Corbel"/>
              </a:rPr>
              <a:t>Added patient is visible however, the informal provider/citizen will only be able to edit the basic details of the patient.</a:t>
            </a:r>
            <a:endParaRPr sz="2200" b="0" i="0" u="none" strike="noStrike" cap="none">
              <a:solidFill>
                <a:schemeClr val="dk1"/>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orbel"/>
              <a:ea typeface="Corbel"/>
              <a:cs typeface="Corbel"/>
              <a:sym typeface="Corbel"/>
            </a:endParaRPr>
          </a:p>
          <a:p>
            <a:pPr marL="285750" marR="0" lvl="0" indent="-285750" algn="l" rtl="0">
              <a:lnSpc>
                <a:spcPct val="100000"/>
              </a:lnSpc>
              <a:spcBef>
                <a:spcPts val="1200"/>
              </a:spcBef>
              <a:spcAft>
                <a:spcPts val="0"/>
              </a:spcAft>
              <a:buClr>
                <a:srgbClr val="000000"/>
              </a:buClr>
              <a:buSzPts val="2200"/>
              <a:buFont typeface="Corbel"/>
              <a:buChar char="•"/>
            </a:pPr>
            <a:r>
              <a:rPr lang="en-IN" sz="2200" b="0" i="0" u="none" strike="noStrike" cap="none">
                <a:solidFill>
                  <a:schemeClr val="dk1"/>
                </a:solidFill>
                <a:latin typeface="Corbel"/>
                <a:ea typeface="Corbel"/>
                <a:cs typeface="Corbel"/>
                <a:sym typeface="Corbel"/>
              </a:rPr>
              <a:t>No other action can be taken for the added patient.</a:t>
            </a:r>
            <a:endParaRPr sz="2200" b="0" i="0" u="none" strike="noStrike" cap="none">
              <a:solidFill>
                <a:schemeClr val="dk1"/>
              </a:solidFill>
              <a:latin typeface="Corbel"/>
              <a:ea typeface="Corbel"/>
              <a:cs typeface="Corbel"/>
              <a:sym typeface="Corbel"/>
            </a:endParaRPr>
          </a:p>
          <a:p>
            <a:pPr marL="0" marR="0" lvl="0" indent="0" algn="l" rtl="0">
              <a:lnSpc>
                <a:spcPct val="100000"/>
              </a:lnSpc>
              <a:spcBef>
                <a:spcPts val="1200"/>
              </a:spcBef>
              <a:spcAft>
                <a:spcPts val="0"/>
              </a:spcAft>
              <a:buClr>
                <a:srgbClr val="000000"/>
              </a:buClr>
              <a:buSzPts val="2200"/>
              <a:buFont typeface="Arial"/>
              <a:buNone/>
            </a:pPr>
            <a:br>
              <a:rPr lang="en-IN" sz="2200" b="0" i="0" u="none" strike="noStrike" cap="none">
                <a:solidFill>
                  <a:schemeClr val="dk1"/>
                </a:solidFill>
                <a:latin typeface="Corbel"/>
                <a:ea typeface="Corbel"/>
                <a:cs typeface="Corbel"/>
                <a:sym typeface="Corbel"/>
              </a:rPr>
            </a:br>
            <a:endParaRPr sz="2200" b="0" i="0" u="none" strike="noStrike" cap="none">
              <a:solidFill>
                <a:schemeClr val="dk1"/>
              </a:solidFill>
              <a:latin typeface="Corbel"/>
              <a:ea typeface="Corbel"/>
              <a:cs typeface="Corbel"/>
              <a:sym typeface="Corbel"/>
            </a:endParaRPr>
          </a:p>
        </p:txBody>
      </p:sp>
      <p:pic>
        <p:nvPicPr>
          <p:cNvPr id="2055" name="Google Shape;2055;g29105228ff6_0_2210"/>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g29105228ff6_0_2217"/>
          <p:cNvSpPr txBox="1">
            <a:spLocks noGrp="1"/>
          </p:cNvSpPr>
          <p:nvPr>
            <p:ph type="title"/>
          </p:nvPr>
        </p:nvSpPr>
        <p:spPr>
          <a:xfrm>
            <a:off x="2634857" y="-2638"/>
            <a:ext cx="9444300" cy="69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800" b="1">
                <a:latin typeface="IBM Plex Sans"/>
                <a:ea typeface="IBM Plex Sans"/>
                <a:cs typeface="IBM Plex Sans"/>
                <a:sym typeface="IBM Plex Sans"/>
              </a:rPr>
              <a:t>Informant entry through PHI logins</a:t>
            </a:r>
            <a:endParaRPr sz="2800" b="1">
              <a:latin typeface="IBM Plex Sans"/>
              <a:ea typeface="IBM Plex Sans"/>
              <a:cs typeface="IBM Plex Sans"/>
              <a:sym typeface="IBM Plex Sans"/>
            </a:endParaRPr>
          </a:p>
        </p:txBody>
      </p:sp>
      <p:pic>
        <p:nvPicPr>
          <p:cNvPr id="2061" name="Google Shape;2061;g29105228ff6_0_2217"/>
          <p:cNvPicPr preferRelativeResize="0"/>
          <p:nvPr/>
        </p:nvPicPr>
        <p:blipFill rotWithShape="1">
          <a:blip r:embed="rId3">
            <a:alphaModFix/>
          </a:blip>
          <a:srcRect/>
          <a:stretch/>
        </p:blipFill>
        <p:spPr>
          <a:xfrm>
            <a:off x="251050" y="743000"/>
            <a:ext cx="4552974" cy="5868824"/>
          </a:xfrm>
          <a:prstGeom prst="rect">
            <a:avLst/>
          </a:prstGeom>
          <a:noFill/>
          <a:ln w="9525" cap="flat" cmpd="sng">
            <a:solidFill>
              <a:srgbClr val="000000"/>
            </a:solidFill>
            <a:prstDash val="solid"/>
            <a:round/>
            <a:headEnd type="none" w="sm" len="sm"/>
            <a:tailEnd type="none" w="sm" len="sm"/>
          </a:ln>
        </p:spPr>
      </p:pic>
      <p:pic>
        <p:nvPicPr>
          <p:cNvPr id="2062" name="Google Shape;2062;g29105228ff6_0_2217"/>
          <p:cNvPicPr preferRelativeResize="0"/>
          <p:nvPr/>
        </p:nvPicPr>
        <p:blipFill rotWithShape="1">
          <a:blip r:embed="rId4">
            <a:alphaModFix/>
          </a:blip>
          <a:srcRect/>
          <a:stretch/>
        </p:blipFill>
        <p:spPr>
          <a:xfrm>
            <a:off x="4965125" y="742998"/>
            <a:ext cx="7060024" cy="3660200"/>
          </a:xfrm>
          <a:prstGeom prst="rect">
            <a:avLst/>
          </a:prstGeom>
          <a:noFill/>
          <a:ln w="9525" cap="flat" cmpd="sng">
            <a:solidFill>
              <a:srgbClr val="000000"/>
            </a:solidFill>
            <a:prstDash val="solid"/>
            <a:round/>
            <a:headEnd type="none" w="sm" len="sm"/>
            <a:tailEnd type="none" w="sm" len="sm"/>
          </a:ln>
        </p:spPr>
      </p:pic>
      <p:sp>
        <p:nvSpPr>
          <p:cNvPr id="2063" name="Google Shape;2063;g29105228ff6_0_2217"/>
          <p:cNvSpPr/>
          <p:nvPr/>
        </p:nvSpPr>
        <p:spPr>
          <a:xfrm>
            <a:off x="6264637" y="4504862"/>
            <a:ext cx="4037400" cy="1153500"/>
          </a:xfrm>
          <a:prstGeom prst="roundRect">
            <a:avLst>
              <a:gd name="adj" fmla="val 16667"/>
            </a:avLst>
          </a:prstGeom>
          <a:solidFill>
            <a:schemeClr val="lt1"/>
          </a:solidFill>
          <a:ln w="2540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lnSpc>
                <a:spcPct val="100000"/>
              </a:lnSpc>
              <a:spcBef>
                <a:spcPts val="0"/>
              </a:spcBef>
              <a:spcAft>
                <a:spcPts val="0"/>
              </a:spcAft>
              <a:buClr>
                <a:srgbClr val="000000"/>
              </a:buClr>
              <a:buSzPts val="1800"/>
              <a:buFont typeface="Arial"/>
              <a:buNone/>
            </a:pPr>
            <a:r>
              <a:rPr lang="en-IN" sz="1800" b="0" i="0" u="none" strike="noStrike" cap="none">
                <a:solidFill>
                  <a:schemeClr val="dk1"/>
                </a:solidFill>
                <a:latin typeface="Corbel"/>
                <a:ea typeface="Corbel"/>
                <a:cs typeface="Corbel"/>
                <a:sym typeface="Corbel"/>
              </a:rPr>
              <a:t>For PHI logins, add informant details is part of the registration page.</a:t>
            </a:r>
            <a:endParaRPr sz="1800" b="0" i="0" u="none" strike="noStrike" cap="none">
              <a:solidFill>
                <a:schemeClr val="dk1"/>
              </a:solidFill>
              <a:latin typeface="Corbel"/>
              <a:ea typeface="Corbel"/>
              <a:cs typeface="Corbel"/>
              <a:sym typeface="Corbel"/>
            </a:endParaRPr>
          </a:p>
        </p:txBody>
      </p:sp>
      <p:cxnSp>
        <p:nvCxnSpPr>
          <p:cNvPr id="2064" name="Google Shape;2064;g29105228ff6_0_2217"/>
          <p:cNvCxnSpPr/>
          <p:nvPr/>
        </p:nvCxnSpPr>
        <p:spPr>
          <a:xfrm>
            <a:off x="6682154" y="3221502"/>
            <a:ext cx="674700" cy="1181700"/>
          </a:xfrm>
          <a:prstGeom prst="straightConnector1">
            <a:avLst/>
          </a:prstGeom>
          <a:noFill/>
          <a:ln w="9525" cap="flat" cmpd="sng">
            <a:solidFill>
              <a:srgbClr val="FAB600"/>
            </a:solidFill>
            <a:prstDash val="solid"/>
            <a:round/>
            <a:headEnd type="none" w="sm" len="sm"/>
            <a:tailEnd type="triangle" w="med" len="med"/>
          </a:ln>
        </p:spPr>
      </p:cxnSp>
      <p:pic>
        <p:nvPicPr>
          <p:cNvPr id="2065" name="Google Shape;2065;g29105228ff6_0_2217"/>
          <p:cNvPicPr preferRelativeResize="0"/>
          <p:nvPr/>
        </p:nvPicPr>
        <p:blipFill rotWithShape="1">
          <a:blip r:embed="rId5">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pic>
        <p:nvPicPr>
          <p:cNvPr id="2070" name="Google Shape;2070;g29105228ff6_0_2226"/>
          <p:cNvPicPr preferRelativeResize="0"/>
          <p:nvPr/>
        </p:nvPicPr>
        <p:blipFill rotWithShape="1">
          <a:blip r:embed="rId3">
            <a:alphaModFix/>
          </a:blip>
          <a:srcRect/>
          <a:stretch/>
        </p:blipFill>
        <p:spPr>
          <a:xfrm>
            <a:off x="226625" y="1285800"/>
            <a:ext cx="11777724" cy="5286925"/>
          </a:xfrm>
          <a:prstGeom prst="rect">
            <a:avLst/>
          </a:prstGeom>
          <a:noFill/>
          <a:ln w="9525" cap="flat" cmpd="sng">
            <a:solidFill>
              <a:srgbClr val="000000"/>
            </a:solidFill>
            <a:prstDash val="solid"/>
            <a:round/>
            <a:headEnd type="none" w="sm" len="sm"/>
            <a:tailEnd type="none" w="sm" len="sm"/>
          </a:ln>
        </p:spPr>
      </p:pic>
      <p:sp>
        <p:nvSpPr>
          <p:cNvPr id="2071" name="Google Shape;2071;g29105228ff6_0_2226"/>
          <p:cNvSpPr txBox="1">
            <a:spLocks noGrp="1"/>
          </p:cNvSpPr>
          <p:nvPr>
            <p:ph type="title"/>
          </p:nvPr>
        </p:nvSpPr>
        <p:spPr>
          <a:xfrm>
            <a:off x="2558650" y="-78850"/>
            <a:ext cx="9746100" cy="7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300" b="1">
                <a:latin typeface="IBM Plex Sans"/>
                <a:ea typeface="IBM Plex Sans"/>
                <a:cs typeface="IBM Plex Sans"/>
                <a:sym typeface="IBM Plex Sans"/>
              </a:rPr>
              <a:t>Informant can be added/removed in Staff/Treatment Supporter page</a:t>
            </a:r>
            <a:endParaRPr b="1">
              <a:latin typeface="IBM Plex Sans"/>
              <a:ea typeface="IBM Plex Sans"/>
              <a:cs typeface="IBM Plex Sans"/>
              <a:sym typeface="IBM Plex Sans"/>
            </a:endParaRPr>
          </a:p>
        </p:txBody>
      </p:sp>
      <p:sp>
        <p:nvSpPr>
          <p:cNvPr id="2072" name="Google Shape;2072;g29105228ff6_0_2226"/>
          <p:cNvSpPr txBox="1"/>
          <p:nvPr/>
        </p:nvSpPr>
        <p:spPr>
          <a:xfrm>
            <a:off x="341475" y="762600"/>
            <a:ext cx="11395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IN" sz="2200" b="1" i="0" u="none" strike="noStrike" cap="none" dirty="0">
                <a:solidFill>
                  <a:srgbClr val="FF0000"/>
                </a:solidFill>
                <a:highlight>
                  <a:schemeClr val="lt1"/>
                </a:highlight>
                <a:latin typeface="Corbel"/>
                <a:ea typeface="Corbel"/>
                <a:cs typeface="Corbel"/>
                <a:sym typeface="Corbel"/>
              </a:rPr>
              <a:t>PHI/ TBU/ District </a:t>
            </a:r>
            <a:r>
              <a:rPr lang="en-IN" sz="2200" b="0" i="0" u="none" strike="noStrike" cap="none" dirty="0">
                <a:solidFill>
                  <a:srgbClr val="1D1C1D"/>
                </a:solidFill>
                <a:highlight>
                  <a:schemeClr val="lt1"/>
                </a:highlight>
                <a:latin typeface="Corbel"/>
                <a:ea typeface="Corbel"/>
                <a:cs typeface="Corbel"/>
                <a:sym typeface="Corbel"/>
              </a:rPr>
              <a:t>can add/remove Informant in the Staff/Treatment Supporter page</a:t>
            </a:r>
            <a:endParaRPr sz="2200" b="0" i="0" u="none" strike="noStrike" cap="none" dirty="0">
              <a:solidFill>
                <a:srgbClr val="000000"/>
              </a:solidFill>
              <a:highlight>
                <a:schemeClr val="lt1"/>
              </a:highlight>
              <a:latin typeface="Corbel"/>
              <a:ea typeface="Corbel"/>
              <a:cs typeface="Corbel"/>
              <a:sym typeface="Corbel"/>
            </a:endParaRPr>
          </a:p>
        </p:txBody>
      </p:sp>
      <p:pic>
        <p:nvPicPr>
          <p:cNvPr id="2073" name="Google Shape;2073;g29105228ff6_0_2226"/>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3600" b="1" i="0" u="none" strike="noStrike" kern="1200" cap="none" spc="0" normalizeH="0" baseline="0" noProof="0">
                <a:ln>
                  <a:noFill/>
                </a:ln>
                <a:solidFill>
                  <a:srgbClr val="FFFFFF"/>
                </a:solidFill>
                <a:effectLst/>
                <a:uLnTx/>
                <a:uFillTx/>
                <a:latin typeface="Arial" panose="020B0604020202020204"/>
                <a:cs typeface="Arial" panose="020B0604020202020204"/>
                <a:sym typeface="Arial" panose="020B0604020202020204"/>
              </a:rPr>
              <a:t>View Benefit details of patient</a:t>
            </a: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3" name="Picture 2"/>
          <p:cNvPicPr>
            <a:picLocks noChangeAspect="1"/>
          </p:cNvPicPr>
          <p:nvPr/>
        </p:nvPicPr>
        <p:blipFill>
          <a:blip r:embed="rId4"/>
          <a:stretch>
            <a:fillRect/>
          </a:stretch>
        </p:blipFill>
        <p:spPr>
          <a:xfrm>
            <a:off x="330935" y="971638"/>
            <a:ext cx="11730330" cy="5148249"/>
          </a:xfrm>
          <a:prstGeom prst="rect">
            <a:avLst/>
          </a:prstGeom>
        </p:spPr>
      </p:pic>
      <p:sp>
        <p:nvSpPr>
          <p:cNvPr id="73" name="Rectangle 72"/>
          <p:cNvSpPr/>
          <p:nvPr/>
        </p:nvSpPr>
        <p:spPr>
          <a:xfrm>
            <a:off x="2403119" y="2300055"/>
            <a:ext cx="330745" cy="29496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cs typeface="Arial" panose="020B0604020202020204"/>
            </a:endParaRPr>
          </a:p>
        </p:txBody>
      </p:sp>
      <p:sp>
        <p:nvSpPr>
          <p:cNvPr id="74" name="Rectangle 73"/>
          <p:cNvSpPr/>
          <p:nvPr/>
        </p:nvSpPr>
        <p:spPr>
          <a:xfrm>
            <a:off x="453465" y="2897365"/>
            <a:ext cx="11418119" cy="1600199"/>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cs typeface="Arial" panose="020B0604020202020204"/>
            </a:endParaRPr>
          </a:p>
        </p:txBody>
      </p:sp>
      <p:sp>
        <p:nvSpPr>
          <p:cNvPr id="75" name="Rectangle 74"/>
          <p:cNvSpPr/>
          <p:nvPr/>
        </p:nvSpPr>
        <p:spPr>
          <a:xfrm>
            <a:off x="453465" y="4530751"/>
            <a:ext cx="11418119" cy="1456400"/>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g29105228ff6_0_2233"/>
          <p:cNvSpPr txBox="1">
            <a:spLocks noGrp="1"/>
          </p:cNvSpPr>
          <p:nvPr>
            <p:ph type="title"/>
          </p:nvPr>
        </p:nvSpPr>
        <p:spPr>
          <a:xfrm>
            <a:off x="2634856" y="-78838"/>
            <a:ext cx="9557100" cy="7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IN" sz="2300" b="1">
                <a:latin typeface="IBM Plex Sans"/>
                <a:ea typeface="IBM Plex Sans"/>
                <a:cs typeface="IBM Plex Sans"/>
                <a:sym typeface="IBM Plex Sans"/>
              </a:rPr>
              <a:t>Addition of staff as Informants</a:t>
            </a:r>
            <a:endParaRPr b="1">
              <a:latin typeface="IBM Plex Sans"/>
              <a:ea typeface="IBM Plex Sans"/>
              <a:cs typeface="IBM Plex Sans"/>
              <a:sym typeface="IBM Plex Sans"/>
            </a:endParaRPr>
          </a:p>
        </p:txBody>
      </p:sp>
      <p:sp>
        <p:nvSpPr>
          <p:cNvPr id="2079" name="Google Shape;2079;g29105228ff6_0_2233"/>
          <p:cNvSpPr txBox="1"/>
          <p:nvPr/>
        </p:nvSpPr>
        <p:spPr>
          <a:xfrm>
            <a:off x="467750" y="816566"/>
            <a:ext cx="11307000" cy="12621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200"/>
              <a:buFont typeface="Arial"/>
              <a:buNone/>
            </a:pPr>
            <a:r>
              <a:rPr lang="en-IN" sz="2200" b="0" i="0" u="none" strike="noStrike" cap="none">
                <a:solidFill>
                  <a:schemeClr val="dk1"/>
                </a:solidFill>
                <a:latin typeface="Corbel"/>
                <a:ea typeface="Corbel"/>
                <a:cs typeface="Corbel"/>
                <a:sym typeface="Corbel"/>
              </a:rPr>
              <a:t>Staff who have the following designations can be added as Informants-</a:t>
            </a:r>
            <a:endParaRPr sz="2200" b="0" i="0" u="none" strike="noStrike" cap="none">
              <a:solidFill>
                <a:srgbClr val="000000"/>
              </a:solidFill>
              <a:latin typeface="Corbel"/>
              <a:ea typeface="Corbel"/>
              <a:cs typeface="Corbel"/>
              <a:sym typeface="Corbel"/>
            </a:endParaRPr>
          </a:p>
          <a:p>
            <a:pPr marL="0" marR="0" lvl="1" indent="0" algn="l" rtl="0">
              <a:lnSpc>
                <a:spcPct val="100000"/>
              </a:lnSpc>
              <a:spcBef>
                <a:spcPts val="1200"/>
              </a:spcBef>
              <a:spcAft>
                <a:spcPts val="0"/>
              </a:spcAft>
              <a:buClr>
                <a:srgbClr val="000000"/>
              </a:buClr>
              <a:buSzPts val="2200"/>
              <a:buFont typeface="Arial"/>
              <a:buNone/>
            </a:pPr>
            <a:r>
              <a:rPr lang="en-IN" sz="2200" b="0" i="0" u="none" strike="noStrike" cap="none">
                <a:solidFill>
                  <a:schemeClr val="dk1"/>
                </a:solidFill>
                <a:latin typeface="Corbel"/>
                <a:ea typeface="Corbel"/>
                <a:cs typeface="Corbel"/>
                <a:sym typeface="Corbel"/>
              </a:rPr>
              <a:t>Asha, NGO Volunteer, Other Community Volunteer, Private practitioner, Citizen, Informal Provider</a:t>
            </a:r>
            <a:endParaRPr sz="2200" b="0" i="0" u="none" strike="noStrike" cap="none">
              <a:solidFill>
                <a:schemeClr val="dk1"/>
              </a:solidFill>
              <a:latin typeface="Corbel"/>
              <a:ea typeface="Corbel"/>
              <a:cs typeface="Corbel"/>
              <a:sym typeface="Corbel"/>
            </a:endParaRPr>
          </a:p>
        </p:txBody>
      </p:sp>
      <p:pic>
        <p:nvPicPr>
          <p:cNvPr id="2080" name="Google Shape;2080;g29105228ff6_0_2233"/>
          <p:cNvPicPr preferRelativeResize="0"/>
          <p:nvPr/>
        </p:nvPicPr>
        <p:blipFill rotWithShape="1">
          <a:blip r:embed="rId3">
            <a:alphaModFix/>
          </a:blip>
          <a:srcRect/>
          <a:stretch/>
        </p:blipFill>
        <p:spPr>
          <a:xfrm>
            <a:off x="239625" y="2078675"/>
            <a:ext cx="11764724" cy="4424650"/>
          </a:xfrm>
          <a:prstGeom prst="rect">
            <a:avLst/>
          </a:prstGeom>
          <a:noFill/>
          <a:ln w="9525" cap="flat" cmpd="sng">
            <a:solidFill>
              <a:srgbClr val="000000"/>
            </a:solidFill>
            <a:prstDash val="solid"/>
            <a:round/>
            <a:headEnd type="none" w="sm" len="sm"/>
            <a:tailEnd type="none" w="sm" len="sm"/>
          </a:ln>
        </p:spPr>
      </p:pic>
      <p:pic>
        <p:nvPicPr>
          <p:cNvPr id="2081" name="Google Shape;2081;g29105228ff6_0_2233"/>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pic>
        <p:nvPicPr>
          <p:cNvPr id="2086" name="Google Shape;2086;g29105228ff6_0_2240"/>
          <p:cNvPicPr preferRelativeResize="0"/>
          <p:nvPr/>
        </p:nvPicPr>
        <p:blipFill rotWithShape="1">
          <a:blip r:embed="rId3">
            <a:alphaModFix/>
          </a:blip>
          <a:srcRect/>
          <a:stretch/>
        </p:blipFill>
        <p:spPr>
          <a:xfrm>
            <a:off x="317700" y="746925"/>
            <a:ext cx="11621876" cy="5837200"/>
          </a:xfrm>
          <a:prstGeom prst="rect">
            <a:avLst/>
          </a:prstGeom>
          <a:noFill/>
          <a:ln w="9525" cap="flat" cmpd="sng">
            <a:solidFill>
              <a:srgbClr val="000000"/>
            </a:solidFill>
            <a:prstDash val="solid"/>
            <a:round/>
            <a:headEnd type="none" w="sm" len="sm"/>
            <a:tailEnd type="none" w="sm" len="sm"/>
          </a:ln>
        </p:spPr>
      </p:pic>
      <p:sp>
        <p:nvSpPr>
          <p:cNvPr id="2087" name="Google Shape;2087;g29105228ff6_0_2240"/>
          <p:cNvSpPr/>
          <p:nvPr/>
        </p:nvSpPr>
        <p:spPr>
          <a:xfrm>
            <a:off x="253219" y="5843795"/>
            <a:ext cx="2574300" cy="534600"/>
          </a:xfrm>
          <a:prstGeom prst="roundRect">
            <a:avLst>
              <a:gd name="adj" fmla="val 16667"/>
            </a:avLst>
          </a:prstGeom>
          <a:solidFill>
            <a:schemeClr val="lt1"/>
          </a:solidFill>
          <a:ln w="2540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800" b="0" i="0" u="none" strike="noStrike" cap="none">
                <a:solidFill>
                  <a:schemeClr val="dk1"/>
                </a:solidFill>
                <a:latin typeface="Corbel"/>
                <a:ea typeface="Corbel"/>
                <a:cs typeface="Corbel"/>
                <a:sym typeface="Corbel"/>
              </a:rPr>
              <a:t>New section introduced for informant incentives</a:t>
            </a:r>
            <a:endParaRPr sz="1800" b="0" i="0" u="none" strike="noStrike" cap="none">
              <a:solidFill>
                <a:schemeClr val="dk1"/>
              </a:solidFill>
              <a:latin typeface="Corbel"/>
              <a:ea typeface="Corbel"/>
              <a:cs typeface="Corbel"/>
              <a:sym typeface="Corbel"/>
            </a:endParaRPr>
          </a:p>
        </p:txBody>
      </p:sp>
      <p:cxnSp>
        <p:nvCxnSpPr>
          <p:cNvPr id="2088" name="Google Shape;2088;g29105228ff6_0_2240"/>
          <p:cNvCxnSpPr/>
          <p:nvPr/>
        </p:nvCxnSpPr>
        <p:spPr>
          <a:xfrm flipH="1">
            <a:off x="1426250" y="5420225"/>
            <a:ext cx="798900" cy="423600"/>
          </a:xfrm>
          <a:prstGeom prst="straightConnector1">
            <a:avLst/>
          </a:prstGeom>
          <a:noFill/>
          <a:ln w="9525" cap="flat" cmpd="sng">
            <a:solidFill>
              <a:srgbClr val="FAB600"/>
            </a:solidFill>
            <a:prstDash val="solid"/>
            <a:round/>
            <a:headEnd type="none" w="sm" len="sm"/>
            <a:tailEnd type="triangle" w="med" len="med"/>
          </a:ln>
        </p:spPr>
      </p:cxnSp>
      <p:sp>
        <p:nvSpPr>
          <p:cNvPr id="2089" name="Google Shape;2089;g29105228ff6_0_2240"/>
          <p:cNvSpPr txBox="1"/>
          <p:nvPr/>
        </p:nvSpPr>
        <p:spPr>
          <a:xfrm>
            <a:off x="2827599" y="44225"/>
            <a:ext cx="72255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IN" sz="2600" b="1" i="0" u="none" strike="noStrike" cap="none">
                <a:solidFill>
                  <a:schemeClr val="lt1"/>
                </a:solidFill>
                <a:latin typeface="IBM Plex Sans"/>
                <a:ea typeface="IBM Plex Sans"/>
                <a:cs typeface="IBM Plex Sans"/>
                <a:sym typeface="IBM Plex Sans"/>
              </a:rPr>
              <a:t>DBT  Maker page for Informant incentives</a:t>
            </a:r>
            <a:endParaRPr sz="2600" b="1" i="0" u="none" strike="noStrike" cap="none">
              <a:solidFill>
                <a:schemeClr val="lt1"/>
              </a:solidFill>
              <a:latin typeface="IBM Plex Sans"/>
              <a:ea typeface="IBM Plex Sans"/>
              <a:cs typeface="IBM Plex Sans"/>
              <a:sym typeface="IBM Plex Sans"/>
            </a:endParaRPr>
          </a:p>
        </p:txBody>
      </p:sp>
      <p:sp>
        <p:nvSpPr>
          <p:cNvPr id="2090" name="Google Shape;2090;g29105228ff6_0_2240"/>
          <p:cNvSpPr/>
          <p:nvPr/>
        </p:nvSpPr>
        <p:spPr>
          <a:xfrm>
            <a:off x="57050" y="0"/>
            <a:ext cx="2088300" cy="753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1" name="Google Shape;2091;g29105228ff6_0_2240"/>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pic>
        <p:nvPicPr>
          <p:cNvPr id="2096" name="Google Shape;2096;g29105228ff6_0_2249"/>
          <p:cNvPicPr preferRelativeResize="0"/>
          <p:nvPr/>
        </p:nvPicPr>
        <p:blipFill rotWithShape="1">
          <a:blip r:embed="rId3">
            <a:alphaModFix/>
          </a:blip>
          <a:srcRect/>
          <a:stretch/>
        </p:blipFill>
        <p:spPr>
          <a:xfrm>
            <a:off x="150050" y="689075"/>
            <a:ext cx="11788724" cy="5891375"/>
          </a:xfrm>
          <a:prstGeom prst="rect">
            <a:avLst/>
          </a:prstGeom>
          <a:noFill/>
          <a:ln w="9525" cap="flat" cmpd="sng">
            <a:solidFill>
              <a:srgbClr val="000000"/>
            </a:solidFill>
            <a:prstDash val="solid"/>
            <a:round/>
            <a:headEnd type="none" w="sm" len="sm"/>
            <a:tailEnd type="none" w="sm" len="sm"/>
          </a:ln>
        </p:spPr>
      </p:pic>
      <p:sp>
        <p:nvSpPr>
          <p:cNvPr id="2097" name="Google Shape;2097;g29105228ff6_0_2249"/>
          <p:cNvSpPr/>
          <p:nvPr/>
        </p:nvSpPr>
        <p:spPr>
          <a:xfrm>
            <a:off x="253219" y="5996195"/>
            <a:ext cx="2574300" cy="534600"/>
          </a:xfrm>
          <a:prstGeom prst="roundRect">
            <a:avLst>
              <a:gd name="adj" fmla="val 16667"/>
            </a:avLst>
          </a:prstGeom>
          <a:solidFill>
            <a:schemeClr val="lt1"/>
          </a:solidFill>
          <a:ln w="2540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800" b="0" i="0" u="none" strike="noStrike" cap="none">
                <a:solidFill>
                  <a:schemeClr val="dk1"/>
                </a:solidFill>
                <a:latin typeface="Corbel"/>
                <a:ea typeface="Corbel"/>
                <a:cs typeface="Corbel"/>
                <a:sym typeface="Corbel"/>
              </a:rPr>
              <a:t>New section introduced for informant incentives</a:t>
            </a:r>
            <a:endParaRPr sz="1800" b="0" i="0" u="none" strike="noStrike" cap="none">
              <a:solidFill>
                <a:schemeClr val="dk1"/>
              </a:solidFill>
              <a:latin typeface="Corbel"/>
              <a:ea typeface="Corbel"/>
              <a:cs typeface="Corbel"/>
              <a:sym typeface="Corbel"/>
            </a:endParaRPr>
          </a:p>
        </p:txBody>
      </p:sp>
      <p:cxnSp>
        <p:nvCxnSpPr>
          <p:cNvPr id="2098" name="Google Shape;2098;g29105228ff6_0_2249"/>
          <p:cNvCxnSpPr/>
          <p:nvPr/>
        </p:nvCxnSpPr>
        <p:spPr>
          <a:xfrm flipH="1">
            <a:off x="1540325" y="5366825"/>
            <a:ext cx="626100" cy="629400"/>
          </a:xfrm>
          <a:prstGeom prst="straightConnector1">
            <a:avLst/>
          </a:prstGeom>
          <a:noFill/>
          <a:ln w="9525" cap="flat" cmpd="sng">
            <a:solidFill>
              <a:srgbClr val="FAB600"/>
            </a:solidFill>
            <a:prstDash val="solid"/>
            <a:round/>
            <a:headEnd type="none" w="sm" len="sm"/>
            <a:tailEnd type="triangle" w="med" len="med"/>
          </a:ln>
        </p:spPr>
      </p:cxnSp>
      <p:sp>
        <p:nvSpPr>
          <p:cNvPr id="2099" name="Google Shape;2099;g29105228ff6_0_2249"/>
          <p:cNvSpPr txBox="1"/>
          <p:nvPr/>
        </p:nvSpPr>
        <p:spPr>
          <a:xfrm>
            <a:off x="2827598" y="44225"/>
            <a:ext cx="77391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IN" sz="2600" b="1" i="0" u="none" strike="noStrike" cap="none">
                <a:solidFill>
                  <a:schemeClr val="lt1"/>
                </a:solidFill>
                <a:latin typeface="IBM Plex Sans"/>
                <a:ea typeface="IBM Plex Sans"/>
                <a:cs typeface="IBM Plex Sans"/>
                <a:sym typeface="IBM Plex Sans"/>
              </a:rPr>
              <a:t>DBT  Checker page for Informant incentives</a:t>
            </a:r>
            <a:endParaRPr sz="2600" b="1" i="0" u="none" strike="noStrike" cap="none">
              <a:solidFill>
                <a:schemeClr val="lt1"/>
              </a:solidFill>
              <a:latin typeface="IBM Plex Sans"/>
              <a:ea typeface="IBM Plex Sans"/>
              <a:cs typeface="IBM Plex Sans"/>
              <a:sym typeface="IBM Plex Sans"/>
            </a:endParaRPr>
          </a:p>
        </p:txBody>
      </p:sp>
      <p:sp>
        <p:nvSpPr>
          <p:cNvPr id="2100" name="Google Shape;2100;g29105228ff6_0_2249"/>
          <p:cNvSpPr/>
          <p:nvPr/>
        </p:nvSpPr>
        <p:spPr>
          <a:xfrm>
            <a:off x="57050" y="0"/>
            <a:ext cx="2088300" cy="753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1" name="Google Shape;2101;g29105228ff6_0_2249"/>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g29105228ff6_0_2258"/>
          <p:cNvSpPr txBox="1"/>
          <p:nvPr/>
        </p:nvSpPr>
        <p:spPr>
          <a:xfrm>
            <a:off x="2827607" y="44232"/>
            <a:ext cx="61125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IN" sz="2600" b="1" i="0" u="none" strike="noStrike" cap="none">
                <a:solidFill>
                  <a:schemeClr val="lt1"/>
                </a:solidFill>
                <a:latin typeface="IBM Plex Sans"/>
                <a:ea typeface="IBM Plex Sans"/>
                <a:cs typeface="IBM Plex Sans"/>
                <a:sym typeface="IBM Plex Sans"/>
              </a:rPr>
              <a:t>DBT Checker - Beneficiary workflow</a:t>
            </a:r>
            <a:endParaRPr sz="1400" b="1" i="0" u="none" strike="noStrike" cap="none">
              <a:solidFill>
                <a:srgbClr val="000000"/>
              </a:solidFill>
              <a:latin typeface="IBM Plex Sans"/>
              <a:ea typeface="IBM Plex Sans"/>
              <a:cs typeface="IBM Plex Sans"/>
              <a:sym typeface="IBM Plex Sans"/>
            </a:endParaRPr>
          </a:p>
        </p:txBody>
      </p:sp>
      <p:pic>
        <p:nvPicPr>
          <p:cNvPr id="2107" name="Google Shape;2107;g29105228ff6_0_2258"/>
          <p:cNvPicPr preferRelativeResize="0"/>
          <p:nvPr/>
        </p:nvPicPr>
        <p:blipFill rotWithShape="1">
          <a:blip r:embed="rId3">
            <a:alphaModFix/>
          </a:blip>
          <a:srcRect/>
          <a:stretch/>
        </p:blipFill>
        <p:spPr>
          <a:xfrm>
            <a:off x="148350" y="731850"/>
            <a:ext cx="11833176" cy="5783825"/>
          </a:xfrm>
          <a:prstGeom prst="rect">
            <a:avLst/>
          </a:prstGeom>
          <a:noFill/>
          <a:ln w="9525" cap="flat" cmpd="sng">
            <a:solidFill>
              <a:srgbClr val="000000"/>
            </a:solidFill>
            <a:prstDash val="solid"/>
            <a:round/>
            <a:headEnd type="none" w="sm" len="sm"/>
            <a:tailEnd type="none" w="sm" len="sm"/>
          </a:ln>
        </p:spPr>
      </p:pic>
      <p:sp>
        <p:nvSpPr>
          <p:cNvPr id="2108" name="Google Shape;2108;g29105228ff6_0_2258"/>
          <p:cNvSpPr/>
          <p:nvPr/>
        </p:nvSpPr>
        <p:spPr>
          <a:xfrm>
            <a:off x="57050" y="0"/>
            <a:ext cx="2088300" cy="753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9" name="Google Shape;2109;g29105228ff6_0_2258"/>
          <p:cNvPicPr preferRelativeResize="0"/>
          <p:nvPr/>
        </p:nvPicPr>
        <p:blipFill rotWithShape="1">
          <a:blip r:embed="rId4">
            <a:alphaModFix/>
          </a:blip>
          <a:srcRect t="13390" b="-13389"/>
          <a:stretch/>
        </p:blipFill>
        <p:spPr>
          <a:xfrm>
            <a:off x="57050" y="68475"/>
            <a:ext cx="2393925" cy="9181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g29105228ff6_0_2265"/>
          <p:cNvSpPr txBox="1">
            <a:spLocks noGrp="1"/>
          </p:cNvSpPr>
          <p:nvPr>
            <p:ph type="title"/>
          </p:nvPr>
        </p:nvSpPr>
        <p:spPr>
          <a:xfrm>
            <a:off x="2593075" y="136475"/>
            <a:ext cx="10152900" cy="36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IN" sz="2700" b="1">
                <a:latin typeface="IBM Plex Sans"/>
                <a:ea typeface="IBM Plex Sans"/>
                <a:cs typeface="IBM Plex Sans"/>
                <a:sym typeface="IBM Plex Sans"/>
              </a:rPr>
              <a:t>Ni-kshay DBT Dashboard</a:t>
            </a:r>
            <a:endParaRPr sz="2700" b="1">
              <a:latin typeface="IBM Plex Sans"/>
              <a:ea typeface="IBM Plex Sans"/>
              <a:cs typeface="IBM Plex Sans"/>
              <a:sym typeface="IBM Plex Sans"/>
            </a:endParaRPr>
          </a:p>
        </p:txBody>
      </p:sp>
      <p:pic>
        <p:nvPicPr>
          <p:cNvPr id="2115" name="Google Shape;2115;g29105228ff6_0_2265"/>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pic>
        <p:nvPicPr>
          <p:cNvPr id="2116" name="Google Shape;2116;g29105228ff6_0_2265"/>
          <p:cNvPicPr preferRelativeResize="0"/>
          <p:nvPr/>
        </p:nvPicPr>
        <p:blipFill rotWithShape="1">
          <a:blip r:embed="rId4">
            <a:alphaModFix/>
          </a:blip>
          <a:srcRect/>
          <a:stretch/>
        </p:blipFill>
        <p:spPr>
          <a:xfrm>
            <a:off x="217200" y="785225"/>
            <a:ext cx="11783473" cy="5798900"/>
          </a:xfrm>
          <a:prstGeom prst="rect">
            <a:avLst/>
          </a:prstGeom>
          <a:noFill/>
          <a:ln w="952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Shape 2120"/>
        <p:cNvGrpSpPr/>
        <p:nvPr/>
      </p:nvGrpSpPr>
      <p:grpSpPr>
        <a:xfrm>
          <a:off x="0" y="0"/>
          <a:ext cx="0" cy="0"/>
          <a:chOff x="0" y="0"/>
          <a:chExt cx="0" cy="0"/>
        </a:xfrm>
      </p:grpSpPr>
      <p:sp>
        <p:nvSpPr>
          <p:cNvPr id="2121" name="Google Shape;2121;g29105228ff6_0_2271"/>
          <p:cNvSpPr txBox="1">
            <a:spLocks noGrp="1"/>
          </p:cNvSpPr>
          <p:nvPr>
            <p:ph type="title"/>
          </p:nvPr>
        </p:nvSpPr>
        <p:spPr>
          <a:xfrm>
            <a:off x="2593075" y="136475"/>
            <a:ext cx="10152900" cy="36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IN" sz="2700" b="1">
                <a:latin typeface="IBM Plex Sans"/>
                <a:ea typeface="IBM Plex Sans"/>
                <a:cs typeface="IBM Plex Sans"/>
                <a:sym typeface="IBM Plex Sans"/>
              </a:rPr>
              <a:t>Scenarios where Informant incentive would be applicable</a:t>
            </a:r>
            <a:endParaRPr sz="2700" b="1">
              <a:latin typeface="IBM Plex Sans"/>
              <a:ea typeface="IBM Plex Sans"/>
              <a:cs typeface="IBM Plex Sans"/>
              <a:sym typeface="IBM Plex Sans"/>
            </a:endParaRPr>
          </a:p>
        </p:txBody>
      </p:sp>
      <p:pic>
        <p:nvPicPr>
          <p:cNvPr id="2122" name="Google Shape;2122;g29105228ff6_0_2271"/>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graphicFrame>
        <p:nvGraphicFramePr>
          <p:cNvPr id="2123" name="Google Shape;2123;g29105228ff6_0_2271"/>
          <p:cNvGraphicFramePr/>
          <p:nvPr>
            <p:extLst>
              <p:ext uri="{D42A27DB-BD31-4B8C-83A1-F6EECF244321}">
                <p14:modId xmlns:p14="http://schemas.microsoft.com/office/powerpoint/2010/main" val="1207269779"/>
              </p:ext>
            </p:extLst>
          </p:nvPr>
        </p:nvGraphicFramePr>
        <p:xfrm>
          <a:off x="57038" y="911162"/>
          <a:ext cx="11759950" cy="5624600"/>
        </p:xfrm>
        <a:graphic>
          <a:graphicData uri="http://schemas.openxmlformats.org/drawingml/2006/table">
            <a:tbl>
              <a:tblPr>
                <a:noFill/>
                <a:tableStyleId>{F6D49313-288F-4466-8571-00EE926255A8}</a:tableStyleId>
              </a:tblPr>
              <a:tblGrid>
                <a:gridCol w="3269375">
                  <a:extLst>
                    <a:ext uri="{9D8B030D-6E8A-4147-A177-3AD203B41FA5}">
                      <a16:colId xmlns:a16="http://schemas.microsoft.com/office/drawing/2014/main" val="20000"/>
                    </a:ext>
                  </a:extLst>
                </a:gridCol>
                <a:gridCol w="2679700">
                  <a:extLst>
                    <a:ext uri="{9D8B030D-6E8A-4147-A177-3AD203B41FA5}">
                      <a16:colId xmlns:a16="http://schemas.microsoft.com/office/drawing/2014/main" val="20001"/>
                    </a:ext>
                  </a:extLst>
                </a:gridCol>
                <a:gridCol w="1693875">
                  <a:extLst>
                    <a:ext uri="{9D8B030D-6E8A-4147-A177-3AD203B41FA5}">
                      <a16:colId xmlns:a16="http://schemas.microsoft.com/office/drawing/2014/main" val="20002"/>
                    </a:ext>
                  </a:extLst>
                </a:gridCol>
                <a:gridCol w="2205500">
                  <a:extLst>
                    <a:ext uri="{9D8B030D-6E8A-4147-A177-3AD203B41FA5}">
                      <a16:colId xmlns:a16="http://schemas.microsoft.com/office/drawing/2014/main" val="20003"/>
                    </a:ext>
                  </a:extLst>
                </a:gridCol>
                <a:gridCol w="1911500">
                  <a:extLst>
                    <a:ext uri="{9D8B030D-6E8A-4147-A177-3AD203B41FA5}">
                      <a16:colId xmlns:a16="http://schemas.microsoft.com/office/drawing/2014/main" val="20004"/>
                    </a:ext>
                  </a:extLst>
                </a:gridCol>
              </a:tblGrid>
              <a:tr h="726600">
                <a:tc>
                  <a:txBody>
                    <a:bodyPr/>
                    <a:lstStyle/>
                    <a:p>
                      <a:pPr marL="0" marR="0" lvl="0" indent="0" algn="ctr" rtl="0">
                        <a:lnSpc>
                          <a:spcPct val="100000"/>
                        </a:lnSpc>
                        <a:spcBef>
                          <a:spcPts val="0"/>
                        </a:spcBef>
                        <a:spcAft>
                          <a:spcPts val="0"/>
                        </a:spcAft>
                        <a:buClr>
                          <a:srgbClr val="000000"/>
                        </a:buClr>
                        <a:buSzPts val="1800"/>
                        <a:buFont typeface="Arial"/>
                        <a:buNone/>
                      </a:pPr>
                      <a:r>
                        <a:rPr lang="en-IN" sz="1300" b="1" u="none" strike="noStrike" cap="none"/>
                        <a:t>Added by </a:t>
                      </a:r>
                      <a:endParaRPr sz="1300" b="1" u="none" strike="noStrike" cap="none"/>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b="1" u="none" strike="noStrike" cap="none"/>
                        <a:t>Enrolment by </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IN" sz="1300" b="1" u="none" strike="noStrike" cap="none"/>
                        <a:t>(i.e. Login used)</a:t>
                      </a:r>
                      <a:endParaRPr sz="1300" b="1" u="none" strike="noStrike" cap="none"/>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b="1" u="none" strike="noStrike" cap="none"/>
                        <a:t>Diagnosis</a:t>
                      </a:r>
                      <a:endParaRPr sz="1300" b="1" u="none" strike="noStrike" cap="none"/>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b="1" u="none" strike="noStrike" cap="none"/>
                        <a:t>Beneficiary</a:t>
                      </a:r>
                      <a:endParaRPr sz="1300" b="1" u="none" strike="noStrike" cap="none"/>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b="1" u="none" strike="noStrike" cap="none"/>
                        <a:t>Incentive Type</a:t>
                      </a:r>
                      <a:endParaRPr sz="1300" b="1" u="none" strike="noStrike" cap="none"/>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5085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dirty="0">
                          <a:solidFill>
                            <a:srgbClr val="FF0000"/>
                          </a:solidFill>
                        </a:rPr>
                        <a:t>HUB</a:t>
                      </a:r>
                      <a:endParaRPr sz="1400" u="none" strike="noStrike" cap="none" dirty="0">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Arial"/>
                        <a:buNone/>
                      </a:pPr>
                      <a:r>
                        <a:rPr lang="en-IN" sz="1300" u="none" strike="noStrike" cap="none">
                          <a:solidFill>
                            <a:srgbClr val="FF0000"/>
                          </a:solidFill>
                        </a:rPr>
                        <a:t>PHI</a:t>
                      </a:r>
                      <a:endParaRPr sz="130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u="none" strike="noStrike" cap="none">
                          <a:solidFill>
                            <a:srgbClr val="FF0000"/>
                          </a:solidFill>
                        </a:rPr>
                        <a:t>Informant</a:t>
                      </a:r>
                      <a:endParaRPr sz="130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85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PHI</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PHI</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PHI</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INFORMANT/PATIENT</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Informant</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85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PVTCHEM</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dirty="0">
                          <a:solidFill>
                            <a:srgbClr val="FF0000"/>
                          </a:solidFill>
                        </a:rPr>
                        <a:t>PVTCHEM</a:t>
                      </a:r>
                      <a:endParaRPr sz="1400" u="none" strike="noStrike" cap="none" dirty="0">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PHI</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PVTCHEM</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Informant</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85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PVTLAB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PVTLAB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PHI</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PVTLAB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Informant</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085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PVTHUB / State Jeet / District Jeet</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dirty="0">
                          <a:solidFill>
                            <a:srgbClr val="FF0000"/>
                          </a:solidFill>
                        </a:rPr>
                        <a:t>PHI</a:t>
                      </a:r>
                      <a:endParaRPr sz="1300" i="0" u="none" strike="noStrike" cap="none" dirty="0">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Informant</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085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TU</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PHI</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dirty="0">
                          <a:solidFill>
                            <a:srgbClr val="FF0000"/>
                          </a:solidFill>
                        </a:rPr>
                        <a:t>PHI</a:t>
                      </a:r>
                      <a:endParaRPr sz="1300" i="0" u="none" strike="noStrike" cap="none" dirty="0">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INFORMANT/PATIENT</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Informant</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460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TU</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dirty="0">
                          <a:solidFill>
                            <a:srgbClr val="FF0000"/>
                          </a:solidFill>
                        </a:rPr>
                        <a:t>PHI</a:t>
                      </a:r>
                      <a:endParaRPr sz="1300" i="0" u="none" strike="noStrike" cap="none" dirty="0">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Informant</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5085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DISTRICT</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PHI</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PHI</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dirty="0">
                          <a:solidFill>
                            <a:srgbClr val="FF0000"/>
                          </a:solidFill>
                        </a:rPr>
                        <a:t>INFORMANT/PATIENT</a:t>
                      </a:r>
                      <a:endParaRPr sz="1400" u="none" strike="noStrike" cap="none" dirty="0">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Informant</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460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DISTRICT</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PHI</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HUB</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dirty="0">
                          <a:solidFill>
                            <a:srgbClr val="FF0000"/>
                          </a:solidFill>
                        </a:rPr>
                        <a:t>Informant</a:t>
                      </a:r>
                      <a:endParaRPr sz="1300" i="0" u="none" strike="noStrike" cap="none" dirty="0">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46050">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INFORMANT</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PHI</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a:solidFill>
                            <a:srgbClr val="FF0000"/>
                          </a:solidFill>
                        </a:rPr>
                        <a:t>PHI</a:t>
                      </a:r>
                      <a:endParaRPr sz="1300" i="0"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IN" sz="1300" i="0" u="none" strike="noStrike" cap="none">
                          <a:solidFill>
                            <a:srgbClr val="FF0000"/>
                          </a:solidFill>
                        </a:rPr>
                        <a:t>INFORMANT</a:t>
                      </a:r>
                      <a:endParaRPr sz="1400" u="none" strike="noStrike" cap="none">
                        <a:solidFill>
                          <a:srgbClr val="FF0000"/>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300" i="0" u="none" strike="noStrike" cap="none" dirty="0">
                          <a:solidFill>
                            <a:srgbClr val="FF0000"/>
                          </a:solidFill>
                        </a:rPr>
                        <a:t>Informant</a:t>
                      </a:r>
                      <a:endParaRPr sz="1300" i="0" u="none" strike="noStrike" cap="none" dirty="0">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g29105228ff6_0_2277"/>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Clr>
                <a:srgbClr val="000000"/>
              </a:buClr>
              <a:buSzPts val="3600"/>
              <a:buFont typeface="Arial"/>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2129" name="Google Shape;2129;g29105228ff6_0_2277"/>
          <p:cNvSpPr txBox="1">
            <a:spLocks noGrp="1"/>
          </p:cNvSpPr>
          <p:nvPr>
            <p:ph type="body" idx="1"/>
          </p:nvPr>
        </p:nvSpPr>
        <p:spPr>
          <a:xfrm>
            <a:off x="545525" y="810176"/>
            <a:ext cx="11100900" cy="56136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360"/>
              </a:spcBef>
              <a:spcAft>
                <a:spcPts val="0"/>
              </a:spcAft>
              <a:buSzPts val="1867"/>
              <a:buNone/>
            </a:pPr>
            <a:r>
              <a:rPr lang="en-IN" sz="2600">
                <a:solidFill>
                  <a:srgbClr val="000000"/>
                </a:solidFill>
              </a:rPr>
              <a:t>1.What is the benefit generation timeline for Informant scheme?</a:t>
            </a:r>
            <a:endParaRPr sz="2600">
              <a:solidFill>
                <a:srgbClr val="000000"/>
              </a:solidFill>
            </a:endParaRPr>
          </a:p>
          <a:p>
            <a:pPr marL="0" lvl="0" indent="0" algn="just" rtl="0">
              <a:lnSpc>
                <a:spcPct val="100000"/>
              </a:lnSpc>
              <a:spcBef>
                <a:spcPts val="360"/>
              </a:spcBef>
              <a:spcAft>
                <a:spcPts val="0"/>
              </a:spcAft>
              <a:buSzPts val="1867"/>
              <a:buNone/>
            </a:pPr>
            <a:r>
              <a:rPr lang="en-IN" sz="2600">
                <a:solidFill>
                  <a:srgbClr val="000000"/>
                </a:solidFill>
              </a:rPr>
              <a:t>&gt;&gt;The Informant Incentive should be generated to the informant only after 7 days from date of diagnosis.</a:t>
            </a:r>
            <a:endParaRPr sz="2600">
              <a:solidFill>
                <a:srgbClr val="000000"/>
              </a:solidFill>
            </a:endParaRPr>
          </a:p>
          <a:p>
            <a:pPr marL="0" lvl="0" indent="0" algn="just" rtl="0">
              <a:lnSpc>
                <a:spcPct val="100000"/>
              </a:lnSpc>
              <a:spcBef>
                <a:spcPts val="360"/>
              </a:spcBef>
              <a:spcAft>
                <a:spcPts val="0"/>
              </a:spcAft>
              <a:buSzPts val="1867"/>
              <a:buNone/>
            </a:pPr>
            <a:endParaRPr sz="2600">
              <a:solidFill>
                <a:srgbClr val="000000"/>
              </a:solidFill>
            </a:endParaRPr>
          </a:p>
          <a:p>
            <a:pPr marL="0" marR="457200" lvl="0" indent="0" algn="just" rtl="0">
              <a:lnSpc>
                <a:spcPct val="90000"/>
              </a:lnSpc>
              <a:spcBef>
                <a:spcPts val="500"/>
              </a:spcBef>
              <a:spcAft>
                <a:spcPts val="0"/>
              </a:spcAft>
              <a:buSzPts val="1867"/>
              <a:buNone/>
            </a:pPr>
            <a:r>
              <a:rPr lang="en-IN" sz="2600">
                <a:solidFill>
                  <a:srgbClr val="000000"/>
                </a:solidFill>
              </a:rPr>
              <a:t>2.This form seems to be quite complex. Is there any way of simplifying it or reducing some non- mandatory indicators?</a:t>
            </a:r>
            <a:endParaRPr sz="2600">
              <a:solidFill>
                <a:srgbClr val="000000"/>
              </a:solidFill>
            </a:endParaRPr>
          </a:p>
          <a:p>
            <a:pPr marL="0" marR="457200" lvl="0" indent="0" algn="just" rtl="0">
              <a:lnSpc>
                <a:spcPct val="90000"/>
              </a:lnSpc>
              <a:spcBef>
                <a:spcPts val="500"/>
              </a:spcBef>
              <a:spcAft>
                <a:spcPts val="0"/>
              </a:spcAft>
              <a:buSzPts val="1867"/>
              <a:buNone/>
            </a:pPr>
            <a:r>
              <a:rPr lang="en-IN" sz="26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&gt;&gt;</a:t>
            </a:r>
            <a:r>
              <a:rPr lang="en-IN" sz="2600">
                <a:solidFill>
                  <a:srgbClr val="000000"/>
                </a:solidFill>
              </a:rPr>
              <a:t>Currently users need to fill the basic &amp; residentials fields which are mandatory in enrollment form. Total mandatory fields are 7 in enrollment form.</a:t>
            </a:r>
            <a:endParaRPr sz="2600">
              <a:solidFill>
                <a:srgbClr val="000000"/>
              </a:solidFill>
            </a:endParaRPr>
          </a:p>
          <a:p>
            <a:pPr marL="457200" marR="0" lvl="0" indent="0" algn="just" rtl="0">
              <a:lnSpc>
                <a:spcPct val="200000"/>
              </a:lnSpc>
              <a:spcBef>
                <a:spcPts val="360"/>
              </a:spcBef>
              <a:spcAft>
                <a:spcPts val="0"/>
              </a:spcAft>
              <a:buSzPts val="1867"/>
              <a:buNone/>
            </a:pPr>
            <a:endParaRPr sz="1100">
              <a:solidFill>
                <a:schemeClr val="dk1"/>
              </a:solidFill>
              <a:latin typeface="Arial"/>
              <a:ea typeface="Arial"/>
              <a:cs typeface="Arial"/>
              <a:sym typeface="Arial"/>
            </a:endParaRPr>
          </a:p>
          <a:p>
            <a:pPr marL="457200" lvl="0" indent="0" algn="just" rtl="0">
              <a:lnSpc>
                <a:spcPct val="200000"/>
              </a:lnSpc>
              <a:spcBef>
                <a:spcPts val="610"/>
              </a:spcBef>
              <a:spcAft>
                <a:spcPts val="0"/>
              </a:spcAft>
              <a:buSzPts val="1867"/>
              <a:buNone/>
            </a:pPr>
            <a:endParaRPr sz="2600">
              <a:solidFill>
                <a:srgbClr val="000000"/>
              </a:solidFill>
            </a:endParaRPr>
          </a:p>
        </p:txBody>
      </p:sp>
      <p:sp>
        <p:nvSpPr>
          <p:cNvPr id="2130" name="Google Shape;2130;g29105228ff6_0_2277"/>
          <p:cNvSpPr txBox="1"/>
          <p:nvPr/>
        </p:nvSpPr>
        <p:spPr>
          <a:xfrm>
            <a:off x="2661920" y="0"/>
            <a:ext cx="7772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N" sz="2800" b="1" i="0" u="none" strike="noStrike" cap="none">
                <a:solidFill>
                  <a:srgbClr val="FFFFFF"/>
                </a:solidFill>
                <a:latin typeface="IBM Plex Sans"/>
                <a:ea typeface="IBM Plex Sans"/>
                <a:cs typeface="IBM Plex Sans"/>
                <a:sym typeface="IBM Plex Sans"/>
              </a:rPr>
              <a:t>FAQs</a:t>
            </a:r>
            <a:endParaRPr sz="2800" b="1" i="0" u="none" strike="noStrike" cap="none">
              <a:solidFill>
                <a:srgbClr val="000000"/>
              </a:solidFill>
              <a:latin typeface="IBM Plex Sans"/>
              <a:ea typeface="IBM Plex Sans"/>
              <a:cs typeface="IBM Plex Sans"/>
              <a:sym typeface="IBM Plex Sans"/>
            </a:endParaRPr>
          </a:p>
        </p:txBody>
      </p:sp>
      <p:pic>
        <p:nvPicPr>
          <p:cNvPr id="2131" name="Google Shape;2131;g29105228ff6_0_2277"/>
          <p:cNvPicPr preferRelativeResize="0"/>
          <p:nvPr/>
        </p:nvPicPr>
        <p:blipFill rotWithShape="1">
          <a:blip r:embed="rId3">
            <a:alphaModFix/>
          </a:blip>
          <a:srcRect t="13390" b="-13389"/>
          <a:stretch/>
        </p:blipFill>
        <p:spPr>
          <a:xfrm>
            <a:off x="57050" y="68475"/>
            <a:ext cx="2393925" cy="91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g29105228ff6_2_0"/>
          <p:cNvSpPr/>
          <p:nvPr/>
        </p:nvSpPr>
        <p:spPr>
          <a:xfrm>
            <a:off x="10954603" y="743004"/>
            <a:ext cx="1096371" cy="31327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rbel"/>
              <a:ea typeface="Corbel"/>
              <a:cs typeface="Corbel"/>
              <a:sym typeface="Corbel"/>
            </a:endParaRPr>
          </a:p>
        </p:txBody>
      </p:sp>
      <p:pic>
        <p:nvPicPr>
          <p:cNvPr id="2137" name="Google Shape;2137;g29105228ff6_2_0"/>
          <p:cNvPicPr preferRelativeResize="0"/>
          <p:nvPr/>
        </p:nvPicPr>
        <p:blipFill rotWithShape="1">
          <a:blip r:embed="rId3">
            <a:alphaModFix/>
          </a:blip>
          <a:srcRect/>
          <a:stretch/>
        </p:blipFill>
        <p:spPr>
          <a:xfrm>
            <a:off x="241024" y="-34227"/>
            <a:ext cx="2134042" cy="814816"/>
          </a:xfrm>
          <a:prstGeom prst="rect">
            <a:avLst/>
          </a:prstGeom>
          <a:noFill/>
          <a:ln>
            <a:noFill/>
          </a:ln>
        </p:spPr>
      </p:pic>
      <p:sp>
        <p:nvSpPr>
          <p:cNvPr id="2138" name="Google Shape;2138;g29105228ff6_2_0"/>
          <p:cNvSpPr txBox="1">
            <a:spLocks noGrp="1"/>
          </p:cNvSpPr>
          <p:nvPr>
            <p:ph type="title"/>
          </p:nvPr>
        </p:nvSpPr>
        <p:spPr>
          <a:xfrm>
            <a:off x="3867912" y="1298447"/>
            <a:ext cx="7689088" cy="399200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60000"/>
              <a:buNone/>
            </a:pPr>
            <a:r>
              <a:rPr lang="en-IN" sz="6000">
                <a:solidFill>
                  <a:schemeClr val="dk1"/>
                </a:solidFill>
              </a:rPr>
              <a:t>Module 10:</a:t>
            </a:r>
            <a:endParaRPr sz="6000">
              <a:solidFill>
                <a:schemeClr val="dk1"/>
              </a:solidFill>
            </a:endParaRPr>
          </a:p>
          <a:p>
            <a:pPr marL="0" lvl="0" indent="0" algn="l" rtl="0">
              <a:lnSpc>
                <a:spcPct val="90000"/>
              </a:lnSpc>
              <a:spcBef>
                <a:spcPts val="0"/>
              </a:spcBef>
              <a:spcAft>
                <a:spcPts val="0"/>
              </a:spcAft>
              <a:buSzPct val="60000"/>
              <a:buNone/>
            </a:pPr>
            <a:br>
              <a:rPr lang="en-IN" sz="6000">
                <a:solidFill>
                  <a:schemeClr val="dk1"/>
                </a:solidFill>
              </a:rPr>
            </a:br>
            <a:r>
              <a:rPr lang="en-IN" sz="6000">
                <a:solidFill>
                  <a:schemeClr val="dk1"/>
                </a:solidFill>
              </a:rPr>
              <a:t>ASHA/community volunteers Bank Account Seeding Module</a:t>
            </a:r>
            <a:br>
              <a:rPr lang="en-IN" sz="6000">
                <a:solidFill>
                  <a:schemeClr val="dk1"/>
                </a:solidFill>
              </a:rPr>
            </a:b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g29105228ff6_2_7"/>
          <p:cNvSpPr txBox="1"/>
          <p:nvPr/>
        </p:nvSpPr>
        <p:spPr>
          <a:xfrm>
            <a:off x="2572499" y="9868"/>
            <a:ext cx="9619501" cy="60192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IN" sz="2800" b="0" i="0" u="none" strike="noStrike" cap="none">
                <a:solidFill>
                  <a:srgbClr val="FFFFFF"/>
                </a:solidFill>
                <a:latin typeface="Corbel"/>
                <a:ea typeface="Corbel"/>
                <a:cs typeface="Corbel"/>
                <a:sym typeface="Corbel"/>
              </a:rPr>
              <a:t>Background of Asha bank account seeding </a:t>
            </a:r>
            <a:endParaRPr sz="2800" b="0" i="0" u="none" strike="noStrike" cap="none">
              <a:solidFill>
                <a:srgbClr val="FFFFFF"/>
              </a:solidFill>
              <a:latin typeface="Corbel"/>
              <a:ea typeface="Corbel"/>
              <a:cs typeface="Corbel"/>
              <a:sym typeface="Corbel"/>
            </a:endParaRPr>
          </a:p>
        </p:txBody>
      </p:sp>
      <p:sp>
        <p:nvSpPr>
          <p:cNvPr id="2144" name="Google Shape;2144;g29105228ff6_2_7"/>
          <p:cNvSpPr txBox="1"/>
          <p:nvPr/>
        </p:nvSpPr>
        <p:spPr>
          <a:xfrm>
            <a:off x="336345" y="779852"/>
            <a:ext cx="11730330" cy="5129629"/>
          </a:xfrm>
          <a:prstGeom prst="rect">
            <a:avLst/>
          </a:prstGeom>
          <a:noFill/>
          <a:ln>
            <a:noFill/>
          </a:ln>
        </p:spPr>
        <p:txBody>
          <a:bodyPr spcFirstLastPara="1" wrap="square" lIns="91425" tIns="45700" rIns="91425" bIns="45700" anchor="t" anchorCtr="0">
            <a:noAutofit/>
          </a:bodyPr>
          <a:lstStyle/>
          <a:p>
            <a:pPr marL="444500" marR="0" lvl="1" indent="-364490" algn="just" rtl="0">
              <a:lnSpc>
                <a:spcPct val="130000"/>
              </a:lnSpc>
              <a:spcBef>
                <a:spcPts val="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p:txBody>
      </p:sp>
      <p:pic>
        <p:nvPicPr>
          <p:cNvPr id="2145" name="Google Shape;2145;g29105228ff6_2_7"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2146" name="Google Shape;2146;g29105228ff6_2_7"/>
          <p:cNvSpPr/>
          <p:nvPr/>
        </p:nvSpPr>
        <p:spPr>
          <a:xfrm>
            <a:off x="336350" y="779850"/>
            <a:ext cx="11730300" cy="5045400"/>
          </a:xfrm>
          <a:prstGeom prst="rect">
            <a:avLst/>
          </a:prstGeom>
          <a:noFill/>
          <a:ln>
            <a:noFill/>
          </a:ln>
        </p:spPr>
        <p:txBody>
          <a:bodyPr spcFirstLastPara="1" wrap="square" lIns="91425" tIns="45700" rIns="91425" bIns="45700" anchor="t" anchorCtr="0">
            <a:noAutofit/>
          </a:bodyPr>
          <a:lstStyle/>
          <a:p>
            <a:pPr marL="457200" marR="0" lvl="0" indent="-381000" algn="just" rtl="0">
              <a:lnSpc>
                <a:spcPct val="200000"/>
              </a:lnSpc>
              <a:spcBef>
                <a:spcPts val="0"/>
              </a:spcBef>
              <a:spcAft>
                <a:spcPts val="0"/>
              </a:spcAft>
              <a:buClr>
                <a:schemeClr val="dk1"/>
              </a:buClr>
              <a:buSzPts val="2400"/>
              <a:buFont typeface="Corbel"/>
              <a:buChar char="●"/>
            </a:pPr>
            <a:r>
              <a:rPr lang="en-IN" sz="2400" b="0" i="0" u="none" strike="noStrike" cap="none">
                <a:solidFill>
                  <a:schemeClr val="dk1"/>
                </a:solidFill>
                <a:latin typeface="Corbel"/>
                <a:ea typeface="Corbel"/>
                <a:cs typeface="Corbel"/>
                <a:sym typeface="Corbel"/>
              </a:rPr>
              <a:t>The Ministry of Health and Family Welfare, GoI has announced financial incentives for ASHA or community volunteers for ensuring seeding of bank account details of notified TB patients in the Ni-kshay portal. This is a new incentive for ensuring and expediting the process of bank account availability and seeding in Ni-kshay portal within 15 days of TB treatment initiation. In order to ensure uptake of the above activity, ASHAs or Community Volunteers have an incentive of INR 50 for every notified TB episodes or cases.</a:t>
            </a:r>
            <a:endParaRPr sz="2400" b="0" i="0" u="none" strike="noStrike" cap="none">
              <a:solidFill>
                <a:schemeClr val="dk1"/>
              </a:solidFill>
              <a:latin typeface="Corbel"/>
              <a:ea typeface="Corbel"/>
              <a:cs typeface="Corbel"/>
              <a:sym typeface="Corbel"/>
            </a:endParaRPr>
          </a:p>
          <a:p>
            <a:pPr marL="0" marR="0" lvl="0" indent="0" algn="just" rtl="0">
              <a:lnSpc>
                <a:spcPct val="200000"/>
              </a:lnSpc>
              <a:spcBef>
                <a:spcPts val="1200"/>
              </a:spcBef>
              <a:spcAft>
                <a:spcPts val="0"/>
              </a:spcAft>
              <a:buClr>
                <a:srgbClr val="000000"/>
              </a:buClr>
              <a:buSzPts val="2400"/>
              <a:buFont typeface="Arial"/>
              <a:buNone/>
            </a:pPr>
            <a:endParaRPr sz="2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sp>
        <p:nvSpPr>
          <p:cNvPr id="2151" name="Google Shape;2151;g29105228ff6_2_14"/>
          <p:cNvSpPr txBox="1"/>
          <p:nvPr/>
        </p:nvSpPr>
        <p:spPr>
          <a:xfrm>
            <a:off x="2653600" y="9875"/>
            <a:ext cx="9538200" cy="8649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IN" sz="2500" b="0" i="0" u="none" strike="noStrike" cap="none">
                <a:solidFill>
                  <a:schemeClr val="lt1"/>
                </a:solidFill>
                <a:latin typeface="Corbel"/>
                <a:ea typeface="Corbel"/>
                <a:cs typeface="Corbel"/>
                <a:sym typeface="Corbel"/>
              </a:rPr>
              <a:t>Beneficiary eligible for this scheme and amount details in Ni-kshay</a:t>
            </a:r>
            <a:endParaRPr sz="2500" b="0" i="0" u="none" strike="noStrike" cap="none">
              <a:solidFill>
                <a:schemeClr val="lt1"/>
              </a:solidFill>
              <a:latin typeface="Corbel"/>
              <a:ea typeface="Corbel"/>
              <a:cs typeface="Corbel"/>
              <a:sym typeface="Corbel"/>
            </a:endParaRPr>
          </a:p>
          <a:p>
            <a:pPr marL="0" marR="0" lvl="0" indent="0" algn="l" rtl="0">
              <a:lnSpc>
                <a:spcPct val="90000"/>
              </a:lnSpc>
              <a:spcBef>
                <a:spcPts val="0"/>
              </a:spcBef>
              <a:spcAft>
                <a:spcPts val="0"/>
              </a:spcAft>
              <a:buClr>
                <a:srgbClr val="000000"/>
              </a:buClr>
              <a:buSzPts val="2800"/>
              <a:buFont typeface="Arial"/>
              <a:buNone/>
            </a:pPr>
            <a:endParaRPr sz="2800" b="0" i="0" u="none" strike="noStrike" cap="none">
              <a:solidFill>
                <a:srgbClr val="FFFFFF"/>
              </a:solidFill>
              <a:latin typeface="Corbel"/>
              <a:ea typeface="Corbel"/>
              <a:cs typeface="Corbel"/>
              <a:sym typeface="Corbel"/>
            </a:endParaRPr>
          </a:p>
        </p:txBody>
      </p:sp>
      <p:sp>
        <p:nvSpPr>
          <p:cNvPr id="2152" name="Google Shape;2152;g29105228ff6_2_14"/>
          <p:cNvSpPr txBox="1"/>
          <p:nvPr/>
        </p:nvSpPr>
        <p:spPr>
          <a:xfrm>
            <a:off x="336345" y="779852"/>
            <a:ext cx="11730330" cy="5129629"/>
          </a:xfrm>
          <a:prstGeom prst="rect">
            <a:avLst/>
          </a:prstGeom>
          <a:noFill/>
          <a:ln>
            <a:noFill/>
          </a:ln>
        </p:spPr>
        <p:txBody>
          <a:bodyPr spcFirstLastPara="1" wrap="square" lIns="91425" tIns="45700" rIns="91425" bIns="45700" anchor="t" anchorCtr="0">
            <a:noAutofit/>
          </a:bodyPr>
          <a:lstStyle/>
          <a:p>
            <a:pPr marL="444500" marR="0" lvl="1" indent="-364490" algn="just" rtl="0">
              <a:lnSpc>
                <a:spcPct val="130000"/>
              </a:lnSpc>
              <a:spcBef>
                <a:spcPts val="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p:txBody>
      </p:sp>
      <p:pic>
        <p:nvPicPr>
          <p:cNvPr id="2153" name="Google Shape;2153;g29105228ff6_2_14"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2154" name="Google Shape;2154;g29105228ff6_2_14"/>
          <p:cNvSpPr/>
          <p:nvPr/>
        </p:nvSpPr>
        <p:spPr>
          <a:xfrm>
            <a:off x="336375" y="874775"/>
            <a:ext cx="11730300" cy="5129700"/>
          </a:xfrm>
          <a:prstGeom prst="rect">
            <a:avLst/>
          </a:prstGeom>
          <a:noFill/>
          <a:ln>
            <a:noFill/>
          </a:ln>
        </p:spPr>
        <p:txBody>
          <a:bodyPr spcFirstLastPara="1" wrap="square" lIns="91425" tIns="45700" rIns="91425" bIns="45700" anchor="t" anchorCtr="0">
            <a:noAutofit/>
          </a:bodyPr>
          <a:lstStyle/>
          <a:p>
            <a:pPr marL="457200" marR="0" lvl="0" indent="-381000" algn="just" rtl="0">
              <a:lnSpc>
                <a:spcPct val="200000"/>
              </a:lnSpc>
              <a:spcBef>
                <a:spcPts val="0"/>
              </a:spcBef>
              <a:spcAft>
                <a:spcPts val="0"/>
              </a:spcAft>
              <a:buClr>
                <a:schemeClr val="dk1"/>
              </a:buClr>
              <a:buSzPts val="2400"/>
              <a:buFont typeface="Corbel"/>
              <a:buAutoNum type="arabicPeriod"/>
            </a:pPr>
            <a:r>
              <a:rPr lang="en-IN" sz="2400" b="0" i="0" u="none" strike="noStrike" cap="none">
                <a:solidFill>
                  <a:schemeClr val="dk1"/>
                </a:solidFill>
                <a:latin typeface="Corbel"/>
                <a:ea typeface="Corbel"/>
                <a:cs typeface="Corbel"/>
                <a:sym typeface="Corbel"/>
              </a:rPr>
              <a:t>Any community volunteer who is not a salaried employee of state/central government. This includes ASHA, ANW, Trained dais and village health guides</a:t>
            </a:r>
            <a:endParaRPr sz="2400" b="0" i="0" u="none" strike="noStrike" cap="none">
              <a:solidFill>
                <a:schemeClr val="dk1"/>
              </a:solidFill>
              <a:latin typeface="Corbel"/>
              <a:ea typeface="Corbel"/>
              <a:cs typeface="Corbel"/>
              <a:sym typeface="Corbel"/>
            </a:endParaRPr>
          </a:p>
          <a:p>
            <a:pPr marL="457200" marR="0" lvl="0" indent="-381000" algn="just" rtl="0">
              <a:lnSpc>
                <a:spcPct val="200000"/>
              </a:lnSpc>
              <a:spcBef>
                <a:spcPts val="0"/>
              </a:spcBef>
              <a:spcAft>
                <a:spcPts val="0"/>
              </a:spcAft>
              <a:buClr>
                <a:schemeClr val="dk1"/>
              </a:buClr>
              <a:buSzPts val="2400"/>
              <a:buFont typeface="Corbel"/>
              <a:buAutoNum type="arabicPeriod"/>
            </a:pPr>
            <a:r>
              <a:rPr lang="en-IN" sz="2400" b="0" i="0" u="none" strike="noStrike" cap="none">
                <a:solidFill>
                  <a:schemeClr val="dk1"/>
                </a:solidFill>
                <a:latin typeface="Corbel"/>
                <a:ea typeface="Corbel"/>
                <a:cs typeface="Corbel"/>
                <a:sym typeface="Corbel"/>
              </a:rPr>
              <a:t>An incentive of INR 50 per notified TB patient for seeding of bank account details on the Ni-kshay portal.</a:t>
            </a:r>
            <a:endParaRPr sz="2400" b="0" i="0" u="none" strike="noStrike" cap="none">
              <a:solidFill>
                <a:schemeClr val="dk1"/>
              </a:solidFill>
              <a:latin typeface="Corbel"/>
              <a:ea typeface="Corbel"/>
              <a:cs typeface="Corbel"/>
              <a:sym typeface="Corbel"/>
            </a:endParaRPr>
          </a:p>
          <a:p>
            <a:pPr marL="457200" marR="0" lvl="0" indent="-381000" algn="just" rtl="0">
              <a:lnSpc>
                <a:spcPct val="200000"/>
              </a:lnSpc>
              <a:spcBef>
                <a:spcPts val="0"/>
              </a:spcBef>
              <a:spcAft>
                <a:spcPts val="0"/>
              </a:spcAft>
              <a:buClr>
                <a:schemeClr val="dk1"/>
              </a:buClr>
              <a:buSzPts val="2400"/>
              <a:buFont typeface="Corbel"/>
              <a:buAutoNum type="arabicPeriod"/>
            </a:pPr>
            <a:r>
              <a:rPr lang="en-IN" sz="2400" b="0" i="0" u="none" strike="noStrike" cap="none">
                <a:solidFill>
                  <a:schemeClr val="dk1"/>
                </a:solidFill>
                <a:latin typeface="Corbel"/>
                <a:ea typeface="Corbel"/>
                <a:cs typeface="Corbel"/>
                <a:sym typeface="Corbel"/>
              </a:rPr>
              <a:t>All ASHA or community volunteers who facilitate the seeding of bank accounts of all TB patients notified on or after 7th September 2022 are eligible for incentives under this activity. </a:t>
            </a:r>
            <a:endParaRPr sz="2400" b="0" i="0" u="none" strike="noStrike" cap="none">
              <a:solidFill>
                <a:schemeClr val="dk1"/>
              </a:solidFill>
              <a:latin typeface="Corbel"/>
              <a:ea typeface="Corbel"/>
              <a:cs typeface="Corbel"/>
              <a:sym typeface="Corbe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orbel"/>
              <a:ea typeface="Corbel"/>
              <a:cs typeface="Corbel"/>
              <a:sym typeface="Corbe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orbel"/>
              <a:ea typeface="Corbel"/>
              <a:cs typeface="Corbel"/>
              <a:sym typeface="Corbe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3600" b="1" i="0" u="none" strike="noStrike" kern="1200" cap="none" spc="0" normalizeH="0" baseline="0" noProof="0">
                <a:ln>
                  <a:noFill/>
                </a:ln>
                <a:solidFill>
                  <a:srgbClr val="FFFFFF"/>
                </a:solidFill>
                <a:effectLst/>
                <a:uLnTx/>
                <a:uFillTx/>
                <a:latin typeface="Arial" panose="020B0604020202020204"/>
                <a:cs typeface="Arial" panose="020B0604020202020204"/>
                <a:sym typeface="Arial" panose="020B0604020202020204"/>
              </a:rPr>
              <a:t>Roles and Responsibility</a:t>
            </a: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aphicFrame>
        <p:nvGraphicFramePr>
          <p:cNvPr id="5" name="Table 4"/>
          <p:cNvGraphicFramePr>
            <a:graphicFrameLocks noGrp="1"/>
          </p:cNvGraphicFramePr>
          <p:nvPr>
            <p:extLst>
              <p:ext uri="{D42A27DB-BD31-4B8C-83A1-F6EECF244321}">
                <p14:modId xmlns:p14="http://schemas.microsoft.com/office/powerpoint/2010/main" val="1056899165"/>
              </p:ext>
            </p:extLst>
          </p:nvPr>
        </p:nvGraphicFramePr>
        <p:xfrm>
          <a:off x="408787" y="815410"/>
          <a:ext cx="11229561" cy="579120"/>
        </p:xfrm>
        <a:graphic>
          <a:graphicData uri="http://schemas.openxmlformats.org/drawingml/2006/table">
            <a:tbl>
              <a:tblPr firstRow="1" bandRow="1"/>
              <a:tblGrid>
                <a:gridCol w="4074723">
                  <a:extLst>
                    <a:ext uri="{9D8B030D-6E8A-4147-A177-3AD203B41FA5}">
                      <a16:colId xmlns:a16="http://schemas.microsoft.com/office/drawing/2014/main" val="20000"/>
                    </a:ext>
                  </a:extLst>
                </a:gridCol>
                <a:gridCol w="3864420">
                  <a:extLst>
                    <a:ext uri="{9D8B030D-6E8A-4147-A177-3AD203B41FA5}">
                      <a16:colId xmlns:a16="http://schemas.microsoft.com/office/drawing/2014/main" val="20001"/>
                    </a:ext>
                  </a:extLst>
                </a:gridCol>
                <a:gridCol w="3290418">
                  <a:extLst>
                    <a:ext uri="{9D8B030D-6E8A-4147-A177-3AD203B41FA5}">
                      <a16:colId xmlns:a16="http://schemas.microsoft.com/office/drawing/2014/main" val="20002"/>
                    </a:ext>
                  </a:extLst>
                </a:gridCol>
              </a:tblGrid>
              <a:tr h="506988">
                <a:tc>
                  <a:txBody>
                    <a:bodyPr/>
                    <a:lstStyle/>
                    <a:p>
                      <a:pPr>
                        <a:spcBef>
                          <a:spcPct val="0"/>
                        </a:spcBef>
                        <a:spcAft>
                          <a:spcPct val="0"/>
                        </a:spcAft>
                      </a:pPr>
                      <a:r>
                        <a:rPr lang="en-IN" sz="1600" b="1">
                          <a:latin typeface="Arial" panose="020B0604020202020204" pitchFamily="34" charset="0"/>
                          <a:cs typeface="Arial" panose="020B0604020202020204" pitchFamily="34" charset="0"/>
                        </a:rPr>
                        <a:t>Features</a:t>
                      </a:r>
                    </a:p>
                  </a:txBody>
                  <a:tcPr anchor="ctr">
                    <a:solidFill>
                      <a:schemeClr val="bg2">
                        <a:lumMod val="20000"/>
                        <a:lumOff val="80000"/>
                      </a:schemeClr>
                    </a:solidFill>
                  </a:tcPr>
                </a:tc>
                <a:tc>
                  <a:txBody>
                    <a:bodyPr/>
                    <a:lstStyle/>
                    <a:p>
                      <a:pPr>
                        <a:spcBef>
                          <a:spcPct val="0"/>
                        </a:spcBef>
                        <a:spcAft>
                          <a:spcPct val="0"/>
                        </a:spcAft>
                      </a:pPr>
                      <a:r>
                        <a:rPr lang="en-IN" sz="1600" b="1" dirty="0">
                          <a:latin typeface="Arial" panose="020B0604020202020204" pitchFamily="34" charset="0"/>
                          <a:cs typeface="Arial" panose="020B0604020202020204" pitchFamily="34" charset="0"/>
                        </a:rPr>
                        <a:t>General Roles </a:t>
                      </a:r>
                    </a:p>
                    <a:p>
                      <a:pPr>
                        <a:spcBef>
                          <a:spcPct val="0"/>
                        </a:spcBef>
                        <a:spcAft>
                          <a:spcPct val="0"/>
                        </a:spcAft>
                      </a:pPr>
                      <a:r>
                        <a:rPr lang="en-IN" sz="1600" b="1" dirty="0">
                          <a:latin typeface="Arial" panose="020B0604020202020204" pitchFamily="34" charset="0"/>
                          <a:cs typeface="Arial" panose="020B0604020202020204" pitchFamily="34" charset="0"/>
                        </a:rPr>
                        <a:t>(DTO / TU / PHI / PPSA)</a:t>
                      </a:r>
                    </a:p>
                  </a:txBody>
                  <a:tcPr anchor="ctr">
                    <a:solidFill>
                      <a:schemeClr val="bg2">
                        <a:lumMod val="20000"/>
                        <a:lumOff val="80000"/>
                      </a:schemeClr>
                    </a:solidFill>
                  </a:tcPr>
                </a:tc>
                <a:tc>
                  <a:txBody>
                    <a:bodyPr/>
                    <a:lstStyle/>
                    <a:p>
                      <a:pPr>
                        <a:spcBef>
                          <a:spcPct val="0"/>
                        </a:spcBef>
                        <a:spcAft>
                          <a:spcPct val="0"/>
                        </a:spcAft>
                      </a:pPr>
                      <a:r>
                        <a:rPr lang="en-IN" sz="1600" b="1" dirty="0">
                          <a:latin typeface="Arial" panose="020B0604020202020204" pitchFamily="34" charset="0"/>
                          <a:cs typeface="Arial" panose="020B0604020202020204" pitchFamily="34" charset="0"/>
                        </a:rPr>
                        <a:t>DBT Specific Roles </a:t>
                      </a:r>
                    </a:p>
                    <a:p>
                      <a:pPr>
                        <a:spcBef>
                          <a:spcPct val="0"/>
                        </a:spcBef>
                        <a:spcAft>
                          <a:spcPct val="0"/>
                        </a:spcAft>
                      </a:pPr>
                      <a:r>
                        <a:rPr lang="en-IN" sz="1600" b="1" dirty="0">
                          <a:latin typeface="Arial" panose="020B0604020202020204" pitchFamily="34" charset="0"/>
                          <a:cs typeface="Arial" panose="020B0604020202020204" pitchFamily="34" charset="0"/>
                        </a:rPr>
                        <a:t>(DBT Maker/ DBT Checker)</a:t>
                      </a:r>
                    </a:p>
                  </a:txBody>
                  <a:tcPr anchor="ctr">
                    <a:solidFill>
                      <a:schemeClr val="bg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408783" y="1732797"/>
          <a:ext cx="11229561" cy="506988"/>
        </p:xfrm>
        <a:graphic>
          <a:graphicData uri="http://schemas.openxmlformats.org/drawingml/2006/table">
            <a:tbl>
              <a:tblPr firstRow="1" bandRow="1"/>
              <a:tblGrid>
                <a:gridCol w="4045230">
                  <a:extLst>
                    <a:ext uri="{9D8B030D-6E8A-4147-A177-3AD203B41FA5}">
                      <a16:colId xmlns:a16="http://schemas.microsoft.com/office/drawing/2014/main" val="20000"/>
                    </a:ext>
                  </a:extLst>
                </a:gridCol>
                <a:gridCol w="3936946">
                  <a:extLst>
                    <a:ext uri="{9D8B030D-6E8A-4147-A177-3AD203B41FA5}">
                      <a16:colId xmlns:a16="http://schemas.microsoft.com/office/drawing/2014/main" val="20001"/>
                    </a:ext>
                  </a:extLst>
                </a:gridCol>
                <a:gridCol w="3247385">
                  <a:extLst>
                    <a:ext uri="{9D8B030D-6E8A-4147-A177-3AD203B41FA5}">
                      <a16:colId xmlns:a16="http://schemas.microsoft.com/office/drawing/2014/main" val="20002"/>
                    </a:ext>
                  </a:extLst>
                </a:gridCol>
              </a:tblGrid>
              <a:tr h="506988">
                <a:tc>
                  <a:txBody>
                    <a:bodyPr/>
                    <a:lstStyle/>
                    <a:p>
                      <a:pPr marL="0" indent="0">
                        <a:buFont typeface="Arial" panose="020B0604020202020204" pitchFamily="34" charset="0"/>
                        <a:buNone/>
                      </a:pPr>
                      <a:r>
                        <a:rPr lang="en-IN" sz="1600" b="1"/>
                        <a:t>View</a:t>
                      </a:r>
                      <a:r>
                        <a:rPr lang="en-IN" sz="1600"/>
                        <a:t> DBT details (Patient Record </a:t>
                      </a:r>
                      <a:r>
                        <a:rPr lang="en-IN" sz="1600">
                          <a:sym typeface="Wingdings" panose="05000000000000000000" pitchFamily="2" charset="2"/>
                        </a:rPr>
                        <a:t> </a:t>
                      </a:r>
                      <a:r>
                        <a:rPr lang="en-IN" sz="1600"/>
                        <a:t>DBT)</a:t>
                      </a:r>
                    </a:p>
                  </a:txBody>
                  <a:tcPr anchor="ctr"/>
                </a:tc>
                <a:tc>
                  <a:txBody>
                    <a:bodyPr/>
                    <a:lstStyle/>
                    <a:p>
                      <a:pPr marL="0" indent="0" algn="ctr">
                        <a:buFontTx/>
                        <a:buNone/>
                      </a:pPr>
                      <a:r>
                        <a:rPr lang="en-IN" sz="1600" b="1"/>
                        <a:t>√</a:t>
                      </a:r>
                    </a:p>
                  </a:txBody>
                  <a:tcPr anchor="ctr">
                    <a:solidFill>
                      <a:srgbClr val="92D050"/>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IN" sz="1600" b="1"/>
                        <a:t>√</a:t>
                      </a:r>
                    </a:p>
                  </a:txBody>
                  <a:tcPr anchor="ctr">
                    <a:solidFill>
                      <a:srgbClr val="92D050"/>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408779" y="2779100"/>
          <a:ext cx="11229561" cy="579120"/>
        </p:xfrm>
        <a:graphic>
          <a:graphicData uri="http://schemas.openxmlformats.org/drawingml/2006/table">
            <a:tbl>
              <a:tblPr firstRow="1" bandRow="1"/>
              <a:tblGrid>
                <a:gridCol w="4045230">
                  <a:extLst>
                    <a:ext uri="{9D8B030D-6E8A-4147-A177-3AD203B41FA5}">
                      <a16:colId xmlns:a16="http://schemas.microsoft.com/office/drawing/2014/main" val="20000"/>
                    </a:ext>
                  </a:extLst>
                </a:gridCol>
                <a:gridCol w="3947704">
                  <a:extLst>
                    <a:ext uri="{9D8B030D-6E8A-4147-A177-3AD203B41FA5}">
                      <a16:colId xmlns:a16="http://schemas.microsoft.com/office/drawing/2014/main" val="20001"/>
                    </a:ext>
                  </a:extLst>
                </a:gridCol>
                <a:gridCol w="3236627">
                  <a:extLst>
                    <a:ext uri="{9D8B030D-6E8A-4147-A177-3AD203B41FA5}">
                      <a16:colId xmlns:a16="http://schemas.microsoft.com/office/drawing/2014/main" val="20002"/>
                    </a:ext>
                  </a:extLst>
                </a:gridCol>
              </a:tblGrid>
              <a:tr h="506988">
                <a:tc>
                  <a:txBody>
                    <a:bodyPr/>
                    <a:lstStyle/>
                    <a:p>
                      <a:pPr marL="0" indent="0">
                        <a:buFont typeface="Arial" panose="020B0604020202020204" pitchFamily="34" charset="0"/>
                        <a:buNone/>
                      </a:pPr>
                      <a:r>
                        <a:rPr lang="en-IN" sz="1600" b="1"/>
                        <a:t>Add/ Edit</a:t>
                      </a:r>
                      <a:r>
                        <a:rPr lang="en-IN" sz="1600"/>
                        <a:t> DBT details (Patient Record </a:t>
                      </a:r>
                      <a:r>
                        <a:rPr lang="en-IN" sz="1600">
                          <a:sym typeface="Wingdings" panose="05000000000000000000" pitchFamily="2" charset="2"/>
                        </a:rPr>
                        <a:t> </a:t>
                      </a:r>
                      <a:r>
                        <a:rPr lang="en-IN" sz="1600"/>
                        <a:t>DBT)</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IN" sz="1600" b="1"/>
                        <a:t>√</a:t>
                      </a:r>
                    </a:p>
                  </a:txBody>
                  <a:tcPr anchor="ctr">
                    <a:solidFill>
                      <a:srgbClr val="92D050"/>
                    </a:solidFill>
                  </a:tcPr>
                </a:tc>
                <a:tc>
                  <a:txBody>
                    <a:bodyPr/>
                    <a:lstStyle/>
                    <a:p>
                      <a:pPr marL="0" indent="0" algn="ctr">
                        <a:spcBef>
                          <a:spcPct val="0"/>
                        </a:spcBef>
                        <a:spcAft>
                          <a:spcPct val="0"/>
                        </a:spcAft>
                        <a:buFont typeface="Arial" panose="020B0604020202020204" pitchFamily="34" charset="0"/>
                        <a:buNone/>
                      </a:pPr>
                      <a:r>
                        <a:rPr lang="en-IN" sz="1600" b="1">
                          <a:latin typeface="Arial" panose="020B0604020202020204" pitchFamily="34" charset="0"/>
                          <a:cs typeface="Arial" panose="020B0604020202020204" pitchFamily="34" charset="0"/>
                        </a:rPr>
                        <a:t>X</a:t>
                      </a:r>
                    </a:p>
                  </a:txBody>
                  <a:tcPr anchor="ctr">
                    <a:solidFill>
                      <a:srgbClr val="FF0000"/>
                    </a:solidFill>
                  </a:tcPr>
                </a:tc>
                <a:extLst>
                  <a:ext uri="{0D108BD9-81ED-4DB2-BD59-A6C34878D82A}">
                    <a16:rowId xmlns:a16="http://schemas.microsoft.com/office/drawing/2014/main" val="10000"/>
                  </a:ext>
                </a:extLst>
              </a:tr>
            </a:tbl>
          </a:graphicData>
        </a:graphic>
      </p:graphicFrame>
      <p:sp>
        <p:nvSpPr>
          <p:cNvPr id="3" name="TextBox 2"/>
          <p:cNvSpPr txBox="1"/>
          <p:nvPr/>
        </p:nvSpPr>
        <p:spPr>
          <a:xfrm>
            <a:off x="408784" y="6344115"/>
            <a:ext cx="11229561" cy="307777"/>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IN"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While processing benefits from DBT Checker Logins, OTP is triggered to registered mobile number of DTO</a:t>
            </a:r>
          </a:p>
        </p:txBody>
      </p:sp>
      <p:graphicFrame>
        <p:nvGraphicFramePr>
          <p:cNvPr id="11" name="Table 10"/>
          <p:cNvGraphicFramePr>
            <a:graphicFrameLocks noGrp="1"/>
          </p:cNvGraphicFramePr>
          <p:nvPr/>
        </p:nvGraphicFramePr>
        <p:xfrm>
          <a:off x="408779" y="3960906"/>
          <a:ext cx="11229561" cy="579120"/>
        </p:xfrm>
        <a:graphic>
          <a:graphicData uri="http://schemas.openxmlformats.org/drawingml/2006/table">
            <a:tbl>
              <a:tblPr firstRow="1" bandRow="1"/>
              <a:tblGrid>
                <a:gridCol w="4045230">
                  <a:extLst>
                    <a:ext uri="{9D8B030D-6E8A-4147-A177-3AD203B41FA5}">
                      <a16:colId xmlns:a16="http://schemas.microsoft.com/office/drawing/2014/main" val="20000"/>
                    </a:ext>
                  </a:extLst>
                </a:gridCol>
                <a:gridCol w="3947704">
                  <a:extLst>
                    <a:ext uri="{9D8B030D-6E8A-4147-A177-3AD203B41FA5}">
                      <a16:colId xmlns:a16="http://schemas.microsoft.com/office/drawing/2014/main" val="20001"/>
                    </a:ext>
                  </a:extLst>
                </a:gridCol>
                <a:gridCol w="3236627">
                  <a:extLst>
                    <a:ext uri="{9D8B030D-6E8A-4147-A177-3AD203B41FA5}">
                      <a16:colId xmlns:a16="http://schemas.microsoft.com/office/drawing/2014/main" val="20002"/>
                    </a:ext>
                  </a:extLst>
                </a:gridCol>
              </a:tblGrid>
              <a:tr h="506988">
                <a:tc>
                  <a:txBody>
                    <a:bodyPr/>
                    <a:lstStyle/>
                    <a:p>
                      <a:pPr marL="0" indent="0">
                        <a:spcBef>
                          <a:spcPct val="0"/>
                        </a:spcBef>
                        <a:spcAft>
                          <a:spcPct val="0"/>
                        </a:spcAft>
                        <a:buFont typeface="Arial" panose="020B0604020202020204" pitchFamily="34" charset="0"/>
                        <a:buNone/>
                      </a:pPr>
                      <a:r>
                        <a:rPr lang="en-IN" sz="1600" b="1">
                          <a:latin typeface="Arial" panose="020B0604020202020204" pitchFamily="34" charset="0"/>
                          <a:cs typeface="Arial" panose="020B0604020202020204" pitchFamily="34" charset="0"/>
                        </a:rPr>
                        <a:t>Beneficiary Approval </a:t>
                      </a:r>
                      <a:r>
                        <a:rPr lang="en-IN" sz="1600">
                          <a:latin typeface="Arial" panose="020B0604020202020204" pitchFamily="34" charset="0"/>
                          <a:cs typeface="Arial" panose="020B0604020202020204" pitchFamily="34" charset="0"/>
                        </a:rPr>
                        <a:t>– Patient/ Private Health Facility</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IN" sz="1600" b="1"/>
                        <a:t>X</a:t>
                      </a:r>
                    </a:p>
                  </a:txBody>
                  <a:tcPr anchor="ctr">
                    <a:solidFill>
                      <a:srgbClr val="FF0000"/>
                    </a:solidFill>
                  </a:tcPr>
                </a:tc>
                <a:tc>
                  <a: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IN" sz="1600" b="1"/>
                        <a:t>√</a:t>
                      </a:r>
                    </a:p>
                  </a:txBody>
                  <a:tcPr anchor="ctr">
                    <a:solidFill>
                      <a:srgbClr val="92D050"/>
                    </a:solidFill>
                  </a:tcPr>
                </a:tc>
                <a:extLst>
                  <a:ext uri="{0D108BD9-81ED-4DB2-BD59-A6C34878D82A}">
                    <a16:rowId xmlns:a16="http://schemas.microsoft.com/office/drawing/2014/main" val="10000"/>
                  </a:ext>
                </a:extLst>
              </a:tr>
            </a:tbl>
          </a:graphicData>
        </a:graphic>
      </p:graphicFrame>
      <p:sp>
        <p:nvSpPr>
          <p:cNvPr id="13" name="TextBox 12"/>
          <p:cNvSpPr txBox="1"/>
          <p:nvPr/>
        </p:nvSpPr>
        <p:spPr>
          <a:xfrm>
            <a:off x="8436075" y="4577386"/>
            <a:ext cx="3202265" cy="307777"/>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IN" sz="1400" b="0" i="1"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Available only at DBT Checker Logins</a:t>
            </a:r>
          </a:p>
        </p:txBody>
      </p:sp>
      <p:graphicFrame>
        <p:nvGraphicFramePr>
          <p:cNvPr id="14" name="Table 13"/>
          <p:cNvGraphicFramePr>
            <a:graphicFrameLocks noGrp="1"/>
          </p:cNvGraphicFramePr>
          <p:nvPr/>
        </p:nvGraphicFramePr>
        <p:xfrm>
          <a:off x="408780" y="5307886"/>
          <a:ext cx="11229561" cy="506988"/>
        </p:xfrm>
        <a:graphic>
          <a:graphicData uri="http://schemas.openxmlformats.org/drawingml/2006/table">
            <a:tbl>
              <a:tblPr firstRow="1" bandRow="1"/>
              <a:tblGrid>
                <a:gridCol w="4045230">
                  <a:extLst>
                    <a:ext uri="{9D8B030D-6E8A-4147-A177-3AD203B41FA5}">
                      <a16:colId xmlns:a16="http://schemas.microsoft.com/office/drawing/2014/main" val="20000"/>
                    </a:ext>
                  </a:extLst>
                </a:gridCol>
                <a:gridCol w="3947704">
                  <a:extLst>
                    <a:ext uri="{9D8B030D-6E8A-4147-A177-3AD203B41FA5}">
                      <a16:colId xmlns:a16="http://schemas.microsoft.com/office/drawing/2014/main" val="20001"/>
                    </a:ext>
                  </a:extLst>
                </a:gridCol>
                <a:gridCol w="3236627">
                  <a:extLst>
                    <a:ext uri="{9D8B030D-6E8A-4147-A177-3AD203B41FA5}">
                      <a16:colId xmlns:a16="http://schemas.microsoft.com/office/drawing/2014/main" val="20002"/>
                    </a:ext>
                  </a:extLst>
                </a:gridCol>
              </a:tblGrid>
              <a:tr h="506988">
                <a:tc>
                  <a:txBody>
                    <a:bodyPr/>
                    <a:lstStyle/>
                    <a:p>
                      <a:pPr marL="0" indent="0">
                        <a:spcBef>
                          <a:spcPct val="0"/>
                        </a:spcBef>
                        <a:spcAft>
                          <a:spcPct val="0"/>
                        </a:spcAft>
                        <a:buFont typeface="Arial" panose="020B0604020202020204" pitchFamily="34" charset="0"/>
                        <a:buNone/>
                      </a:pPr>
                      <a:r>
                        <a:rPr lang="en-IN" sz="1600" b="1">
                          <a:latin typeface="Arial" panose="020B0604020202020204" pitchFamily="34" charset="0"/>
                          <a:cs typeface="Arial" panose="020B0604020202020204" pitchFamily="34" charset="0"/>
                        </a:rPr>
                        <a:t>Processing Benefits</a:t>
                      </a:r>
                      <a:endParaRPr lang="en-IN" sz="16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IN" sz="1600" b="1"/>
                        <a:t>X</a:t>
                      </a:r>
                    </a:p>
                  </a:txBody>
                  <a:tcPr anchor="ctr">
                    <a:solidFill>
                      <a:srgbClr val="FF0000"/>
                    </a:solidFill>
                  </a:tcPr>
                </a:tc>
                <a:tc>
                  <a: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IN" sz="1600" b="1"/>
                        <a:t>√</a:t>
                      </a:r>
                    </a:p>
                  </a:txBody>
                  <a:tcPr anchor="ctr">
                    <a:solidFill>
                      <a:srgbClr val="92D050"/>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g29105228ff6_2_21"/>
          <p:cNvSpPr txBox="1"/>
          <p:nvPr/>
        </p:nvSpPr>
        <p:spPr>
          <a:xfrm>
            <a:off x="2572499" y="9868"/>
            <a:ext cx="9619501"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IN" sz="2800" b="0" i="0" u="none" strike="noStrike" cap="none">
                <a:solidFill>
                  <a:schemeClr val="lt1"/>
                </a:solidFill>
                <a:latin typeface="Corbel"/>
                <a:ea typeface="Corbel"/>
                <a:cs typeface="Corbel"/>
                <a:sym typeface="Corbel"/>
              </a:rPr>
              <a:t>Step 1: Bank account seeding register</a:t>
            </a:r>
            <a:endParaRPr sz="2800" b="0" i="0" u="none" strike="noStrike" cap="none">
              <a:solidFill>
                <a:schemeClr val="lt1"/>
              </a:solidFill>
              <a:latin typeface="Corbel"/>
              <a:ea typeface="Corbel"/>
              <a:cs typeface="Corbel"/>
              <a:sym typeface="Corbel"/>
            </a:endParaRPr>
          </a:p>
        </p:txBody>
      </p:sp>
      <p:pic>
        <p:nvPicPr>
          <p:cNvPr id="2160" name="Google Shape;2160;g29105228ff6_2_21"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2161" name="Google Shape;2161;g29105228ff6_2_21"/>
          <p:cNvPicPr preferRelativeResize="0"/>
          <p:nvPr/>
        </p:nvPicPr>
        <p:blipFill rotWithShape="1">
          <a:blip r:embed="rId4">
            <a:alphaModFix/>
          </a:blip>
          <a:srcRect/>
          <a:stretch/>
        </p:blipFill>
        <p:spPr>
          <a:xfrm>
            <a:off x="152400" y="611800"/>
            <a:ext cx="12039600" cy="5940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g29105228ff6_2_27"/>
          <p:cNvSpPr txBox="1"/>
          <p:nvPr/>
        </p:nvSpPr>
        <p:spPr>
          <a:xfrm>
            <a:off x="2572500" y="9876"/>
            <a:ext cx="9619500" cy="75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IN" sz="2400" b="0" i="0" u="none" strike="noStrike" cap="none">
                <a:solidFill>
                  <a:schemeClr val="lt1"/>
                </a:solidFill>
                <a:latin typeface="Corbel"/>
                <a:ea typeface="Corbel"/>
                <a:cs typeface="Corbel"/>
                <a:sym typeface="Corbel"/>
              </a:rPr>
              <a:t>Step 2: Reconciliation form of incentive for bank account seeding</a:t>
            </a:r>
            <a:endParaRPr sz="2400" b="0" i="0" u="none" strike="noStrike" cap="none">
              <a:solidFill>
                <a:schemeClr val="lt1"/>
              </a:solidFill>
              <a:latin typeface="Corbel"/>
              <a:ea typeface="Corbel"/>
              <a:cs typeface="Corbel"/>
              <a:sym typeface="Corbel"/>
            </a:endParaRPr>
          </a:p>
        </p:txBody>
      </p:sp>
      <p:pic>
        <p:nvPicPr>
          <p:cNvPr id="2167" name="Google Shape;2167;g29105228ff6_2_27"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2168" name="Google Shape;2168;g29105228ff6_2_27"/>
          <p:cNvPicPr preferRelativeResize="0"/>
          <p:nvPr/>
        </p:nvPicPr>
        <p:blipFill rotWithShape="1">
          <a:blip r:embed="rId4">
            <a:alphaModFix/>
          </a:blip>
          <a:srcRect/>
          <a:stretch/>
        </p:blipFill>
        <p:spPr>
          <a:xfrm>
            <a:off x="152400" y="764200"/>
            <a:ext cx="11965550" cy="5908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g29105228ff6_2_33"/>
          <p:cNvSpPr txBox="1"/>
          <p:nvPr/>
        </p:nvSpPr>
        <p:spPr>
          <a:xfrm>
            <a:off x="2572500" y="9876"/>
            <a:ext cx="9619500" cy="75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IN" sz="2400" b="0" i="0" u="none" strike="noStrike" cap="none">
                <a:solidFill>
                  <a:schemeClr val="lt1"/>
                </a:solidFill>
                <a:latin typeface="Corbel"/>
                <a:ea typeface="Corbel"/>
                <a:cs typeface="Corbel"/>
                <a:sym typeface="Corbel"/>
              </a:rPr>
              <a:t>Step 3: Reconciliation report of incentive for bank account seeding</a:t>
            </a:r>
            <a:endParaRPr sz="2400" b="0" i="0" u="none" strike="noStrike" cap="none">
              <a:solidFill>
                <a:schemeClr val="lt1"/>
              </a:solidFill>
              <a:latin typeface="Corbel"/>
              <a:ea typeface="Corbel"/>
              <a:cs typeface="Corbel"/>
              <a:sym typeface="Corbel"/>
            </a:endParaRPr>
          </a:p>
        </p:txBody>
      </p:sp>
      <p:pic>
        <p:nvPicPr>
          <p:cNvPr id="2174" name="Google Shape;2174;g29105228ff6_2_33"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2175" name="Google Shape;2175;g29105228ff6_2_33"/>
          <p:cNvPicPr preferRelativeResize="0"/>
          <p:nvPr/>
        </p:nvPicPr>
        <p:blipFill rotWithShape="1">
          <a:blip r:embed="rId4">
            <a:alphaModFix/>
          </a:blip>
          <a:srcRect/>
          <a:stretch/>
        </p:blipFill>
        <p:spPr>
          <a:xfrm>
            <a:off x="152400" y="916475"/>
            <a:ext cx="12039600" cy="5755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751114" y="1371598"/>
            <a:ext cx="10156372" cy="5212743"/>
          </a:xfrm>
        </p:spPr>
        <p:txBody>
          <a:bodyPr>
            <a:normAutofit/>
          </a:bodyPr>
          <a:lstStyle/>
          <a:p>
            <a:pPr algn="ctr"/>
            <a:endParaRPr lang="en-IN" sz="5000" b="1" dirty="0"/>
          </a:p>
          <a:p>
            <a:pPr algn="ctr"/>
            <a:endParaRPr lang="en-IN" sz="5000" b="1" dirty="0"/>
          </a:p>
          <a:p>
            <a:pPr algn="ctr"/>
            <a:r>
              <a:rPr lang="en-IN" sz="5000" b="1" dirty="0"/>
              <a:t>Single Nodal agency mechanism</a:t>
            </a:r>
            <a:endParaRPr lang="en-US" sz="5000" b="1" dirty="0"/>
          </a:p>
          <a:p>
            <a:pPr marL="342900" indent="-342900" algn="l">
              <a:buFont typeface="Wingdings" panose="05000000000000000000" pitchFamily="2" charset="2"/>
              <a:buChar char="Ø"/>
            </a:pPr>
            <a:endParaRPr lang="en-IN" dirty="0"/>
          </a:p>
          <a:p>
            <a:pPr marL="342900" indent="-342900" algn="l">
              <a:buFont typeface="Wingdings" panose="05000000000000000000" pitchFamily="2" charset="2"/>
              <a:buChar char="Ø"/>
            </a:pPr>
            <a:endParaRPr lang="en-IN" dirty="0"/>
          </a:p>
          <a:p>
            <a:pPr marL="342900" indent="-342900" algn="l">
              <a:buFont typeface="Wingdings" panose="05000000000000000000" pitchFamily="2" charset="2"/>
              <a:buChar char="Ø"/>
            </a:pPr>
            <a:endParaRPr lang="en-IN"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g29105228ff6_2_33"/>
          <p:cNvSpPr txBox="1"/>
          <p:nvPr/>
        </p:nvSpPr>
        <p:spPr>
          <a:xfrm>
            <a:off x="2572500" y="9876"/>
            <a:ext cx="9619500" cy="754200"/>
          </a:xfrm>
          <a:prstGeom prst="rect">
            <a:avLst/>
          </a:prstGeom>
          <a:noFill/>
          <a:ln>
            <a:noFill/>
          </a:ln>
        </p:spPr>
        <p:txBody>
          <a:bodyPr spcFirstLastPara="1" wrap="square" lIns="91425" tIns="45700" rIns="91425" bIns="45700" anchor="t" anchorCtr="0">
            <a:noAutofit/>
          </a:bodyPr>
          <a:lstStyle/>
          <a:p>
            <a:r>
              <a:rPr lang="en-IN" sz="2400" b="1" dirty="0">
                <a:solidFill>
                  <a:schemeClr val="bg1"/>
                </a:solidFill>
              </a:rPr>
              <a:t>Important terms under SNA</a:t>
            </a:r>
            <a:endParaRPr lang="en-US" sz="2400" b="1" dirty="0">
              <a:solidFill>
                <a:schemeClr val="bg1"/>
              </a:solidFill>
            </a:endParaRPr>
          </a:p>
          <a:p>
            <a:endParaRPr lang="en-US" sz="2400" b="1" dirty="0">
              <a:solidFill>
                <a:schemeClr val="bg1"/>
              </a:solidFill>
            </a:endParaRPr>
          </a:p>
        </p:txBody>
      </p:sp>
      <p:pic>
        <p:nvPicPr>
          <p:cNvPr id="2174" name="Google Shape;2174;g29105228ff6_2_33"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2" name="Subtitle 2">
            <a:extLst>
              <a:ext uri="{FF2B5EF4-FFF2-40B4-BE49-F238E27FC236}">
                <a16:creationId xmlns:a16="http://schemas.microsoft.com/office/drawing/2014/main" id="{8F68DC2F-7B7A-0C85-8BB0-38752D4E2643}"/>
              </a:ext>
            </a:extLst>
          </p:cNvPr>
          <p:cNvSpPr txBox="1"/>
          <p:nvPr/>
        </p:nvSpPr>
        <p:spPr>
          <a:xfrm>
            <a:off x="751114" y="1208313"/>
            <a:ext cx="10156372" cy="5212743"/>
          </a:xfrm>
          <a:prstGeom prst="rect">
            <a:avLst/>
          </a:prstGeom>
        </p:spPr>
        <p:txBody>
          <a:bodyPr vert="horz" lIns="91440" tIns="45720" rIns="91440" bIns="45720" rtlCol="0">
            <a:normAutofit/>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826135">
              <a:lnSpc>
                <a:spcPct val="150000"/>
              </a:lnSpc>
              <a:spcBef>
                <a:spcPct val="20000"/>
              </a:spcBef>
              <a:buClr>
                <a:srgbClr val="0099FF"/>
              </a:buClr>
              <a:buSzPct val="70000"/>
            </a:pPr>
            <a:endParaRPr lang="en-US">
              <a:solidFill>
                <a:srgbClr val="000000"/>
              </a:solidFill>
              <a:latin typeface="Arial" panose="020B0604020202020204" pitchFamily="34" charset="0"/>
              <a:cs typeface="Arial" panose="020B0604020202020204" pitchFamily="34" charset="0"/>
            </a:endParaRPr>
          </a:p>
          <a:p>
            <a:pPr marL="444500" lvl="1" indent="-444500" algn="l" defTabSz="826135">
              <a:lnSpc>
                <a:spcPct val="130000"/>
              </a:lnSpc>
              <a:spcBef>
                <a:spcPct val="20000"/>
              </a:spcBef>
              <a:buClr>
                <a:srgbClr val="0099FF"/>
              </a:buClr>
              <a:buSzPct val="70000"/>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a:p>
            <a:pPr algn="l"/>
            <a:endParaRPr lang="en-IN"/>
          </a:p>
          <a:p>
            <a:pPr marL="342900" indent="-342900" algn="l">
              <a:buFont typeface="Wingdings" panose="05000000000000000000" pitchFamily="2" charset="2"/>
              <a:buChar char="Ø"/>
            </a:pPr>
            <a:endParaRPr lang="en-IN"/>
          </a:p>
          <a:p>
            <a:pPr marL="342900" indent="-342900" algn="l">
              <a:buFont typeface="Wingdings" panose="05000000000000000000" pitchFamily="2" charset="2"/>
              <a:buChar char="Ø"/>
            </a:pPr>
            <a:endParaRPr lang="en-IN"/>
          </a:p>
          <a:p>
            <a:pPr marL="342900" indent="-342900" algn="l">
              <a:buFont typeface="Wingdings" panose="05000000000000000000" pitchFamily="2" charset="2"/>
              <a:buChar char="Ø"/>
            </a:pPr>
            <a:endParaRPr lang="en-IN"/>
          </a:p>
        </p:txBody>
      </p:sp>
      <p:sp>
        <p:nvSpPr>
          <p:cNvPr id="10" name="Subtitle 2">
            <a:extLst>
              <a:ext uri="{FF2B5EF4-FFF2-40B4-BE49-F238E27FC236}">
                <a16:creationId xmlns:a16="http://schemas.microsoft.com/office/drawing/2014/main" id="{E78A14AF-47EB-8283-6265-B89AF4610627}"/>
              </a:ext>
            </a:extLst>
          </p:cNvPr>
          <p:cNvSpPr txBox="1"/>
          <p:nvPr/>
        </p:nvSpPr>
        <p:spPr>
          <a:xfrm>
            <a:off x="1017814" y="855530"/>
            <a:ext cx="10156372" cy="54915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pPr>
            <a:r>
              <a:rPr lang="en-US" sz="2400" b="1" dirty="0">
                <a:latin typeface="Times New Roman" panose="02020603050405020304" pitchFamily="18" charset="0"/>
                <a:cs typeface="Times New Roman" panose="02020603050405020304" pitchFamily="18" charset="0"/>
              </a:rPr>
              <a:t>PFMS- </a:t>
            </a:r>
            <a:r>
              <a:rPr lang="en-IN" dirty="0">
                <a:latin typeface="Times New Roman" panose="02020603050405020304" pitchFamily="18" charset="0"/>
                <a:cs typeface="Times New Roman" panose="02020603050405020304" pitchFamily="18" charset="0"/>
              </a:rPr>
              <a:t>Public Financial Management System </a:t>
            </a:r>
            <a:endParaRPr lang="en-US" dirty="0">
              <a:latin typeface="Times New Roman" panose="02020603050405020304" pitchFamily="18" charset="0"/>
              <a:cs typeface="Times New Roman" panose="02020603050405020304" pitchFamily="18" charset="0"/>
            </a:endParaRPr>
          </a:p>
          <a:p>
            <a:pPr marL="342900" indent="-342900" algn="just">
              <a:lnSpc>
                <a:spcPct val="150000"/>
              </a:lnSpc>
            </a:pPr>
            <a:r>
              <a:rPr lang="en-US" sz="2400" b="1" dirty="0">
                <a:latin typeface="Times New Roman" panose="02020603050405020304" pitchFamily="18" charset="0"/>
                <a:cs typeface="Times New Roman" panose="02020603050405020304" pitchFamily="18" charset="0"/>
              </a:rPr>
              <a:t>CSS- </a:t>
            </a:r>
            <a:r>
              <a:rPr lang="en-US" sz="2400" dirty="0">
                <a:latin typeface="Times New Roman" panose="02020603050405020304" pitchFamily="18" charset="0"/>
                <a:cs typeface="Times New Roman" panose="02020603050405020304" pitchFamily="18" charset="0"/>
              </a:rPr>
              <a:t>Centrally sponsored schemes (CSS)- 9156/4063- Nationa</a:t>
            </a:r>
            <a:r>
              <a:rPr lang="en-US" dirty="0">
                <a:latin typeface="Times New Roman" panose="02020603050405020304" pitchFamily="18" charset="0"/>
                <a:cs typeface="Times New Roman" panose="02020603050405020304" pitchFamily="18" charset="0"/>
              </a:rPr>
              <a:t>l Health mission</a:t>
            </a:r>
            <a:endParaRPr lang="en-US" sz="2400" dirty="0">
              <a:latin typeface="Times New Roman" panose="02020603050405020304" pitchFamily="18" charset="0"/>
              <a:cs typeface="Times New Roman" panose="02020603050405020304" pitchFamily="18" charset="0"/>
            </a:endParaRPr>
          </a:p>
          <a:p>
            <a:pPr marL="342900" indent="-342900" algn="just">
              <a:lnSpc>
                <a:spcPct val="150000"/>
              </a:lnSpc>
            </a:pPr>
            <a:r>
              <a:rPr lang="en-US" sz="2400" b="1" dirty="0">
                <a:latin typeface="Times New Roman" panose="02020603050405020304" pitchFamily="18" charset="0"/>
                <a:cs typeface="Times New Roman" panose="02020603050405020304" pitchFamily="18" charset="0"/>
              </a:rPr>
              <a:t>SLS- </a:t>
            </a:r>
            <a:r>
              <a:rPr lang="en-US" sz="2400" dirty="0">
                <a:latin typeface="Times New Roman" panose="02020603050405020304" pitchFamily="18" charset="0"/>
                <a:cs typeface="Times New Roman" panose="02020603050405020304" pitchFamily="18" charset="0"/>
              </a:rPr>
              <a:t>State-linked schemes- Linked scheme against CSS of State/UT</a:t>
            </a:r>
          </a:p>
          <a:p>
            <a:pPr marL="342900" indent="-342900" algn="just">
              <a:lnSpc>
                <a:spcPct val="150000"/>
              </a:lnSpc>
            </a:pPr>
            <a:r>
              <a:rPr lang="en-US" b="1" dirty="0">
                <a:latin typeface="Times New Roman" panose="02020603050405020304" pitchFamily="18" charset="0"/>
                <a:cs typeface="Times New Roman" panose="02020603050405020304" pitchFamily="18" charset="0"/>
              </a:rPr>
              <a:t>ZBSAs-</a:t>
            </a:r>
            <a:r>
              <a:rPr lang="en-US" dirty="0">
                <a:latin typeface="Times New Roman" panose="02020603050405020304" pitchFamily="18" charset="0"/>
                <a:cs typeface="Times New Roman" panose="02020603050405020304" pitchFamily="18" charset="0"/>
              </a:rPr>
              <a:t> Zero balance subsidiary account at IAs</a:t>
            </a:r>
          </a:p>
          <a:p>
            <a:pPr marL="342900" indent="-342900" algn="just">
              <a:lnSpc>
                <a:spcPct val="150000"/>
              </a:lnSpc>
            </a:pPr>
            <a:r>
              <a:rPr lang="en-US" sz="2400" b="1" dirty="0">
                <a:latin typeface="Times New Roman" panose="02020603050405020304" pitchFamily="18" charset="0"/>
                <a:cs typeface="Times New Roman" panose="02020603050405020304" pitchFamily="18" charset="0"/>
              </a:rPr>
              <a:t>SNA- </a:t>
            </a:r>
            <a:r>
              <a:rPr lang="en-US" sz="2400" dirty="0">
                <a:latin typeface="Times New Roman" panose="02020603050405020304" pitchFamily="18" charset="0"/>
                <a:cs typeface="Times New Roman" panose="02020603050405020304" pitchFamily="18" charset="0"/>
              </a:rPr>
              <a:t>Single nodal agency- Agency of program linked as parent agency in PFMS</a:t>
            </a:r>
          </a:p>
          <a:p>
            <a:pPr marL="342900" indent="-342900" algn="just">
              <a:lnSpc>
                <a:spcPct val="150000"/>
              </a:lnSpc>
            </a:pPr>
            <a:r>
              <a:rPr lang="en-US" b="1" dirty="0">
                <a:latin typeface="Times New Roman" panose="02020603050405020304" pitchFamily="18" charset="0"/>
                <a:cs typeface="Times New Roman" panose="02020603050405020304" pitchFamily="18" charset="0"/>
              </a:rPr>
              <a:t>IAs- </a:t>
            </a:r>
            <a:r>
              <a:rPr lang="en-US" dirty="0">
                <a:latin typeface="Times New Roman" panose="02020603050405020304" pitchFamily="18" charset="0"/>
                <a:cs typeface="Times New Roman" panose="02020603050405020304" pitchFamily="18" charset="0"/>
              </a:rPr>
              <a:t>Implementing agencies- Agencies implementing the program</a:t>
            </a:r>
            <a:endParaRPr lang="en-US" sz="2400" dirty="0">
              <a:latin typeface="Times New Roman" panose="02020603050405020304" pitchFamily="18" charset="0"/>
              <a:cs typeface="Times New Roman" panose="02020603050405020304" pitchFamily="18" charset="0"/>
            </a:endParaRPr>
          </a:p>
          <a:p>
            <a:pPr marL="342900" indent="-342900" algn="just">
              <a:lnSpc>
                <a:spcPct val="150000"/>
              </a:lnSpc>
            </a:pPr>
            <a:r>
              <a:rPr lang="en-US" b="1" dirty="0">
                <a:latin typeface="Times New Roman" panose="02020603050405020304" pitchFamily="18" charset="0"/>
                <a:cs typeface="Times New Roman" panose="02020603050405020304" pitchFamily="18" charset="0"/>
              </a:rPr>
              <a:t>SPMU- </a:t>
            </a:r>
            <a:r>
              <a:rPr lang="en-US" dirty="0">
                <a:latin typeface="Times New Roman" panose="02020603050405020304" pitchFamily="18" charset="0"/>
                <a:cs typeface="Times New Roman" panose="02020603050405020304" pitchFamily="18" charset="0"/>
              </a:rPr>
              <a:t>State project management unit of PFMS at the state level</a:t>
            </a:r>
            <a:endParaRPr lang="en-US" dirty="0">
              <a:solidFill>
                <a:srgbClr val="000000"/>
              </a:solidFill>
              <a:latin typeface="Arial" panose="020B0604020202020204" pitchFamily="34" charset="0"/>
              <a:cs typeface="Arial" panose="020B0604020202020204" pitchFamily="34" charset="0"/>
            </a:endParaRPr>
          </a:p>
          <a:p>
            <a:pPr marL="444500" lvl="1" indent="-444500" defTabSz="826135">
              <a:lnSpc>
                <a:spcPct val="130000"/>
              </a:lnSpc>
              <a:spcBef>
                <a:spcPct val="20000"/>
              </a:spcBef>
              <a:buClr>
                <a:srgbClr val="0099FF"/>
              </a:buClr>
              <a:buSzPct val="7000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endParaRPr lang="en-IN" dirty="0"/>
          </a:p>
          <a:p>
            <a:pPr marL="342900" indent="-342900">
              <a:buFont typeface="Wingdings" panose="05000000000000000000" pitchFamily="2" charset="2"/>
              <a:buChar char="Ø"/>
            </a:pPr>
            <a:endParaRPr lang="en-IN" dirty="0"/>
          </a:p>
          <a:p>
            <a:pPr marL="342900" indent="-342900">
              <a:buFont typeface="Wingdings" panose="05000000000000000000" pitchFamily="2" charset="2"/>
              <a:buChar char="Ø"/>
            </a:pPr>
            <a:endParaRPr lang="en-IN" dirty="0"/>
          </a:p>
          <a:p>
            <a:pPr marL="342900" indent="-342900">
              <a:buFont typeface="Wingdings" panose="05000000000000000000" pitchFamily="2" charset="2"/>
              <a:buChar char="Ø"/>
            </a:pPr>
            <a:endParaRPr lang="en-IN" dirty="0"/>
          </a:p>
        </p:txBody>
      </p:sp>
    </p:spTree>
    <p:extLst>
      <p:ext uri="{BB962C8B-B14F-4D97-AF65-F5344CB8AC3E}">
        <p14:creationId xmlns:p14="http://schemas.microsoft.com/office/powerpoint/2010/main" val="136727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g29105228ff6_2_33"/>
          <p:cNvSpPr txBox="1"/>
          <p:nvPr/>
        </p:nvSpPr>
        <p:spPr>
          <a:xfrm>
            <a:off x="2572500" y="9876"/>
            <a:ext cx="9619500" cy="754200"/>
          </a:xfrm>
          <a:prstGeom prst="rect">
            <a:avLst/>
          </a:prstGeom>
          <a:noFill/>
          <a:ln>
            <a:noFill/>
          </a:ln>
        </p:spPr>
        <p:txBody>
          <a:bodyPr spcFirstLastPara="1" wrap="square" lIns="91425" tIns="45700" rIns="91425" bIns="45700" anchor="t" anchorCtr="0">
            <a:noAutofit/>
          </a:bodyPr>
          <a:lstStyle/>
          <a:p>
            <a:r>
              <a:rPr lang="en-IN" sz="2400" b="1" dirty="0">
                <a:solidFill>
                  <a:schemeClr val="bg1"/>
                </a:solidFill>
              </a:rPr>
              <a:t>Single Nodal account mechanism</a:t>
            </a:r>
            <a:endParaRPr lang="en-US" sz="2400" b="1" dirty="0">
              <a:solidFill>
                <a:schemeClr val="bg1"/>
              </a:solidFill>
            </a:endParaRPr>
          </a:p>
        </p:txBody>
      </p:sp>
      <p:pic>
        <p:nvPicPr>
          <p:cNvPr id="2174" name="Google Shape;2174;g29105228ff6_2_33"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2" name="Subtitle 2">
            <a:extLst>
              <a:ext uri="{FF2B5EF4-FFF2-40B4-BE49-F238E27FC236}">
                <a16:creationId xmlns:a16="http://schemas.microsoft.com/office/drawing/2014/main" id="{8F68DC2F-7B7A-0C85-8BB0-38752D4E2643}"/>
              </a:ext>
            </a:extLst>
          </p:cNvPr>
          <p:cNvSpPr txBox="1"/>
          <p:nvPr/>
        </p:nvSpPr>
        <p:spPr>
          <a:xfrm>
            <a:off x="751114" y="1208313"/>
            <a:ext cx="10156372" cy="5212743"/>
          </a:xfrm>
          <a:prstGeom prst="rect">
            <a:avLst/>
          </a:prstGeom>
        </p:spPr>
        <p:txBody>
          <a:bodyPr vert="horz" lIns="91440" tIns="45720" rIns="91440" bIns="45720" rtlCol="0">
            <a:normAutofit/>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826135">
              <a:lnSpc>
                <a:spcPct val="150000"/>
              </a:lnSpc>
              <a:spcBef>
                <a:spcPct val="20000"/>
              </a:spcBef>
              <a:buClr>
                <a:srgbClr val="0099FF"/>
              </a:buClr>
              <a:buSzPct val="70000"/>
            </a:pPr>
            <a:endParaRPr lang="en-US">
              <a:solidFill>
                <a:srgbClr val="000000"/>
              </a:solidFill>
              <a:latin typeface="Arial" panose="020B0604020202020204" pitchFamily="34" charset="0"/>
              <a:cs typeface="Arial" panose="020B0604020202020204" pitchFamily="34" charset="0"/>
            </a:endParaRPr>
          </a:p>
          <a:p>
            <a:pPr marL="444500" lvl="1" indent="-444500" algn="l" defTabSz="826135">
              <a:lnSpc>
                <a:spcPct val="130000"/>
              </a:lnSpc>
              <a:spcBef>
                <a:spcPct val="20000"/>
              </a:spcBef>
              <a:buClr>
                <a:srgbClr val="0099FF"/>
              </a:buClr>
              <a:buSzPct val="70000"/>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a:p>
            <a:pPr algn="l"/>
            <a:endParaRPr lang="en-IN"/>
          </a:p>
          <a:p>
            <a:pPr marL="342900" indent="-342900" algn="l">
              <a:buFont typeface="Wingdings" panose="05000000000000000000" pitchFamily="2" charset="2"/>
              <a:buChar char="Ø"/>
            </a:pPr>
            <a:endParaRPr lang="en-IN"/>
          </a:p>
          <a:p>
            <a:pPr marL="342900" indent="-342900" algn="l">
              <a:buFont typeface="Wingdings" panose="05000000000000000000" pitchFamily="2" charset="2"/>
              <a:buChar char="Ø"/>
            </a:pPr>
            <a:endParaRPr lang="en-IN"/>
          </a:p>
          <a:p>
            <a:pPr marL="342900" indent="-342900" algn="l">
              <a:buFont typeface="Wingdings" panose="05000000000000000000" pitchFamily="2" charset="2"/>
              <a:buChar char="Ø"/>
            </a:pPr>
            <a:endParaRPr lang="en-IN"/>
          </a:p>
        </p:txBody>
      </p:sp>
      <p:graphicFrame>
        <p:nvGraphicFramePr>
          <p:cNvPr id="3" name="Diagram 2">
            <a:extLst>
              <a:ext uri="{FF2B5EF4-FFF2-40B4-BE49-F238E27FC236}">
                <a16:creationId xmlns:a16="http://schemas.microsoft.com/office/drawing/2014/main" id="{51490C9F-CC66-1B66-6A11-2B6D65696257}"/>
              </a:ext>
            </a:extLst>
          </p:cNvPr>
          <p:cNvGraphicFramePr/>
          <p:nvPr/>
        </p:nvGraphicFramePr>
        <p:xfrm>
          <a:off x="3212248" y="864487"/>
          <a:ext cx="8128000" cy="5332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Oval 3">
            <a:extLst>
              <a:ext uri="{FF2B5EF4-FFF2-40B4-BE49-F238E27FC236}">
                <a16:creationId xmlns:a16="http://schemas.microsoft.com/office/drawing/2014/main" id="{09A34A23-39C5-2A62-9BEA-67B525DF2863}"/>
              </a:ext>
            </a:extLst>
          </p:cNvPr>
          <p:cNvSpPr/>
          <p:nvPr/>
        </p:nvSpPr>
        <p:spPr>
          <a:xfrm>
            <a:off x="1102135" y="819505"/>
            <a:ext cx="2104586" cy="1466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ea typeface="+mn-ea"/>
                <a:cs typeface="+mn-cs"/>
              </a:defRPr>
            </a:lvl1pPr>
            <a:lvl2pPr marL="457200" algn="l" defTabSz="914400" rtl="0" eaLnBrk="1" latinLnBrk="0" hangingPunct="1">
              <a:defRPr sz="1800" kern="1200">
                <a:solidFill>
                  <a:srgbClr val="FFFFFF"/>
                </a:solidFill>
                <a:latin typeface="Calibri" panose="020F0502020204030204"/>
                <a:ea typeface="+mn-ea"/>
                <a:cs typeface="+mn-cs"/>
              </a:defRPr>
            </a:lvl2pPr>
            <a:lvl3pPr marL="914400" algn="l" defTabSz="914400" rtl="0" eaLnBrk="1" latinLnBrk="0" hangingPunct="1">
              <a:defRPr sz="1800" kern="1200">
                <a:solidFill>
                  <a:srgbClr val="FFFFFF"/>
                </a:solidFill>
                <a:latin typeface="Calibri" panose="020F0502020204030204"/>
                <a:ea typeface="+mn-ea"/>
                <a:cs typeface="+mn-cs"/>
              </a:defRPr>
            </a:lvl3pPr>
            <a:lvl4pPr marL="1371600" algn="l" defTabSz="914400" rtl="0" eaLnBrk="1" latinLnBrk="0" hangingPunct="1">
              <a:defRPr sz="1800" kern="1200">
                <a:solidFill>
                  <a:srgbClr val="FFFFFF"/>
                </a:solidFill>
                <a:latin typeface="Calibri" panose="020F0502020204030204"/>
                <a:ea typeface="+mn-ea"/>
                <a:cs typeface="+mn-cs"/>
              </a:defRPr>
            </a:lvl4pPr>
            <a:lvl5pPr marL="1828800" algn="l" defTabSz="914400" rtl="0" eaLnBrk="1" latinLnBrk="0" hangingPunct="1">
              <a:defRPr sz="1800" kern="1200">
                <a:solidFill>
                  <a:srgbClr val="FFFFFF"/>
                </a:solidFill>
                <a:latin typeface="Calibri" panose="020F0502020204030204"/>
                <a:ea typeface="+mn-ea"/>
                <a:cs typeface="+mn-cs"/>
              </a:defRPr>
            </a:lvl5pPr>
            <a:lvl6pPr marL="2286000" algn="l" defTabSz="914400" rtl="0" eaLnBrk="1" latinLnBrk="0" hangingPunct="1">
              <a:defRPr sz="1800" kern="1200">
                <a:solidFill>
                  <a:srgbClr val="FFFFFF"/>
                </a:solidFill>
                <a:latin typeface="Calibri" panose="020F0502020204030204"/>
                <a:ea typeface="+mn-ea"/>
                <a:cs typeface="+mn-cs"/>
              </a:defRPr>
            </a:lvl6pPr>
            <a:lvl7pPr marL="2743200" algn="l" defTabSz="914400" rtl="0" eaLnBrk="1" latinLnBrk="0" hangingPunct="1">
              <a:defRPr sz="1800" kern="1200">
                <a:solidFill>
                  <a:srgbClr val="FFFFFF"/>
                </a:solidFill>
                <a:latin typeface="Calibri" panose="020F0502020204030204"/>
                <a:ea typeface="+mn-ea"/>
                <a:cs typeface="+mn-cs"/>
              </a:defRPr>
            </a:lvl7pPr>
            <a:lvl8pPr marL="3200400" algn="l" defTabSz="914400" rtl="0" eaLnBrk="1" latinLnBrk="0" hangingPunct="1">
              <a:defRPr sz="1800" kern="1200">
                <a:solidFill>
                  <a:srgbClr val="FFFFFF"/>
                </a:solidFill>
                <a:latin typeface="Calibri" panose="020F0502020204030204"/>
                <a:ea typeface="+mn-ea"/>
                <a:cs typeface="+mn-cs"/>
              </a:defRPr>
            </a:lvl8pPr>
            <a:lvl9pPr marL="3657600" algn="l" defTabSz="914400" rtl="0" eaLnBrk="1" latinLnBrk="0" hangingPunct="1">
              <a:defRPr sz="1800" kern="1200">
                <a:solidFill>
                  <a:srgbClr val="FFFFFF"/>
                </a:solidFill>
                <a:latin typeface="Calibri" panose="020F0502020204030204"/>
                <a:ea typeface="+mn-ea"/>
                <a:cs typeface="+mn-cs"/>
              </a:defRPr>
            </a:lvl9pPr>
          </a:lstStyle>
          <a:p>
            <a:pPr algn="ctr"/>
            <a:r>
              <a:rPr lang="en-IN" sz="3000" b="1"/>
              <a:t>Central Level</a:t>
            </a:r>
          </a:p>
        </p:txBody>
      </p:sp>
      <p:sp>
        <p:nvSpPr>
          <p:cNvPr id="5" name="Oval 4">
            <a:extLst>
              <a:ext uri="{FF2B5EF4-FFF2-40B4-BE49-F238E27FC236}">
                <a16:creationId xmlns:a16="http://schemas.microsoft.com/office/drawing/2014/main" id="{C2CA08DD-A7C7-C5AA-75AC-79BC78E9CE2C}"/>
              </a:ext>
            </a:extLst>
          </p:cNvPr>
          <p:cNvSpPr/>
          <p:nvPr/>
        </p:nvSpPr>
        <p:spPr>
          <a:xfrm>
            <a:off x="1164771" y="2767186"/>
            <a:ext cx="2041950" cy="1466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ea typeface="+mn-ea"/>
                <a:cs typeface="+mn-cs"/>
              </a:defRPr>
            </a:lvl1pPr>
            <a:lvl2pPr marL="457200" algn="l" defTabSz="914400" rtl="0" eaLnBrk="1" latinLnBrk="0" hangingPunct="1">
              <a:defRPr sz="1800" kern="1200">
                <a:solidFill>
                  <a:srgbClr val="FFFFFF"/>
                </a:solidFill>
                <a:latin typeface="Calibri" panose="020F0502020204030204"/>
                <a:ea typeface="+mn-ea"/>
                <a:cs typeface="+mn-cs"/>
              </a:defRPr>
            </a:lvl2pPr>
            <a:lvl3pPr marL="914400" algn="l" defTabSz="914400" rtl="0" eaLnBrk="1" latinLnBrk="0" hangingPunct="1">
              <a:defRPr sz="1800" kern="1200">
                <a:solidFill>
                  <a:srgbClr val="FFFFFF"/>
                </a:solidFill>
                <a:latin typeface="Calibri" panose="020F0502020204030204"/>
                <a:ea typeface="+mn-ea"/>
                <a:cs typeface="+mn-cs"/>
              </a:defRPr>
            </a:lvl3pPr>
            <a:lvl4pPr marL="1371600" algn="l" defTabSz="914400" rtl="0" eaLnBrk="1" latinLnBrk="0" hangingPunct="1">
              <a:defRPr sz="1800" kern="1200">
                <a:solidFill>
                  <a:srgbClr val="FFFFFF"/>
                </a:solidFill>
                <a:latin typeface="Calibri" panose="020F0502020204030204"/>
                <a:ea typeface="+mn-ea"/>
                <a:cs typeface="+mn-cs"/>
              </a:defRPr>
            </a:lvl4pPr>
            <a:lvl5pPr marL="1828800" algn="l" defTabSz="914400" rtl="0" eaLnBrk="1" latinLnBrk="0" hangingPunct="1">
              <a:defRPr sz="1800" kern="1200">
                <a:solidFill>
                  <a:srgbClr val="FFFFFF"/>
                </a:solidFill>
                <a:latin typeface="Calibri" panose="020F0502020204030204"/>
                <a:ea typeface="+mn-ea"/>
                <a:cs typeface="+mn-cs"/>
              </a:defRPr>
            </a:lvl5pPr>
            <a:lvl6pPr marL="2286000" algn="l" defTabSz="914400" rtl="0" eaLnBrk="1" latinLnBrk="0" hangingPunct="1">
              <a:defRPr sz="1800" kern="1200">
                <a:solidFill>
                  <a:srgbClr val="FFFFFF"/>
                </a:solidFill>
                <a:latin typeface="Calibri" panose="020F0502020204030204"/>
                <a:ea typeface="+mn-ea"/>
                <a:cs typeface="+mn-cs"/>
              </a:defRPr>
            </a:lvl6pPr>
            <a:lvl7pPr marL="2743200" algn="l" defTabSz="914400" rtl="0" eaLnBrk="1" latinLnBrk="0" hangingPunct="1">
              <a:defRPr sz="1800" kern="1200">
                <a:solidFill>
                  <a:srgbClr val="FFFFFF"/>
                </a:solidFill>
                <a:latin typeface="Calibri" panose="020F0502020204030204"/>
                <a:ea typeface="+mn-ea"/>
                <a:cs typeface="+mn-cs"/>
              </a:defRPr>
            </a:lvl7pPr>
            <a:lvl8pPr marL="3200400" algn="l" defTabSz="914400" rtl="0" eaLnBrk="1" latinLnBrk="0" hangingPunct="1">
              <a:defRPr sz="1800" kern="1200">
                <a:solidFill>
                  <a:srgbClr val="FFFFFF"/>
                </a:solidFill>
                <a:latin typeface="Calibri" panose="020F0502020204030204"/>
                <a:ea typeface="+mn-ea"/>
                <a:cs typeface="+mn-cs"/>
              </a:defRPr>
            </a:lvl8pPr>
            <a:lvl9pPr marL="3657600" algn="l" defTabSz="914400" rtl="0" eaLnBrk="1" latinLnBrk="0" hangingPunct="1">
              <a:defRPr sz="1800" kern="1200">
                <a:solidFill>
                  <a:srgbClr val="FFFFFF"/>
                </a:solidFill>
                <a:latin typeface="Calibri" panose="020F0502020204030204"/>
                <a:ea typeface="+mn-ea"/>
                <a:cs typeface="+mn-cs"/>
              </a:defRPr>
            </a:lvl9pPr>
          </a:lstStyle>
          <a:p>
            <a:pPr algn="ctr"/>
            <a:r>
              <a:rPr lang="en-IN" sz="3000" b="1"/>
              <a:t>State Level</a:t>
            </a:r>
          </a:p>
        </p:txBody>
      </p:sp>
      <p:sp>
        <p:nvSpPr>
          <p:cNvPr id="6" name="Oval 5">
            <a:extLst>
              <a:ext uri="{FF2B5EF4-FFF2-40B4-BE49-F238E27FC236}">
                <a16:creationId xmlns:a16="http://schemas.microsoft.com/office/drawing/2014/main" id="{C710B2E5-14B5-B70B-0C69-03459551A275}"/>
              </a:ext>
            </a:extLst>
          </p:cNvPr>
          <p:cNvSpPr/>
          <p:nvPr/>
        </p:nvSpPr>
        <p:spPr>
          <a:xfrm>
            <a:off x="1110343" y="4952995"/>
            <a:ext cx="2041950" cy="15036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ea typeface="+mn-ea"/>
                <a:cs typeface="+mn-cs"/>
              </a:defRPr>
            </a:lvl1pPr>
            <a:lvl2pPr marL="457200" algn="l" defTabSz="914400" rtl="0" eaLnBrk="1" latinLnBrk="0" hangingPunct="1">
              <a:defRPr sz="1800" kern="1200">
                <a:solidFill>
                  <a:srgbClr val="FFFFFF"/>
                </a:solidFill>
                <a:latin typeface="Calibri" panose="020F0502020204030204"/>
                <a:ea typeface="+mn-ea"/>
                <a:cs typeface="+mn-cs"/>
              </a:defRPr>
            </a:lvl2pPr>
            <a:lvl3pPr marL="914400" algn="l" defTabSz="914400" rtl="0" eaLnBrk="1" latinLnBrk="0" hangingPunct="1">
              <a:defRPr sz="1800" kern="1200">
                <a:solidFill>
                  <a:srgbClr val="FFFFFF"/>
                </a:solidFill>
                <a:latin typeface="Calibri" panose="020F0502020204030204"/>
                <a:ea typeface="+mn-ea"/>
                <a:cs typeface="+mn-cs"/>
              </a:defRPr>
            </a:lvl3pPr>
            <a:lvl4pPr marL="1371600" algn="l" defTabSz="914400" rtl="0" eaLnBrk="1" latinLnBrk="0" hangingPunct="1">
              <a:defRPr sz="1800" kern="1200">
                <a:solidFill>
                  <a:srgbClr val="FFFFFF"/>
                </a:solidFill>
                <a:latin typeface="Calibri" panose="020F0502020204030204"/>
                <a:ea typeface="+mn-ea"/>
                <a:cs typeface="+mn-cs"/>
              </a:defRPr>
            </a:lvl4pPr>
            <a:lvl5pPr marL="1828800" algn="l" defTabSz="914400" rtl="0" eaLnBrk="1" latinLnBrk="0" hangingPunct="1">
              <a:defRPr sz="1800" kern="1200">
                <a:solidFill>
                  <a:srgbClr val="FFFFFF"/>
                </a:solidFill>
                <a:latin typeface="Calibri" panose="020F0502020204030204"/>
                <a:ea typeface="+mn-ea"/>
                <a:cs typeface="+mn-cs"/>
              </a:defRPr>
            </a:lvl5pPr>
            <a:lvl6pPr marL="2286000" algn="l" defTabSz="914400" rtl="0" eaLnBrk="1" latinLnBrk="0" hangingPunct="1">
              <a:defRPr sz="1800" kern="1200">
                <a:solidFill>
                  <a:srgbClr val="FFFFFF"/>
                </a:solidFill>
                <a:latin typeface="Calibri" panose="020F0502020204030204"/>
                <a:ea typeface="+mn-ea"/>
                <a:cs typeface="+mn-cs"/>
              </a:defRPr>
            </a:lvl6pPr>
            <a:lvl7pPr marL="2743200" algn="l" defTabSz="914400" rtl="0" eaLnBrk="1" latinLnBrk="0" hangingPunct="1">
              <a:defRPr sz="1800" kern="1200">
                <a:solidFill>
                  <a:srgbClr val="FFFFFF"/>
                </a:solidFill>
                <a:latin typeface="Calibri" panose="020F0502020204030204"/>
                <a:ea typeface="+mn-ea"/>
                <a:cs typeface="+mn-cs"/>
              </a:defRPr>
            </a:lvl7pPr>
            <a:lvl8pPr marL="3200400" algn="l" defTabSz="914400" rtl="0" eaLnBrk="1" latinLnBrk="0" hangingPunct="1">
              <a:defRPr sz="1800" kern="1200">
                <a:solidFill>
                  <a:srgbClr val="FFFFFF"/>
                </a:solidFill>
                <a:latin typeface="Calibri" panose="020F0502020204030204"/>
                <a:ea typeface="+mn-ea"/>
                <a:cs typeface="+mn-cs"/>
              </a:defRPr>
            </a:lvl8pPr>
            <a:lvl9pPr marL="3657600" algn="l" defTabSz="914400" rtl="0" eaLnBrk="1" latinLnBrk="0" hangingPunct="1">
              <a:defRPr sz="1800" kern="1200">
                <a:solidFill>
                  <a:srgbClr val="FFFFFF"/>
                </a:solidFill>
                <a:latin typeface="Calibri" panose="020F0502020204030204"/>
                <a:ea typeface="+mn-ea"/>
                <a:cs typeface="+mn-cs"/>
              </a:defRPr>
            </a:lvl9pPr>
          </a:lstStyle>
          <a:p>
            <a:pPr algn="ctr"/>
            <a:r>
              <a:rPr lang="en-IN" sz="2000" b="1"/>
              <a:t>Implementing level (State/District)</a:t>
            </a:r>
          </a:p>
        </p:txBody>
      </p:sp>
      <p:sp>
        <p:nvSpPr>
          <p:cNvPr id="7" name="Arrow: Right 6">
            <a:extLst>
              <a:ext uri="{FF2B5EF4-FFF2-40B4-BE49-F238E27FC236}">
                <a16:creationId xmlns:a16="http://schemas.microsoft.com/office/drawing/2014/main" id="{29B1EF20-DB09-D8D9-02E8-2D7C68A85A5D}"/>
              </a:ext>
            </a:extLst>
          </p:cNvPr>
          <p:cNvSpPr/>
          <p:nvPr/>
        </p:nvSpPr>
        <p:spPr>
          <a:xfrm>
            <a:off x="3206722" y="1317170"/>
            <a:ext cx="2526450" cy="293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ea typeface="+mn-ea"/>
                <a:cs typeface="+mn-cs"/>
              </a:defRPr>
            </a:lvl1pPr>
            <a:lvl2pPr marL="457200" algn="l" defTabSz="914400" rtl="0" eaLnBrk="1" latinLnBrk="0" hangingPunct="1">
              <a:defRPr sz="1800" kern="1200">
                <a:solidFill>
                  <a:srgbClr val="FFFFFF"/>
                </a:solidFill>
                <a:latin typeface="Calibri" panose="020F0502020204030204"/>
                <a:ea typeface="+mn-ea"/>
                <a:cs typeface="+mn-cs"/>
              </a:defRPr>
            </a:lvl2pPr>
            <a:lvl3pPr marL="914400" algn="l" defTabSz="914400" rtl="0" eaLnBrk="1" latinLnBrk="0" hangingPunct="1">
              <a:defRPr sz="1800" kern="1200">
                <a:solidFill>
                  <a:srgbClr val="FFFFFF"/>
                </a:solidFill>
                <a:latin typeface="Calibri" panose="020F0502020204030204"/>
                <a:ea typeface="+mn-ea"/>
                <a:cs typeface="+mn-cs"/>
              </a:defRPr>
            </a:lvl3pPr>
            <a:lvl4pPr marL="1371600" algn="l" defTabSz="914400" rtl="0" eaLnBrk="1" latinLnBrk="0" hangingPunct="1">
              <a:defRPr sz="1800" kern="1200">
                <a:solidFill>
                  <a:srgbClr val="FFFFFF"/>
                </a:solidFill>
                <a:latin typeface="Calibri" panose="020F0502020204030204"/>
                <a:ea typeface="+mn-ea"/>
                <a:cs typeface="+mn-cs"/>
              </a:defRPr>
            </a:lvl4pPr>
            <a:lvl5pPr marL="1828800" algn="l" defTabSz="914400" rtl="0" eaLnBrk="1" latinLnBrk="0" hangingPunct="1">
              <a:defRPr sz="1800" kern="1200">
                <a:solidFill>
                  <a:srgbClr val="FFFFFF"/>
                </a:solidFill>
                <a:latin typeface="Calibri" panose="020F0502020204030204"/>
                <a:ea typeface="+mn-ea"/>
                <a:cs typeface="+mn-cs"/>
              </a:defRPr>
            </a:lvl5pPr>
            <a:lvl6pPr marL="2286000" algn="l" defTabSz="914400" rtl="0" eaLnBrk="1" latinLnBrk="0" hangingPunct="1">
              <a:defRPr sz="1800" kern="1200">
                <a:solidFill>
                  <a:srgbClr val="FFFFFF"/>
                </a:solidFill>
                <a:latin typeface="Calibri" panose="020F0502020204030204"/>
                <a:ea typeface="+mn-ea"/>
                <a:cs typeface="+mn-cs"/>
              </a:defRPr>
            </a:lvl6pPr>
            <a:lvl7pPr marL="2743200" algn="l" defTabSz="914400" rtl="0" eaLnBrk="1" latinLnBrk="0" hangingPunct="1">
              <a:defRPr sz="1800" kern="1200">
                <a:solidFill>
                  <a:srgbClr val="FFFFFF"/>
                </a:solidFill>
                <a:latin typeface="Calibri" panose="020F0502020204030204"/>
                <a:ea typeface="+mn-ea"/>
                <a:cs typeface="+mn-cs"/>
              </a:defRPr>
            </a:lvl7pPr>
            <a:lvl8pPr marL="3200400" algn="l" defTabSz="914400" rtl="0" eaLnBrk="1" latinLnBrk="0" hangingPunct="1">
              <a:defRPr sz="1800" kern="1200">
                <a:solidFill>
                  <a:srgbClr val="FFFFFF"/>
                </a:solidFill>
                <a:latin typeface="Calibri" panose="020F0502020204030204"/>
                <a:ea typeface="+mn-ea"/>
                <a:cs typeface="+mn-cs"/>
              </a:defRPr>
            </a:lvl8pPr>
            <a:lvl9pPr marL="3657600" algn="l" defTabSz="914400" rtl="0" eaLnBrk="1" latinLnBrk="0" hangingPunct="1">
              <a:defRPr sz="1800" kern="1200">
                <a:solidFill>
                  <a:srgbClr val="FFFFFF"/>
                </a:solidFill>
                <a:latin typeface="Calibri" panose="020F0502020204030204"/>
                <a:ea typeface="+mn-ea"/>
                <a:cs typeface="+mn-cs"/>
              </a:defRPr>
            </a:lvl9pPr>
          </a:lstStyle>
          <a:p>
            <a:pPr algn="ctr"/>
            <a:endParaRPr lang="en-IN"/>
          </a:p>
        </p:txBody>
      </p:sp>
      <p:sp>
        <p:nvSpPr>
          <p:cNvPr id="8" name="Arrow: Right 7">
            <a:extLst>
              <a:ext uri="{FF2B5EF4-FFF2-40B4-BE49-F238E27FC236}">
                <a16:creationId xmlns:a16="http://schemas.microsoft.com/office/drawing/2014/main" id="{430A3C26-9F20-008B-68E9-1E6840FC0C1D}"/>
              </a:ext>
            </a:extLst>
          </p:cNvPr>
          <p:cNvSpPr/>
          <p:nvPr/>
        </p:nvSpPr>
        <p:spPr>
          <a:xfrm>
            <a:off x="3174064" y="3243940"/>
            <a:ext cx="2526450" cy="293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ea typeface="+mn-ea"/>
                <a:cs typeface="+mn-cs"/>
              </a:defRPr>
            </a:lvl1pPr>
            <a:lvl2pPr marL="457200" algn="l" defTabSz="914400" rtl="0" eaLnBrk="1" latinLnBrk="0" hangingPunct="1">
              <a:defRPr sz="1800" kern="1200">
                <a:solidFill>
                  <a:srgbClr val="FFFFFF"/>
                </a:solidFill>
                <a:latin typeface="Calibri" panose="020F0502020204030204"/>
                <a:ea typeface="+mn-ea"/>
                <a:cs typeface="+mn-cs"/>
              </a:defRPr>
            </a:lvl2pPr>
            <a:lvl3pPr marL="914400" algn="l" defTabSz="914400" rtl="0" eaLnBrk="1" latinLnBrk="0" hangingPunct="1">
              <a:defRPr sz="1800" kern="1200">
                <a:solidFill>
                  <a:srgbClr val="FFFFFF"/>
                </a:solidFill>
                <a:latin typeface="Calibri" panose="020F0502020204030204"/>
                <a:ea typeface="+mn-ea"/>
                <a:cs typeface="+mn-cs"/>
              </a:defRPr>
            </a:lvl3pPr>
            <a:lvl4pPr marL="1371600" algn="l" defTabSz="914400" rtl="0" eaLnBrk="1" latinLnBrk="0" hangingPunct="1">
              <a:defRPr sz="1800" kern="1200">
                <a:solidFill>
                  <a:srgbClr val="FFFFFF"/>
                </a:solidFill>
                <a:latin typeface="Calibri" panose="020F0502020204030204"/>
                <a:ea typeface="+mn-ea"/>
                <a:cs typeface="+mn-cs"/>
              </a:defRPr>
            </a:lvl4pPr>
            <a:lvl5pPr marL="1828800" algn="l" defTabSz="914400" rtl="0" eaLnBrk="1" latinLnBrk="0" hangingPunct="1">
              <a:defRPr sz="1800" kern="1200">
                <a:solidFill>
                  <a:srgbClr val="FFFFFF"/>
                </a:solidFill>
                <a:latin typeface="Calibri" panose="020F0502020204030204"/>
                <a:ea typeface="+mn-ea"/>
                <a:cs typeface="+mn-cs"/>
              </a:defRPr>
            </a:lvl5pPr>
            <a:lvl6pPr marL="2286000" algn="l" defTabSz="914400" rtl="0" eaLnBrk="1" latinLnBrk="0" hangingPunct="1">
              <a:defRPr sz="1800" kern="1200">
                <a:solidFill>
                  <a:srgbClr val="FFFFFF"/>
                </a:solidFill>
                <a:latin typeface="Calibri" panose="020F0502020204030204"/>
                <a:ea typeface="+mn-ea"/>
                <a:cs typeface="+mn-cs"/>
              </a:defRPr>
            </a:lvl6pPr>
            <a:lvl7pPr marL="2743200" algn="l" defTabSz="914400" rtl="0" eaLnBrk="1" latinLnBrk="0" hangingPunct="1">
              <a:defRPr sz="1800" kern="1200">
                <a:solidFill>
                  <a:srgbClr val="FFFFFF"/>
                </a:solidFill>
                <a:latin typeface="Calibri" panose="020F0502020204030204"/>
                <a:ea typeface="+mn-ea"/>
                <a:cs typeface="+mn-cs"/>
              </a:defRPr>
            </a:lvl7pPr>
            <a:lvl8pPr marL="3200400" algn="l" defTabSz="914400" rtl="0" eaLnBrk="1" latinLnBrk="0" hangingPunct="1">
              <a:defRPr sz="1800" kern="1200">
                <a:solidFill>
                  <a:srgbClr val="FFFFFF"/>
                </a:solidFill>
                <a:latin typeface="Calibri" panose="020F0502020204030204"/>
                <a:ea typeface="+mn-ea"/>
                <a:cs typeface="+mn-cs"/>
              </a:defRPr>
            </a:lvl8pPr>
            <a:lvl9pPr marL="3657600" algn="l" defTabSz="914400" rtl="0" eaLnBrk="1" latinLnBrk="0" hangingPunct="1">
              <a:defRPr sz="1800" kern="1200">
                <a:solidFill>
                  <a:srgbClr val="FFFFFF"/>
                </a:solidFill>
                <a:latin typeface="Calibri" panose="020F0502020204030204"/>
                <a:ea typeface="+mn-ea"/>
                <a:cs typeface="+mn-cs"/>
              </a:defRPr>
            </a:lvl9pPr>
          </a:lstStyle>
          <a:p>
            <a:pPr algn="ctr"/>
            <a:endParaRPr lang="en-IN"/>
          </a:p>
        </p:txBody>
      </p:sp>
      <p:sp>
        <p:nvSpPr>
          <p:cNvPr id="9" name="Arrow: Right 8">
            <a:extLst>
              <a:ext uri="{FF2B5EF4-FFF2-40B4-BE49-F238E27FC236}">
                <a16:creationId xmlns:a16="http://schemas.microsoft.com/office/drawing/2014/main" id="{D49E35C3-8480-9BF3-28D2-8D78DD96F5E3}"/>
              </a:ext>
            </a:extLst>
          </p:cNvPr>
          <p:cNvSpPr/>
          <p:nvPr/>
        </p:nvSpPr>
        <p:spPr>
          <a:xfrm>
            <a:off x="3108749" y="5431967"/>
            <a:ext cx="2526450" cy="293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ea typeface="+mn-ea"/>
                <a:cs typeface="+mn-cs"/>
              </a:defRPr>
            </a:lvl1pPr>
            <a:lvl2pPr marL="457200" algn="l" defTabSz="914400" rtl="0" eaLnBrk="1" latinLnBrk="0" hangingPunct="1">
              <a:defRPr sz="1800" kern="1200">
                <a:solidFill>
                  <a:srgbClr val="FFFFFF"/>
                </a:solidFill>
                <a:latin typeface="Calibri" panose="020F0502020204030204"/>
                <a:ea typeface="+mn-ea"/>
                <a:cs typeface="+mn-cs"/>
              </a:defRPr>
            </a:lvl2pPr>
            <a:lvl3pPr marL="914400" algn="l" defTabSz="914400" rtl="0" eaLnBrk="1" latinLnBrk="0" hangingPunct="1">
              <a:defRPr sz="1800" kern="1200">
                <a:solidFill>
                  <a:srgbClr val="FFFFFF"/>
                </a:solidFill>
                <a:latin typeface="Calibri" panose="020F0502020204030204"/>
                <a:ea typeface="+mn-ea"/>
                <a:cs typeface="+mn-cs"/>
              </a:defRPr>
            </a:lvl3pPr>
            <a:lvl4pPr marL="1371600" algn="l" defTabSz="914400" rtl="0" eaLnBrk="1" latinLnBrk="0" hangingPunct="1">
              <a:defRPr sz="1800" kern="1200">
                <a:solidFill>
                  <a:srgbClr val="FFFFFF"/>
                </a:solidFill>
                <a:latin typeface="Calibri" panose="020F0502020204030204"/>
                <a:ea typeface="+mn-ea"/>
                <a:cs typeface="+mn-cs"/>
              </a:defRPr>
            </a:lvl4pPr>
            <a:lvl5pPr marL="1828800" algn="l" defTabSz="914400" rtl="0" eaLnBrk="1" latinLnBrk="0" hangingPunct="1">
              <a:defRPr sz="1800" kern="1200">
                <a:solidFill>
                  <a:srgbClr val="FFFFFF"/>
                </a:solidFill>
                <a:latin typeface="Calibri" panose="020F0502020204030204"/>
                <a:ea typeface="+mn-ea"/>
                <a:cs typeface="+mn-cs"/>
              </a:defRPr>
            </a:lvl5pPr>
            <a:lvl6pPr marL="2286000" algn="l" defTabSz="914400" rtl="0" eaLnBrk="1" latinLnBrk="0" hangingPunct="1">
              <a:defRPr sz="1800" kern="1200">
                <a:solidFill>
                  <a:srgbClr val="FFFFFF"/>
                </a:solidFill>
                <a:latin typeface="Calibri" panose="020F0502020204030204"/>
                <a:ea typeface="+mn-ea"/>
                <a:cs typeface="+mn-cs"/>
              </a:defRPr>
            </a:lvl6pPr>
            <a:lvl7pPr marL="2743200" algn="l" defTabSz="914400" rtl="0" eaLnBrk="1" latinLnBrk="0" hangingPunct="1">
              <a:defRPr sz="1800" kern="1200">
                <a:solidFill>
                  <a:srgbClr val="FFFFFF"/>
                </a:solidFill>
                <a:latin typeface="Calibri" panose="020F0502020204030204"/>
                <a:ea typeface="+mn-ea"/>
                <a:cs typeface="+mn-cs"/>
              </a:defRPr>
            </a:lvl7pPr>
            <a:lvl8pPr marL="3200400" algn="l" defTabSz="914400" rtl="0" eaLnBrk="1" latinLnBrk="0" hangingPunct="1">
              <a:defRPr sz="1800" kern="1200">
                <a:solidFill>
                  <a:srgbClr val="FFFFFF"/>
                </a:solidFill>
                <a:latin typeface="Calibri" panose="020F0502020204030204"/>
                <a:ea typeface="+mn-ea"/>
                <a:cs typeface="+mn-cs"/>
              </a:defRPr>
            </a:lvl8pPr>
            <a:lvl9pPr marL="3657600" algn="l" defTabSz="914400" rtl="0" eaLnBrk="1" latinLnBrk="0" hangingPunct="1">
              <a:defRPr sz="1800" kern="1200">
                <a:solidFill>
                  <a:srgbClr val="FFFFFF"/>
                </a:solidFill>
                <a:latin typeface="Calibri" panose="020F0502020204030204"/>
                <a:ea typeface="+mn-ea"/>
                <a:cs typeface="+mn-cs"/>
              </a:defRPr>
            </a:lvl9pPr>
          </a:lstStyle>
          <a:p>
            <a:pPr algn="ctr"/>
            <a:endParaRPr lang="en-IN"/>
          </a:p>
        </p:txBody>
      </p:sp>
    </p:spTree>
    <p:extLst>
      <p:ext uri="{BB962C8B-B14F-4D97-AF65-F5344CB8AC3E}">
        <p14:creationId xmlns:p14="http://schemas.microsoft.com/office/powerpoint/2010/main" val="314425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g29105228ff6_2_33"/>
          <p:cNvSpPr txBox="1"/>
          <p:nvPr/>
        </p:nvSpPr>
        <p:spPr>
          <a:xfrm>
            <a:off x="2572500" y="9876"/>
            <a:ext cx="9619500" cy="754200"/>
          </a:xfrm>
          <a:prstGeom prst="rect">
            <a:avLst/>
          </a:prstGeom>
          <a:noFill/>
          <a:ln>
            <a:noFill/>
          </a:ln>
        </p:spPr>
        <p:txBody>
          <a:bodyPr spcFirstLastPara="1" wrap="square" lIns="91425" tIns="45700" rIns="91425" bIns="45700" anchor="t" anchorCtr="0">
            <a:noAutofit/>
          </a:bodyPr>
          <a:lstStyle/>
          <a:p>
            <a:pPr>
              <a:buSzPts val="2800"/>
            </a:pPr>
            <a:r>
              <a:rPr lang="en-US" sz="2400" b="1" dirty="0">
                <a:solidFill>
                  <a:schemeClr val="bg1"/>
                </a:solidFill>
              </a:rPr>
              <a:t>Comparison of the revised process</a:t>
            </a:r>
          </a:p>
          <a:p>
            <a:pPr marL="0" marR="0" lvl="0" indent="0" algn="l" rtl="0">
              <a:lnSpc>
                <a:spcPct val="100000"/>
              </a:lnSpc>
              <a:spcBef>
                <a:spcPts val="0"/>
              </a:spcBef>
              <a:spcAft>
                <a:spcPts val="0"/>
              </a:spcAft>
              <a:buClr>
                <a:srgbClr val="000000"/>
              </a:buClr>
              <a:buSzPts val="2800"/>
              <a:buFont typeface="Arial"/>
              <a:buNone/>
            </a:pPr>
            <a:endParaRPr sz="2400" b="0" i="0" u="none" strike="noStrike" cap="none" dirty="0">
              <a:solidFill>
                <a:schemeClr val="lt1"/>
              </a:solidFill>
              <a:latin typeface="Corbel"/>
              <a:ea typeface="Corbel"/>
              <a:cs typeface="Corbel"/>
              <a:sym typeface="Corbel"/>
            </a:endParaRPr>
          </a:p>
        </p:txBody>
      </p:sp>
      <p:pic>
        <p:nvPicPr>
          <p:cNvPr id="2174" name="Google Shape;2174;g29105228ff6_2_33"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graphicFrame>
        <p:nvGraphicFramePr>
          <p:cNvPr id="2" name="Table 1">
            <a:extLst>
              <a:ext uri="{FF2B5EF4-FFF2-40B4-BE49-F238E27FC236}">
                <a16:creationId xmlns:a16="http://schemas.microsoft.com/office/drawing/2014/main" id="{E5178788-2D04-AAF7-7F76-5866C90E89E7}"/>
              </a:ext>
            </a:extLst>
          </p:cNvPr>
          <p:cNvGraphicFramePr>
            <a:graphicFrameLocks noGrp="1"/>
          </p:cNvGraphicFramePr>
          <p:nvPr>
            <p:extLst>
              <p:ext uri="{D42A27DB-BD31-4B8C-83A1-F6EECF244321}">
                <p14:modId xmlns:p14="http://schemas.microsoft.com/office/powerpoint/2010/main" val="364980155"/>
              </p:ext>
            </p:extLst>
          </p:nvPr>
        </p:nvGraphicFramePr>
        <p:xfrm>
          <a:off x="468086" y="764076"/>
          <a:ext cx="11364683" cy="5936725"/>
        </p:xfrm>
        <a:graphic>
          <a:graphicData uri="http://schemas.openxmlformats.org/drawingml/2006/table">
            <a:tbl>
              <a:tblPr firstRow="1" bandRow="1"/>
              <a:tblGrid>
                <a:gridCol w="2212248">
                  <a:extLst>
                    <a:ext uri="{9D8B030D-6E8A-4147-A177-3AD203B41FA5}">
                      <a16:colId xmlns:a16="http://schemas.microsoft.com/office/drawing/2014/main" val="20000"/>
                    </a:ext>
                  </a:extLst>
                </a:gridCol>
                <a:gridCol w="4201458">
                  <a:extLst>
                    <a:ext uri="{9D8B030D-6E8A-4147-A177-3AD203B41FA5}">
                      <a16:colId xmlns:a16="http://schemas.microsoft.com/office/drawing/2014/main" val="20001"/>
                    </a:ext>
                  </a:extLst>
                </a:gridCol>
                <a:gridCol w="4950977">
                  <a:extLst>
                    <a:ext uri="{9D8B030D-6E8A-4147-A177-3AD203B41FA5}">
                      <a16:colId xmlns:a16="http://schemas.microsoft.com/office/drawing/2014/main" val="20002"/>
                    </a:ext>
                  </a:extLst>
                </a:gridCol>
              </a:tblGrid>
              <a:tr h="320775">
                <a:tc>
                  <a:txBody>
                    <a:bodyPr/>
                    <a:lstStyle/>
                    <a:p>
                      <a:r>
                        <a:rPr lang="en-US" sz="1700" b="1"/>
                        <a:t>Basis</a:t>
                      </a:r>
                    </a:p>
                  </a:txBody>
                  <a:tcPr/>
                </a:tc>
                <a:tc>
                  <a:txBody>
                    <a:bodyPr/>
                    <a:lstStyle/>
                    <a:p>
                      <a:r>
                        <a:rPr lang="en-US" sz="1700" b="1" dirty="0"/>
                        <a:t>Older process</a:t>
                      </a:r>
                    </a:p>
                  </a:txBody>
                  <a:tcPr/>
                </a:tc>
                <a:tc>
                  <a:txBody>
                    <a:bodyPr/>
                    <a:lstStyle/>
                    <a:p>
                      <a:r>
                        <a:rPr lang="en-US" sz="1700" b="1"/>
                        <a:t>Process with SNA</a:t>
                      </a:r>
                    </a:p>
                  </a:txBody>
                  <a:tcPr/>
                </a:tc>
                <a:extLst>
                  <a:ext uri="{0D108BD9-81ED-4DB2-BD59-A6C34878D82A}">
                    <a16:rowId xmlns:a16="http://schemas.microsoft.com/office/drawing/2014/main" val="10000"/>
                  </a:ext>
                </a:extLst>
              </a:tr>
              <a:tr h="590229">
                <a:tc>
                  <a:txBody>
                    <a:bodyPr/>
                    <a:lstStyle/>
                    <a:p>
                      <a:pPr algn="just"/>
                      <a:r>
                        <a:rPr lang="en-US" sz="1700" dirty="0"/>
                        <a:t>Scheme</a:t>
                      </a:r>
                    </a:p>
                  </a:txBody>
                  <a:tcPr/>
                </a:tc>
                <a:tc>
                  <a:txBody>
                    <a:bodyPr/>
                    <a:lstStyle/>
                    <a:p>
                      <a:pPr algn="just"/>
                      <a:r>
                        <a:rPr lang="en-US" sz="1700" baseline="0" dirty="0"/>
                        <a:t>Presently all DBT payment under Centrally sponsored schemes (CSS)-NTEP- 4063</a:t>
                      </a:r>
                    </a:p>
                  </a:txBody>
                  <a:tcPr/>
                </a:tc>
                <a:tc>
                  <a:txBody>
                    <a:bodyPr/>
                    <a:lstStyle/>
                    <a:p>
                      <a:pPr algn="just"/>
                      <a:r>
                        <a:rPr lang="en-US" sz="1700"/>
                        <a:t>All CSS to</a:t>
                      </a:r>
                      <a:r>
                        <a:rPr lang="en-US" sz="1700" baseline="0"/>
                        <a:t> be linked with newly created State linked schemes </a:t>
                      </a:r>
                      <a:endParaRPr lang="en-US" sz="1700"/>
                    </a:p>
                  </a:txBody>
                  <a:tcPr/>
                </a:tc>
                <a:extLst>
                  <a:ext uri="{0D108BD9-81ED-4DB2-BD59-A6C34878D82A}">
                    <a16:rowId xmlns:a16="http://schemas.microsoft.com/office/drawing/2014/main" val="10001"/>
                  </a:ext>
                </a:extLst>
              </a:tr>
              <a:tr h="769861">
                <a:tc>
                  <a:txBody>
                    <a:bodyPr/>
                    <a:lstStyle/>
                    <a:p>
                      <a:pPr algn="just"/>
                      <a:r>
                        <a:rPr lang="en-US" sz="1700" dirty="0"/>
                        <a:t>Single Nodal account and ZBSA</a:t>
                      </a:r>
                    </a:p>
                  </a:txBody>
                  <a:tcPr/>
                </a:tc>
                <a:tc>
                  <a:txBody>
                    <a:bodyPr/>
                    <a:lstStyle/>
                    <a:p>
                      <a:pPr algn="just"/>
                      <a:r>
                        <a:rPr lang="en-US" sz="1700"/>
                        <a:t>Single Nodal account and</a:t>
                      </a:r>
                      <a:r>
                        <a:rPr lang="en-US" sz="1700" baseline="0"/>
                        <a:t> ZBSA may not be available at State and district level respectively </a:t>
                      </a:r>
                      <a:endParaRPr lang="en-US" sz="1700"/>
                    </a:p>
                  </a:txBody>
                  <a:tcPr/>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700"/>
                        <a:t>Single Nodal account and</a:t>
                      </a:r>
                      <a:r>
                        <a:rPr lang="en-US" sz="1700" baseline="0"/>
                        <a:t> ZBSA need to open at State and district level respectively </a:t>
                      </a:r>
                      <a:endParaRPr lang="en-US" sz="1700"/>
                    </a:p>
                    <a:p>
                      <a:pPr algn="just"/>
                      <a:endParaRPr lang="en-US" sz="1700"/>
                    </a:p>
                  </a:txBody>
                  <a:tcPr/>
                </a:tc>
                <a:extLst>
                  <a:ext uri="{0D108BD9-81ED-4DB2-BD59-A6C34878D82A}">
                    <a16:rowId xmlns:a16="http://schemas.microsoft.com/office/drawing/2014/main" val="10002"/>
                  </a:ext>
                </a:extLst>
              </a:tr>
              <a:tr h="994404">
                <a:tc>
                  <a:txBody>
                    <a:bodyPr/>
                    <a:lstStyle/>
                    <a:p>
                      <a:pPr algn="just"/>
                      <a:r>
                        <a:rPr lang="en-US" sz="1700" dirty="0"/>
                        <a:t>Budget lines</a:t>
                      </a:r>
                    </a:p>
                  </a:txBody>
                  <a:tcPr/>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700" baseline="0" dirty="0"/>
                        <a:t>Separate budget line for central and state share may not be available in Treasury interface </a:t>
                      </a:r>
                      <a:endParaRPr lang="en-US" sz="1700" dirty="0"/>
                    </a:p>
                    <a:p>
                      <a:pPr algn="just"/>
                      <a:endParaRPr lang="en-US" sz="1700" dirty="0"/>
                    </a:p>
                  </a:txBody>
                  <a:tcPr/>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700" baseline="0" dirty="0"/>
                        <a:t>Creation of Separate budget line for central and state share</a:t>
                      </a:r>
                      <a:endParaRPr lang="en-US" sz="1700" dirty="0"/>
                    </a:p>
                    <a:p>
                      <a:pPr algn="just"/>
                      <a:endParaRPr lang="en-US" sz="1700" dirty="0"/>
                    </a:p>
                  </a:txBody>
                  <a:tcPr/>
                </a:tc>
                <a:extLst>
                  <a:ext uri="{0D108BD9-81ED-4DB2-BD59-A6C34878D82A}">
                    <a16:rowId xmlns:a16="http://schemas.microsoft.com/office/drawing/2014/main" val="10003"/>
                  </a:ext>
                </a:extLst>
              </a:tr>
              <a:tr h="769861">
                <a:tc>
                  <a:txBody>
                    <a:bodyPr/>
                    <a:lstStyle/>
                    <a:p>
                      <a:pPr algn="just"/>
                      <a:r>
                        <a:rPr lang="en-US" sz="1700" dirty="0"/>
                        <a:t>Beneficiary</a:t>
                      </a:r>
                      <a:r>
                        <a:rPr lang="en-US" sz="1700" baseline="0" dirty="0"/>
                        <a:t>, Purpose and DBT mission code</a:t>
                      </a:r>
                      <a:endParaRPr lang="en-US" sz="1700" dirty="0"/>
                    </a:p>
                  </a:txBody>
                  <a:tcPr/>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700" dirty="0"/>
                        <a:t>Beneficiary</a:t>
                      </a:r>
                      <a:r>
                        <a:rPr lang="en-US" sz="1700" baseline="0" dirty="0"/>
                        <a:t>, Purpose and DBT mission code used under NTEP-9156</a:t>
                      </a:r>
                      <a:endParaRPr lang="en-US" sz="1700" dirty="0"/>
                    </a:p>
                    <a:p>
                      <a:pPr algn="just"/>
                      <a:endParaRPr lang="en-US" sz="1700" dirty="0"/>
                    </a:p>
                  </a:txBody>
                  <a:tcPr/>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700" dirty="0"/>
                        <a:t>Beneficiary</a:t>
                      </a:r>
                      <a:r>
                        <a:rPr lang="en-US" sz="1700" baseline="0" dirty="0"/>
                        <a:t>, Purpose and DBT mission code to be used under NTEP-State linked scheme </a:t>
                      </a:r>
                      <a:endParaRPr lang="en-US" sz="1700" dirty="0"/>
                    </a:p>
                    <a:p>
                      <a:pPr algn="just"/>
                      <a:endParaRPr lang="en-US" sz="1700" dirty="0"/>
                    </a:p>
                  </a:txBody>
                  <a:tcPr/>
                </a:tc>
                <a:extLst>
                  <a:ext uri="{0D108BD9-81ED-4DB2-BD59-A6C34878D82A}">
                    <a16:rowId xmlns:a16="http://schemas.microsoft.com/office/drawing/2014/main" val="10004"/>
                  </a:ext>
                </a:extLst>
              </a:tr>
              <a:tr h="1852405">
                <a:tc>
                  <a:txBody>
                    <a:bodyPr/>
                    <a:lstStyle/>
                    <a:p>
                      <a:pPr algn="just"/>
                      <a:r>
                        <a:rPr lang="en-US" sz="1700" dirty="0"/>
                        <a:t>Revalidation of beneficiaries</a:t>
                      </a:r>
                    </a:p>
                  </a:txBody>
                  <a:tcPr/>
                </a:tc>
                <a:tc>
                  <a:txBody>
                    <a:bodyPr/>
                    <a:lstStyle/>
                    <a:p>
                      <a:pPr algn="just"/>
                      <a:r>
                        <a:rPr lang="en-US" sz="1700" dirty="0"/>
                        <a:t>NA</a:t>
                      </a:r>
                    </a:p>
                  </a:txBody>
                  <a:tcPr/>
                </a:tc>
                <a:tc>
                  <a:txBody>
                    <a:bodyPr/>
                    <a:lstStyle/>
                    <a:p>
                      <a:pPr marL="0" lvl="1" indent="0" algn="just" defTabSz="826135">
                        <a:lnSpc>
                          <a:spcPct val="130000"/>
                        </a:lnSpc>
                        <a:spcBef>
                          <a:spcPct val="20000"/>
                        </a:spcBef>
                        <a:buClr>
                          <a:srgbClr val="0099FF"/>
                        </a:buClr>
                        <a:buSzPct val="70000"/>
                        <a:buFont typeface="Arial" panose="020B0604020202020204" pitchFamily="34" charset="0"/>
                        <a:buNone/>
                      </a:pPr>
                      <a:r>
                        <a:rPr lang="en-US" sz="1700" b="0" i="0" u="none" strike="noStrike" cap="none" baseline="0" dirty="0">
                          <a:solidFill>
                            <a:schemeClr val="tx1"/>
                          </a:solidFill>
                          <a:latin typeface="+mn-lt"/>
                          <a:ea typeface="+mn-ea"/>
                          <a:cs typeface="+mn-cs"/>
                          <a:sym typeface="Arial"/>
                        </a:rPr>
                        <a:t>Revalidation of beneficiary from UI level in Ni-</a:t>
                      </a:r>
                      <a:r>
                        <a:rPr lang="en-US" sz="1700" b="0" i="0" u="none" strike="noStrike" cap="none" baseline="0" dirty="0" err="1">
                          <a:solidFill>
                            <a:schemeClr val="tx1"/>
                          </a:solidFill>
                          <a:latin typeface="+mn-lt"/>
                          <a:ea typeface="+mn-ea"/>
                          <a:cs typeface="+mn-cs"/>
                          <a:sym typeface="Arial"/>
                        </a:rPr>
                        <a:t>kshay</a:t>
                      </a:r>
                      <a:r>
                        <a:rPr lang="en-US" sz="1700" b="0" i="0" u="none" strike="noStrike" cap="none" baseline="0" dirty="0">
                          <a:solidFill>
                            <a:schemeClr val="tx1"/>
                          </a:solidFill>
                          <a:latin typeface="+mn-lt"/>
                          <a:ea typeface="+mn-ea"/>
                          <a:cs typeface="+mn-cs"/>
                          <a:sym typeface="Arial"/>
                        </a:rPr>
                        <a:t>-:</a:t>
                      </a:r>
                    </a:p>
                    <a:p>
                      <a:pPr marL="342900" lvl="1" indent="-342900" algn="just" defTabSz="826135">
                        <a:lnSpc>
                          <a:spcPct val="130000"/>
                        </a:lnSpc>
                        <a:spcBef>
                          <a:spcPct val="20000"/>
                        </a:spcBef>
                        <a:buClr>
                          <a:srgbClr val="0099FF"/>
                        </a:buClr>
                        <a:buSzPct val="70000"/>
                        <a:buFont typeface="Wingdings" panose="05000000000000000000" pitchFamily="2" charset="2"/>
                        <a:buChar char="ü"/>
                      </a:pPr>
                      <a:r>
                        <a:rPr lang="en-US" sz="1700" b="0" i="0" u="none" strike="noStrike" cap="none" baseline="0" dirty="0">
                          <a:solidFill>
                            <a:schemeClr val="tx1"/>
                          </a:solidFill>
                          <a:latin typeface="+mn-lt"/>
                          <a:ea typeface="+mn-ea"/>
                          <a:cs typeface="+mn-cs"/>
                          <a:sym typeface="Arial"/>
                        </a:rPr>
                        <a:t> For TB Patients - Patient management module </a:t>
                      </a:r>
                    </a:p>
                    <a:p>
                      <a:pPr marL="342900" lvl="1" indent="-342900" algn="just" defTabSz="826135">
                        <a:lnSpc>
                          <a:spcPct val="130000"/>
                        </a:lnSpc>
                        <a:spcBef>
                          <a:spcPct val="20000"/>
                        </a:spcBef>
                        <a:buClr>
                          <a:srgbClr val="0099FF"/>
                        </a:buClr>
                        <a:buSzPct val="70000"/>
                        <a:buFont typeface="Wingdings" panose="05000000000000000000" pitchFamily="2" charset="2"/>
                        <a:buChar char="ü"/>
                      </a:pPr>
                      <a:r>
                        <a:rPr lang="en-US" sz="1700" b="0" i="0" u="none" strike="noStrike" cap="none" baseline="0" dirty="0">
                          <a:solidFill>
                            <a:schemeClr val="tx1"/>
                          </a:solidFill>
                          <a:latin typeface="+mn-lt"/>
                          <a:ea typeface="+mn-ea"/>
                          <a:cs typeface="+mn-cs"/>
                          <a:sym typeface="Arial"/>
                        </a:rPr>
                        <a:t> For Supporter - Admin module </a:t>
                      </a:r>
                    </a:p>
                  </a:txBody>
                  <a:tcPr/>
                </a:tc>
                <a:extLst>
                  <a:ext uri="{0D108BD9-81ED-4DB2-BD59-A6C34878D82A}">
                    <a16:rowId xmlns:a16="http://schemas.microsoft.com/office/drawing/2014/main" val="3794796468"/>
                  </a:ext>
                </a:extLst>
              </a:tr>
            </a:tbl>
          </a:graphicData>
        </a:graphic>
      </p:graphicFrame>
    </p:spTree>
    <p:extLst>
      <p:ext uri="{BB962C8B-B14F-4D97-AF65-F5344CB8AC3E}">
        <p14:creationId xmlns:p14="http://schemas.microsoft.com/office/powerpoint/2010/main" val="133100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g29105228ff6_2_33"/>
          <p:cNvSpPr txBox="1"/>
          <p:nvPr/>
        </p:nvSpPr>
        <p:spPr>
          <a:xfrm>
            <a:off x="2572500" y="9876"/>
            <a:ext cx="9619500" cy="754200"/>
          </a:xfrm>
          <a:prstGeom prst="rect">
            <a:avLst/>
          </a:prstGeom>
          <a:noFill/>
          <a:ln>
            <a:noFill/>
          </a:ln>
        </p:spPr>
        <p:txBody>
          <a:bodyPr spcFirstLastPara="1" wrap="square" lIns="91425" tIns="45700" rIns="91425" bIns="45700" anchor="t" anchorCtr="0">
            <a:noAutofit/>
          </a:bodyPr>
          <a:lstStyle/>
          <a:p>
            <a:pPr>
              <a:buSzPts val="2800"/>
            </a:pPr>
            <a:r>
              <a:rPr lang="en-US" sz="2400" kern="1200" dirty="0">
                <a:solidFill>
                  <a:schemeClr val="bg1"/>
                </a:solidFill>
                <a:latin typeface="+mj-lt"/>
                <a:ea typeface="+mj-ea"/>
                <a:cs typeface="+mj-cs"/>
              </a:rPr>
              <a:t>Frequently Asked Questions</a:t>
            </a:r>
            <a:endParaRPr sz="2400" b="0" i="0" u="none" strike="noStrike" cap="none" dirty="0">
              <a:solidFill>
                <a:schemeClr val="bg1"/>
              </a:solidFill>
              <a:latin typeface="Corbel"/>
              <a:ea typeface="Corbel"/>
              <a:cs typeface="Corbel"/>
              <a:sym typeface="Corbel"/>
            </a:endParaRPr>
          </a:p>
        </p:txBody>
      </p:sp>
      <p:pic>
        <p:nvPicPr>
          <p:cNvPr id="2174" name="Google Shape;2174;g29105228ff6_2_33"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graphicFrame>
        <p:nvGraphicFramePr>
          <p:cNvPr id="2" name="Table 1">
            <a:extLst>
              <a:ext uri="{FF2B5EF4-FFF2-40B4-BE49-F238E27FC236}">
                <a16:creationId xmlns:a16="http://schemas.microsoft.com/office/drawing/2014/main" id="{E5178788-2D04-AAF7-7F76-5866C90E89E7}"/>
              </a:ext>
            </a:extLst>
          </p:cNvPr>
          <p:cNvGraphicFramePr>
            <a:graphicFrameLocks noGrp="1"/>
          </p:cNvGraphicFramePr>
          <p:nvPr>
            <p:extLst>
              <p:ext uri="{D42A27DB-BD31-4B8C-83A1-F6EECF244321}">
                <p14:modId xmlns:p14="http://schemas.microsoft.com/office/powerpoint/2010/main" val="2434763555"/>
              </p:ext>
            </p:extLst>
          </p:nvPr>
        </p:nvGraphicFramePr>
        <p:xfrm>
          <a:off x="468086" y="546358"/>
          <a:ext cx="11647714" cy="6276161"/>
        </p:xfrm>
        <a:graphic>
          <a:graphicData uri="http://schemas.openxmlformats.org/drawingml/2006/table">
            <a:tbl>
              <a:tblPr firstRow="1" bandRow="1"/>
              <a:tblGrid>
                <a:gridCol w="7097485">
                  <a:extLst>
                    <a:ext uri="{9D8B030D-6E8A-4147-A177-3AD203B41FA5}">
                      <a16:colId xmlns:a16="http://schemas.microsoft.com/office/drawing/2014/main" val="20000"/>
                    </a:ext>
                  </a:extLst>
                </a:gridCol>
                <a:gridCol w="4550229">
                  <a:extLst>
                    <a:ext uri="{9D8B030D-6E8A-4147-A177-3AD203B41FA5}">
                      <a16:colId xmlns:a16="http://schemas.microsoft.com/office/drawing/2014/main" val="20001"/>
                    </a:ext>
                  </a:extLst>
                </a:gridCol>
              </a:tblGrid>
              <a:tr h="322387">
                <a:tc>
                  <a:txBody>
                    <a:bodyPr/>
                    <a:lstStyle/>
                    <a:p>
                      <a:r>
                        <a:rPr lang="en-US" sz="1700" b="1" dirty="0"/>
                        <a:t>Question</a:t>
                      </a:r>
                    </a:p>
                  </a:txBody>
                  <a:tcPr/>
                </a:tc>
                <a:tc>
                  <a:txBody>
                    <a:bodyPr/>
                    <a:lstStyle/>
                    <a:p>
                      <a:r>
                        <a:rPr lang="en-US" sz="1700" b="1" dirty="0"/>
                        <a:t>Answer</a:t>
                      </a:r>
                    </a:p>
                  </a:txBody>
                  <a:tcPr/>
                </a:tc>
                <a:extLst>
                  <a:ext uri="{0D108BD9-81ED-4DB2-BD59-A6C34878D82A}">
                    <a16:rowId xmlns:a16="http://schemas.microsoft.com/office/drawing/2014/main" val="10000"/>
                  </a:ext>
                </a:extLst>
              </a:tr>
              <a:tr h="356924">
                <a:tc>
                  <a:txBody>
                    <a:bodyPr/>
                    <a:lstStyle/>
                    <a:p>
                      <a:r>
                        <a:rPr lang="en-US" sz="1700" dirty="0"/>
                        <a:t>Transport support for tribal scheme for tribals areas only ?</a:t>
                      </a:r>
                    </a:p>
                  </a:txBody>
                  <a:tcPr/>
                </a:tc>
                <a:tc>
                  <a:txBody>
                    <a:bodyPr/>
                    <a:lstStyle/>
                    <a:p>
                      <a:r>
                        <a:rPr lang="en-US" sz="1700" baseline="0" dirty="0"/>
                        <a:t>No, For Tribal/Hilly/difficult areas</a:t>
                      </a:r>
                    </a:p>
                  </a:txBody>
                  <a:tcPr/>
                </a:tc>
                <a:extLst>
                  <a:ext uri="{0D108BD9-81ED-4DB2-BD59-A6C34878D82A}">
                    <a16:rowId xmlns:a16="http://schemas.microsoft.com/office/drawing/2014/main" val="10001"/>
                  </a:ext>
                </a:extLst>
              </a:tr>
              <a:tr h="8410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dirty="0"/>
                        <a:t>Tribal patient transfer to the Non-Tribal areas benefits eligible for incentive ? What happen to already generated benefits ?</a:t>
                      </a:r>
                    </a:p>
                  </a:txBody>
                  <a:tcPr/>
                </a:tc>
                <a:tc>
                  <a:txBody>
                    <a:bodyPr/>
                    <a:lstStyle/>
                    <a:p>
                      <a:pPr rtl="0"/>
                      <a:r>
                        <a:rPr lang="en-IN" sz="1800" dirty="0"/>
                        <a:t>Benefits removed automatically</a:t>
                      </a:r>
                    </a:p>
                    <a:p>
                      <a:pPr rtl="0"/>
                      <a:br>
                        <a:rPr lang="en-IN" sz="1800" dirty="0"/>
                      </a:br>
                      <a:endParaRPr lang="en-IN" sz="1800" dirty="0"/>
                    </a:p>
                  </a:txBody>
                  <a:tcPr/>
                </a:tc>
                <a:extLst>
                  <a:ext uri="{0D108BD9-81ED-4DB2-BD59-A6C34878D82A}">
                    <a16:rowId xmlns:a16="http://schemas.microsoft.com/office/drawing/2014/main" val="10002"/>
                  </a:ext>
                </a:extLst>
              </a:tr>
              <a:tr h="582228">
                <a:tc>
                  <a:txBody>
                    <a:bodyPr/>
                    <a:lstStyle/>
                    <a:p>
                      <a:r>
                        <a:rPr lang="en-US" sz="1700" dirty="0"/>
                        <a:t>Benefits generated due to change in regimen under NPY and PSN to be processed ?</a:t>
                      </a:r>
                    </a:p>
                  </a:txBody>
                  <a:tcPr/>
                </a:tc>
                <a:tc>
                  <a:txBody>
                    <a:bodyPr/>
                    <a:lstStyle/>
                    <a:p>
                      <a:r>
                        <a:rPr lang="en-US" sz="1700" dirty="0"/>
                        <a:t>No</a:t>
                      </a:r>
                    </a:p>
                  </a:txBody>
                  <a:tcPr/>
                </a:tc>
                <a:extLst>
                  <a:ext uri="{0D108BD9-81ED-4DB2-BD59-A6C34878D82A}">
                    <a16:rowId xmlns:a16="http://schemas.microsoft.com/office/drawing/2014/main" val="10003"/>
                  </a:ext>
                </a:extLst>
              </a:tr>
              <a:tr h="798958">
                <a:tc>
                  <a:txBody>
                    <a:bodyPr/>
                    <a:lstStyle/>
                    <a:p>
                      <a:r>
                        <a:rPr lang="en-US" sz="1700" dirty="0"/>
                        <a:t>What's the definition of outcome for Outcome incentive and Treatment supporter honorarium incentives ?</a:t>
                      </a:r>
                    </a:p>
                  </a:txBody>
                  <a:tcPr/>
                </a:tc>
                <a:tc>
                  <a:txBody>
                    <a:bodyPr/>
                    <a:lstStyle/>
                    <a:p>
                      <a:r>
                        <a:rPr lang="en-US" sz="1700" dirty="0"/>
                        <a:t>Outcome incentive: Any outcome</a:t>
                      </a:r>
                    </a:p>
                    <a:p>
                      <a:r>
                        <a:rPr lang="en-US" sz="1700" dirty="0"/>
                        <a:t>Treatment supporter honorarium incentive : Cured/Completed</a:t>
                      </a:r>
                    </a:p>
                  </a:txBody>
                  <a:tcPr/>
                </a:tc>
                <a:extLst>
                  <a:ext uri="{0D108BD9-81ED-4DB2-BD59-A6C34878D82A}">
                    <a16:rowId xmlns:a16="http://schemas.microsoft.com/office/drawing/2014/main" val="10004"/>
                  </a:ext>
                </a:extLst>
              </a:tr>
              <a:tr h="560672">
                <a:tc>
                  <a:txBody>
                    <a:bodyPr/>
                    <a:lstStyle/>
                    <a:p>
                      <a:pPr algn="l" fontAlgn="t"/>
                      <a:r>
                        <a:rPr lang="en-US" sz="1700" b="0" i="0" u="none" strike="noStrike" cap="none" dirty="0">
                          <a:solidFill>
                            <a:schemeClr val="tx1"/>
                          </a:solidFill>
                          <a:latin typeface="+mn-lt"/>
                          <a:ea typeface="+mn-ea"/>
                          <a:cs typeface="+mn-cs"/>
                          <a:sym typeface="Arial"/>
                        </a:rPr>
                        <a:t>Can both the informant and notification benefits be paid for a single patient (to different beneficiaries)?</a:t>
                      </a:r>
                    </a:p>
                  </a:txBody>
                  <a:tcPr/>
                </a:tc>
                <a:tc>
                  <a:txBody>
                    <a:bodyPr/>
                    <a:lstStyle/>
                    <a:p>
                      <a:r>
                        <a:rPr lang="en-US" sz="1700" dirty="0"/>
                        <a:t>No, Either of one</a:t>
                      </a:r>
                    </a:p>
                  </a:txBody>
                  <a:tcPr/>
                </a:tc>
                <a:extLst>
                  <a:ext uri="{0D108BD9-81ED-4DB2-BD59-A6C34878D82A}">
                    <a16:rowId xmlns:a16="http://schemas.microsoft.com/office/drawing/2014/main" val="3794796468"/>
                  </a:ext>
                </a:extLst>
              </a:tr>
              <a:tr h="622767">
                <a:tc>
                  <a:txBody>
                    <a:bodyPr/>
                    <a:lstStyle/>
                    <a:p>
                      <a:r>
                        <a:rPr lang="en-US" sz="1700" dirty="0"/>
                        <a:t>What do you mean by eligible beneficiary in DBT for monitoring ?</a:t>
                      </a:r>
                    </a:p>
                  </a:txBody>
                  <a:tcPr/>
                </a:tc>
                <a:tc>
                  <a:txBody>
                    <a:bodyPr/>
                    <a:lstStyle/>
                    <a:p>
                      <a:r>
                        <a:rPr lang="en-US" sz="1700" dirty="0"/>
                        <a:t>Eligible beneficiary reduced by forgone, wrongly diagnosed  and removed benefits.</a:t>
                      </a:r>
                    </a:p>
                  </a:txBody>
                  <a:tcPr/>
                </a:tc>
                <a:extLst>
                  <a:ext uri="{0D108BD9-81ED-4DB2-BD59-A6C34878D82A}">
                    <a16:rowId xmlns:a16="http://schemas.microsoft.com/office/drawing/2014/main" val="3142583960"/>
                  </a:ext>
                </a:extLst>
              </a:tr>
              <a:tr h="441512">
                <a:tc>
                  <a:txBody>
                    <a:bodyPr/>
                    <a:lstStyle/>
                    <a:p>
                      <a:r>
                        <a:rPr lang="en-US" sz="1700" dirty="0"/>
                        <a:t>ASHA become TB patient can same bank account utilized for DBT ?</a:t>
                      </a:r>
                    </a:p>
                  </a:txBody>
                  <a:tcPr/>
                </a:tc>
                <a:tc>
                  <a:txBody>
                    <a:bodyPr/>
                    <a:lstStyle/>
                    <a:p>
                      <a:r>
                        <a:rPr lang="en-US" sz="1700" dirty="0"/>
                        <a:t>Yes</a:t>
                      </a:r>
                    </a:p>
                  </a:txBody>
                  <a:tcPr/>
                </a:tc>
                <a:extLst>
                  <a:ext uri="{0D108BD9-81ED-4DB2-BD59-A6C34878D82A}">
                    <a16:rowId xmlns:a16="http://schemas.microsoft.com/office/drawing/2014/main" val="4082732826"/>
                  </a:ext>
                </a:extLst>
              </a:tr>
              <a:tr h="417566">
                <a:tc>
                  <a:txBody>
                    <a:bodyPr/>
                    <a:lstStyle/>
                    <a:p>
                      <a:r>
                        <a:rPr lang="en-US" sz="1700" dirty="0"/>
                        <a:t>Patient died during the course of treatment is eligible for the incentive ?</a:t>
                      </a:r>
                    </a:p>
                  </a:txBody>
                  <a:tcPr/>
                </a:tc>
                <a:tc>
                  <a:txBody>
                    <a:bodyPr/>
                    <a:lstStyle/>
                    <a:p>
                      <a:r>
                        <a:rPr lang="en-US" sz="1700" dirty="0"/>
                        <a:t>Technically yes- Policy call</a:t>
                      </a:r>
                    </a:p>
                  </a:txBody>
                  <a:tcPr/>
                </a:tc>
                <a:extLst>
                  <a:ext uri="{0D108BD9-81ED-4DB2-BD59-A6C34878D82A}">
                    <a16:rowId xmlns:a16="http://schemas.microsoft.com/office/drawing/2014/main" val="3274153656"/>
                  </a:ext>
                </a:extLst>
              </a:tr>
              <a:tr h="1084592">
                <a:tc>
                  <a:txBody>
                    <a:bodyPr/>
                    <a:lstStyle/>
                    <a:p>
                      <a:r>
                        <a:rPr lang="en-US" sz="1700" dirty="0"/>
                        <a:t>Bank not available in Ni-</a:t>
                      </a:r>
                      <a:r>
                        <a:rPr lang="en-US" sz="1700" dirty="0" err="1"/>
                        <a:t>kshay</a:t>
                      </a:r>
                      <a:r>
                        <a:rPr lang="en-US" sz="1700" dirty="0"/>
                        <a:t> but available in PFMS DBT possible?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dirty="0"/>
                        <a:t>Bank not available in PFMS but available in Ni-</a:t>
                      </a:r>
                      <a:r>
                        <a:rPr lang="en-US" sz="1700" dirty="0" err="1"/>
                        <a:t>kshay</a:t>
                      </a:r>
                      <a:r>
                        <a:rPr lang="en-US" sz="1700" dirty="0"/>
                        <a:t> DBT possible?</a:t>
                      </a:r>
                    </a:p>
                    <a:p>
                      <a:endParaRPr lang="en-US" sz="1700" dirty="0"/>
                    </a:p>
                  </a:txBody>
                  <a:tcPr/>
                </a:tc>
                <a:tc>
                  <a:txBody>
                    <a:bodyPr/>
                    <a:lstStyle/>
                    <a:p>
                      <a:r>
                        <a:rPr lang="en-US" sz="1700" dirty="0"/>
                        <a:t>Yes</a:t>
                      </a:r>
                    </a:p>
                    <a:p>
                      <a:r>
                        <a:rPr lang="en-US" sz="1700" dirty="0"/>
                        <a:t>No</a:t>
                      </a:r>
                    </a:p>
                  </a:txBody>
                  <a:tcPr/>
                </a:tc>
                <a:extLst>
                  <a:ext uri="{0D108BD9-81ED-4DB2-BD59-A6C34878D82A}">
                    <a16:rowId xmlns:a16="http://schemas.microsoft.com/office/drawing/2014/main" val="889929966"/>
                  </a:ext>
                </a:extLst>
              </a:tr>
            </a:tbl>
          </a:graphicData>
        </a:graphic>
      </p:graphicFrame>
    </p:spTree>
    <p:extLst>
      <p:ext uri="{BB962C8B-B14F-4D97-AF65-F5344CB8AC3E}">
        <p14:creationId xmlns:p14="http://schemas.microsoft.com/office/powerpoint/2010/main" val="86631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g29105228ff6_2_33"/>
          <p:cNvSpPr txBox="1"/>
          <p:nvPr/>
        </p:nvSpPr>
        <p:spPr>
          <a:xfrm>
            <a:off x="2572500" y="9876"/>
            <a:ext cx="9619500" cy="754200"/>
          </a:xfrm>
          <a:prstGeom prst="rect">
            <a:avLst/>
          </a:prstGeom>
          <a:noFill/>
          <a:ln>
            <a:noFill/>
          </a:ln>
        </p:spPr>
        <p:txBody>
          <a:bodyPr spcFirstLastPara="1" wrap="square" lIns="91425" tIns="45700" rIns="91425" bIns="45700" anchor="t" anchorCtr="0">
            <a:noAutofit/>
          </a:bodyPr>
          <a:lstStyle/>
          <a:p>
            <a:pPr>
              <a:buSzPts val="2800"/>
            </a:pPr>
            <a:r>
              <a:rPr lang="en-US" sz="2400" kern="1200" dirty="0">
                <a:solidFill>
                  <a:schemeClr val="bg1"/>
                </a:solidFill>
                <a:latin typeface="+mj-lt"/>
                <a:ea typeface="+mj-ea"/>
                <a:cs typeface="+mj-cs"/>
              </a:rPr>
              <a:t>Frequently Asked Questions</a:t>
            </a:r>
            <a:endParaRPr sz="2400" b="0" i="0" u="none" strike="noStrike" cap="none" dirty="0">
              <a:solidFill>
                <a:schemeClr val="bg1"/>
              </a:solidFill>
              <a:latin typeface="Corbel"/>
              <a:ea typeface="Corbel"/>
              <a:cs typeface="Corbel"/>
              <a:sym typeface="Corbel"/>
            </a:endParaRPr>
          </a:p>
        </p:txBody>
      </p:sp>
      <p:pic>
        <p:nvPicPr>
          <p:cNvPr id="2174" name="Google Shape;2174;g29105228ff6_2_33"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graphicFrame>
        <p:nvGraphicFramePr>
          <p:cNvPr id="2" name="Table 1">
            <a:extLst>
              <a:ext uri="{FF2B5EF4-FFF2-40B4-BE49-F238E27FC236}">
                <a16:creationId xmlns:a16="http://schemas.microsoft.com/office/drawing/2014/main" id="{E5178788-2D04-AAF7-7F76-5866C90E89E7}"/>
              </a:ext>
            </a:extLst>
          </p:cNvPr>
          <p:cNvGraphicFramePr>
            <a:graphicFrameLocks noGrp="1"/>
          </p:cNvGraphicFramePr>
          <p:nvPr>
            <p:extLst>
              <p:ext uri="{D42A27DB-BD31-4B8C-83A1-F6EECF244321}">
                <p14:modId xmlns:p14="http://schemas.microsoft.com/office/powerpoint/2010/main" val="669865841"/>
              </p:ext>
            </p:extLst>
          </p:nvPr>
        </p:nvGraphicFramePr>
        <p:xfrm>
          <a:off x="468086" y="764076"/>
          <a:ext cx="11647714" cy="3474720"/>
        </p:xfrm>
        <a:graphic>
          <a:graphicData uri="http://schemas.openxmlformats.org/drawingml/2006/table">
            <a:tbl>
              <a:tblPr firstRow="1" bandRow="1"/>
              <a:tblGrid>
                <a:gridCol w="7097485">
                  <a:extLst>
                    <a:ext uri="{9D8B030D-6E8A-4147-A177-3AD203B41FA5}">
                      <a16:colId xmlns:a16="http://schemas.microsoft.com/office/drawing/2014/main" val="20000"/>
                    </a:ext>
                  </a:extLst>
                </a:gridCol>
                <a:gridCol w="4550229">
                  <a:extLst>
                    <a:ext uri="{9D8B030D-6E8A-4147-A177-3AD203B41FA5}">
                      <a16:colId xmlns:a16="http://schemas.microsoft.com/office/drawing/2014/main" val="20001"/>
                    </a:ext>
                  </a:extLst>
                </a:gridCol>
              </a:tblGrid>
              <a:tr h="309147">
                <a:tc>
                  <a:txBody>
                    <a:bodyPr/>
                    <a:lstStyle/>
                    <a:p>
                      <a:r>
                        <a:rPr lang="en-US" sz="1700" b="1" dirty="0"/>
                        <a:t>Question</a:t>
                      </a:r>
                    </a:p>
                  </a:txBody>
                  <a:tcPr/>
                </a:tc>
                <a:tc>
                  <a:txBody>
                    <a:bodyPr/>
                    <a:lstStyle/>
                    <a:p>
                      <a:r>
                        <a:rPr lang="en-US" sz="1700" b="1" dirty="0"/>
                        <a:t>Answer</a:t>
                      </a:r>
                    </a:p>
                  </a:txBody>
                  <a:tcPr/>
                </a:tc>
                <a:extLst>
                  <a:ext uri="{0D108BD9-81ED-4DB2-BD59-A6C34878D82A}">
                    <a16:rowId xmlns:a16="http://schemas.microsoft.com/office/drawing/2014/main" val="10000"/>
                  </a:ext>
                </a:extLst>
              </a:tr>
              <a:tr h="388071">
                <a:tc>
                  <a:txBody>
                    <a:bodyPr/>
                    <a:lstStyle/>
                    <a:p>
                      <a:r>
                        <a:rPr lang="en-US" sz="1700" b="0" i="0" u="none" strike="noStrike" cap="none" dirty="0">
                          <a:solidFill>
                            <a:schemeClr val="tx1"/>
                          </a:solidFill>
                          <a:latin typeface="+mn-lt"/>
                          <a:ea typeface="+mn-ea"/>
                          <a:cs typeface="+mn-cs"/>
                          <a:sym typeface="Arial"/>
                        </a:rPr>
                        <a:t>Beneficiary in SENT/under process status in Ni-</a:t>
                      </a:r>
                      <a:r>
                        <a:rPr lang="en-US" sz="1700" b="0" i="0" u="none" strike="noStrike" cap="none" dirty="0" err="1">
                          <a:solidFill>
                            <a:schemeClr val="tx1"/>
                          </a:solidFill>
                          <a:latin typeface="+mn-lt"/>
                          <a:ea typeface="+mn-ea"/>
                          <a:cs typeface="+mn-cs"/>
                          <a:sym typeface="Arial"/>
                        </a:rPr>
                        <a:t>kshay</a:t>
                      </a:r>
                      <a:r>
                        <a:rPr lang="en-US" sz="1700" b="0" i="0" u="none" strike="noStrike" cap="none" dirty="0">
                          <a:solidFill>
                            <a:schemeClr val="tx1"/>
                          </a:solidFill>
                          <a:latin typeface="+mn-lt"/>
                          <a:ea typeface="+mn-ea"/>
                          <a:cs typeface="+mn-cs"/>
                          <a:sym typeface="Arial"/>
                        </a:rPr>
                        <a:t> for extended period of time solution ?</a:t>
                      </a:r>
                    </a:p>
                  </a:txBody>
                  <a:tcPr/>
                </a:tc>
                <a:tc>
                  <a:txBody>
                    <a:bodyPr/>
                    <a:lstStyle/>
                    <a:p>
                      <a:r>
                        <a:rPr lang="en-US" sz="1700" b="0" i="0" u="none" strike="noStrike" cap="none" dirty="0">
                          <a:solidFill>
                            <a:schemeClr val="tx1"/>
                          </a:solidFill>
                          <a:latin typeface="+mn-lt"/>
                          <a:ea typeface="+mn-ea"/>
                          <a:cs typeface="+mn-cs"/>
                          <a:sym typeface="Arial"/>
                        </a:rPr>
                        <a:t>Follow the </a:t>
                      </a:r>
                      <a:r>
                        <a:rPr lang="en-US" sz="1700" b="0" i="0" u="none" strike="noStrike" cap="none" dirty="0" err="1">
                          <a:solidFill>
                            <a:schemeClr val="tx1"/>
                          </a:solidFill>
                          <a:latin typeface="+mn-lt"/>
                          <a:ea typeface="+mn-ea"/>
                          <a:cs typeface="+mn-cs"/>
                          <a:sym typeface="Arial"/>
                        </a:rPr>
                        <a:t>SoP</a:t>
                      </a:r>
                      <a:r>
                        <a:rPr lang="en-US" sz="1700" b="0" i="0" u="none" strike="noStrike" cap="none" dirty="0">
                          <a:solidFill>
                            <a:schemeClr val="tx1"/>
                          </a:solidFill>
                          <a:latin typeface="+mn-lt"/>
                          <a:ea typeface="+mn-ea"/>
                          <a:cs typeface="+mn-cs"/>
                          <a:sym typeface="Arial"/>
                        </a:rPr>
                        <a:t> for beneficiary in SENT status and share details to CTD</a:t>
                      </a:r>
                    </a:p>
                  </a:txBody>
                  <a:tcPr/>
                </a:tc>
                <a:extLst>
                  <a:ext uri="{0D108BD9-81ED-4DB2-BD59-A6C34878D82A}">
                    <a16:rowId xmlns:a16="http://schemas.microsoft.com/office/drawing/2014/main" val="10001"/>
                  </a:ext>
                </a:extLst>
              </a:tr>
              <a:tr h="7661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b="0" i="0" u="none" strike="noStrike" cap="none" dirty="0">
                          <a:solidFill>
                            <a:schemeClr val="tx1"/>
                          </a:solidFill>
                          <a:latin typeface="+mn-lt"/>
                          <a:ea typeface="+mn-ea"/>
                          <a:cs typeface="+mn-cs"/>
                          <a:sym typeface="Arial"/>
                        </a:rPr>
                        <a:t>Benefits in SENT/under process status in Ni-</a:t>
                      </a:r>
                      <a:r>
                        <a:rPr lang="en-US" sz="1700" b="0" i="0" u="none" strike="noStrike" cap="none" dirty="0" err="1">
                          <a:solidFill>
                            <a:schemeClr val="tx1"/>
                          </a:solidFill>
                          <a:latin typeface="+mn-lt"/>
                          <a:ea typeface="+mn-ea"/>
                          <a:cs typeface="+mn-cs"/>
                          <a:sym typeface="Arial"/>
                        </a:rPr>
                        <a:t>kshay</a:t>
                      </a:r>
                      <a:r>
                        <a:rPr lang="en-US" sz="1700" b="0" i="0" u="none" strike="noStrike" cap="none" dirty="0">
                          <a:solidFill>
                            <a:schemeClr val="tx1"/>
                          </a:solidFill>
                          <a:latin typeface="+mn-lt"/>
                          <a:ea typeface="+mn-ea"/>
                          <a:cs typeface="+mn-cs"/>
                          <a:sym typeface="Arial"/>
                        </a:rPr>
                        <a:t> for extended period of time solution ?</a:t>
                      </a:r>
                    </a:p>
                    <a:p>
                      <a:endParaRPr lang="en-US" sz="1700" b="0" i="0" u="none" strike="noStrike" cap="none" dirty="0">
                        <a:solidFill>
                          <a:schemeClr val="tx1"/>
                        </a:solidFill>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b="0" i="0" u="none" strike="noStrike" cap="none" dirty="0">
                          <a:solidFill>
                            <a:schemeClr val="tx1"/>
                          </a:solidFill>
                          <a:latin typeface="+mn-lt"/>
                          <a:ea typeface="+mn-ea"/>
                          <a:cs typeface="+mn-cs"/>
                          <a:sym typeface="Arial"/>
                        </a:rPr>
                        <a:t>Follow </a:t>
                      </a:r>
                      <a:r>
                        <a:rPr lang="en-US" sz="1700" b="0" i="0" u="none" strike="noStrike" cap="none" dirty="0" err="1">
                          <a:solidFill>
                            <a:schemeClr val="tx1"/>
                          </a:solidFill>
                          <a:latin typeface="+mn-lt"/>
                          <a:ea typeface="+mn-ea"/>
                          <a:cs typeface="+mn-cs"/>
                          <a:sym typeface="Arial"/>
                        </a:rPr>
                        <a:t>SoP</a:t>
                      </a:r>
                      <a:r>
                        <a:rPr lang="en-US" sz="1700" b="0" i="0" u="none" strike="noStrike" cap="none" dirty="0">
                          <a:solidFill>
                            <a:schemeClr val="tx1"/>
                          </a:solidFill>
                          <a:latin typeface="+mn-lt"/>
                          <a:ea typeface="+mn-ea"/>
                          <a:cs typeface="+mn-cs"/>
                          <a:sym typeface="Arial"/>
                        </a:rPr>
                        <a:t> for benefits in SENT status and share details to CTD</a:t>
                      </a:r>
                    </a:p>
                    <a:p>
                      <a:endParaRPr lang="en-US" sz="17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10002"/>
                  </a:ext>
                </a:extLst>
              </a:tr>
              <a:tr h="6330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b="0" i="0" u="none" strike="noStrike" cap="none" dirty="0">
                          <a:solidFill>
                            <a:schemeClr val="tx1"/>
                          </a:solidFill>
                          <a:latin typeface="+mn-lt"/>
                          <a:ea typeface="+mn-ea"/>
                          <a:cs typeface="+mn-cs"/>
                          <a:sym typeface="Arial"/>
                        </a:rPr>
                        <a:t>Can a different treatment supporter be assigned for the DRTB treatment support in cases where a patient</a:t>
                      </a:r>
                      <a:br>
                        <a:rPr lang="en-US" sz="1700" b="0" i="0" u="none" strike="noStrike" cap="none" dirty="0">
                          <a:solidFill>
                            <a:schemeClr val="tx1"/>
                          </a:solidFill>
                          <a:latin typeface="+mn-lt"/>
                          <a:ea typeface="+mn-ea"/>
                          <a:cs typeface="+mn-cs"/>
                          <a:sym typeface="Arial"/>
                        </a:rPr>
                      </a:br>
                      <a:r>
                        <a:rPr lang="en-US" sz="1700" b="0" i="0" u="none" strike="noStrike" cap="none" dirty="0">
                          <a:solidFill>
                            <a:schemeClr val="tx1"/>
                          </a:solidFill>
                          <a:latin typeface="+mn-lt"/>
                          <a:ea typeface="+mn-ea"/>
                          <a:cs typeface="+mn-cs"/>
                          <a:sym typeface="Arial"/>
                        </a:rPr>
                        <a:t>starts treatment as a DSTB patient, gets a treatment supporter assigned and then moves from the DSTB</a:t>
                      </a:r>
                      <a:br>
                        <a:rPr lang="en-US" sz="1700" b="0" i="0" u="none" strike="noStrike" cap="none" dirty="0">
                          <a:solidFill>
                            <a:schemeClr val="tx1"/>
                          </a:solidFill>
                          <a:latin typeface="+mn-lt"/>
                          <a:ea typeface="+mn-ea"/>
                          <a:cs typeface="+mn-cs"/>
                          <a:sym typeface="Arial"/>
                        </a:rPr>
                      </a:br>
                      <a:r>
                        <a:rPr lang="en-US" sz="1700" b="0" i="0" u="none" strike="noStrike" cap="none" dirty="0">
                          <a:solidFill>
                            <a:schemeClr val="tx1"/>
                          </a:solidFill>
                          <a:latin typeface="+mn-lt"/>
                          <a:ea typeface="+mn-ea"/>
                          <a:cs typeface="+mn-cs"/>
                          <a:sym typeface="Arial"/>
                        </a:rPr>
                        <a:t>to DRTB regimen. If yes, can both treatment supporters be paid?</a:t>
                      </a:r>
                    </a:p>
                    <a:p>
                      <a:endParaRPr lang="en-US" sz="1700" b="0" i="0" u="none" strike="noStrike" cap="none" dirty="0">
                        <a:solidFill>
                          <a:schemeClr val="tx1"/>
                        </a:solidFill>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b="0" i="0" u="none" strike="noStrike" cap="none" dirty="0">
                          <a:solidFill>
                            <a:schemeClr val="tx1"/>
                          </a:solidFill>
                          <a:latin typeface="+mn-lt"/>
                          <a:ea typeface="+mn-ea"/>
                          <a:cs typeface="+mn-cs"/>
                          <a:sym typeface="Arial"/>
                        </a:rPr>
                        <a:t>Please note that at any given time there will be only</a:t>
                      </a:r>
                      <a:br>
                        <a:rPr lang="en-US" sz="1700" b="0" i="0" u="none" strike="noStrike" cap="none" dirty="0">
                          <a:solidFill>
                            <a:schemeClr val="tx1"/>
                          </a:solidFill>
                          <a:latin typeface="+mn-lt"/>
                          <a:ea typeface="+mn-ea"/>
                          <a:cs typeface="+mn-cs"/>
                          <a:sym typeface="Arial"/>
                        </a:rPr>
                      </a:br>
                      <a:r>
                        <a:rPr lang="en-US" sz="1700" b="0" i="0" u="none" strike="noStrike" cap="none" dirty="0">
                          <a:solidFill>
                            <a:schemeClr val="tx1"/>
                          </a:solidFill>
                          <a:latin typeface="+mn-lt"/>
                          <a:ea typeface="+mn-ea"/>
                          <a:cs typeface="+mn-cs"/>
                          <a:sym typeface="Arial"/>
                        </a:rPr>
                        <a:t>one treatment supporter assigned to a patient</a:t>
                      </a:r>
                    </a:p>
                    <a:p>
                      <a:endParaRPr lang="en-US" sz="17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431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p68"/>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orbel"/>
              <a:ea typeface="Corbel"/>
              <a:cs typeface="Corbel"/>
              <a:sym typeface="Corbel"/>
            </a:endParaRPr>
          </a:p>
        </p:txBody>
      </p:sp>
      <p:sp>
        <p:nvSpPr>
          <p:cNvPr id="2181" name="Google Shape;2181;p68"/>
          <p:cNvSpPr/>
          <p:nvPr/>
        </p:nvSpPr>
        <p:spPr>
          <a:xfrm>
            <a:off x="1789611" y="1881052"/>
            <a:ext cx="7837715" cy="326571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4000"/>
              <a:buFont typeface="Arial"/>
              <a:buNone/>
            </a:pPr>
            <a:r>
              <a:rPr lang="en-IN" sz="5000" b="1" i="0" u="none" strike="noStrike" cap="none">
                <a:solidFill>
                  <a:srgbClr val="000546"/>
                </a:solidFill>
                <a:latin typeface="Corbel"/>
                <a:ea typeface="Corbel"/>
                <a:cs typeface="Corbel"/>
                <a:sym typeface="Corbel"/>
              </a:rPr>
              <a:t>Thank  You</a:t>
            </a:r>
            <a:endParaRPr sz="5000" b="1" i="0" u="none" strike="noStrike" cap="none" dirty="0">
              <a:solidFill>
                <a:srgbClr val="000546"/>
              </a:solidFill>
              <a:latin typeface="Corbel"/>
              <a:ea typeface="Corbel"/>
              <a:cs typeface="Corbel"/>
              <a:sym typeface="Corbel"/>
            </a:endParaRPr>
          </a:p>
        </p:txBody>
      </p:sp>
      <p:pic>
        <p:nvPicPr>
          <p:cNvPr id="2182" name="Google Shape;2182;p6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0"/>
          <p:cNvSpPr/>
          <p:nvPr/>
        </p:nvSpPr>
        <p:spPr>
          <a:xfrm>
            <a:off x="10954603" y="743004"/>
            <a:ext cx="1096371" cy="31327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rbel"/>
              <a:ea typeface="Corbel"/>
              <a:cs typeface="Corbel"/>
              <a:sym typeface="Corbel"/>
            </a:endParaRPr>
          </a:p>
        </p:txBody>
      </p:sp>
      <p:pic>
        <p:nvPicPr>
          <p:cNvPr id="776" name="Google Shape;776;p40"/>
          <p:cNvPicPr preferRelativeResize="0"/>
          <p:nvPr/>
        </p:nvPicPr>
        <p:blipFill rotWithShape="1">
          <a:blip r:embed="rId3">
            <a:alphaModFix/>
          </a:blip>
          <a:srcRect/>
          <a:stretch/>
        </p:blipFill>
        <p:spPr>
          <a:xfrm>
            <a:off x="241024" y="-34227"/>
            <a:ext cx="2134042" cy="814816"/>
          </a:xfrm>
          <a:prstGeom prst="rect">
            <a:avLst/>
          </a:prstGeom>
          <a:noFill/>
          <a:ln>
            <a:noFill/>
          </a:ln>
        </p:spPr>
      </p:pic>
      <p:sp>
        <p:nvSpPr>
          <p:cNvPr id="777" name="Google Shape;777;p40"/>
          <p:cNvSpPr txBox="1">
            <a:spLocks noGrp="1"/>
          </p:cNvSpPr>
          <p:nvPr>
            <p:ph type="title"/>
          </p:nvPr>
        </p:nvSpPr>
        <p:spPr>
          <a:xfrm>
            <a:off x="3867912" y="1298447"/>
            <a:ext cx="7689088" cy="399200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66666"/>
              <a:buNone/>
            </a:pPr>
            <a:r>
              <a:rPr lang="en-IN" sz="6000" dirty="0">
                <a:solidFill>
                  <a:schemeClr val="dk1"/>
                </a:solidFill>
              </a:rPr>
              <a:t>Module 5:</a:t>
            </a:r>
            <a:br>
              <a:rPr lang="en-IN" sz="6000" dirty="0">
                <a:solidFill>
                  <a:schemeClr val="dk1"/>
                </a:solidFill>
              </a:rPr>
            </a:br>
            <a:r>
              <a:rPr lang="en-IN" sz="6000" dirty="0"/>
              <a:t>Module 5:</a:t>
            </a:r>
            <a:br>
              <a:rPr lang="en-IN" sz="6000" dirty="0"/>
            </a:br>
            <a:r>
              <a:rPr lang="en-IN" sz="60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Ni-</a:t>
            </a:r>
            <a:r>
              <a:rPr lang="en-IN" sz="6000" dirty="0" err="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kshay</a:t>
            </a:r>
            <a:r>
              <a:rPr lang="en-IN" sz="6000" dirty="0">
                <a:solidFill>
                  <a:schemeClr val="dk1"/>
                </a:solidFill>
              </a:rPr>
              <a:t> </a:t>
            </a:r>
            <a:r>
              <a:rPr lang="en-IN" sz="6000" dirty="0" err="1">
                <a:solidFill>
                  <a:schemeClr val="dk1"/>
                </a:solidFill>
              </a:rPr>
              <a:t>Poshan</a:t>
            </a:r>
            <a:r>
              <a:rPr lang="en-IN" sz="6000" dirty="0">
                <a:solidFill>
                  <a:schemeClr val="dk1"/>
                </a:solidFill>
              </a:rPr>
              <a:t> Yojana and Tribal Support Scheme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1"/>
          <p:cNvSpPr txBox="1"/>
          <p:nvPr/>
        </p:nvSpPr>
        <p:spPr>
          <a:xfrm>
            <a:off x="2572499" y="9868"/>
            <a:ext cx="9619501" cy="60192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Overview of Nutrional Support scheme</a:t>
            </a:r>
            <a:endParaRPr sz="2800" b="0" i="0" u="none" strike="noStrike" cap="none">
              <a:solidFill>
                <a:srgbClr val="FFFFFF"/>
              </a:solidFill>
              <a:latin typeface="Corbel"/>
              <a:ea typeface="Corbel"/>
              <a:cs typeface="Corbel"/>
              <a:sym typeface="Corbel"/>
            </a:endParaRPr>
          </a:p>
        </p:txBody>
      </p:sp>
      <p:sp>
        <p:nvSpPr>
          <p:cNvPr id="783" name="Google Shape;783;p41"/>
          <p:cNvSpPr txBox="1"/>
          <p:nvPr/>
        </p:nvSpPr>
        <p:spPr>
          <a:xfrm>
            <a:off x="318675" y="611800"/>
            <a:ext cx="11873400" cy="6111600"/>
          </a:xfrm>
          <a:prstGeom prst="rect">
            <a:avLst/>
          </a:prstGeom>
          <a:noFill/>
          <a:ln>
            <a:noFill/>
          </a:ln>
        </p:spPr>
        <p:txBody>
          <a:bodyPr spcFirstLastPara="1" wrap="square" lIns="91425" tIns="45700" rIns="91425" bIns="45700" anchor="t" anchorCtr="0">
            <a:noAutofit/>
          </a:bodyPr>
          <a:lstStyle/>
          <a:p>
            <a:pPr marL="914400" marR="454025" lvl="1" indent="-381000" algn="l" rtl="0">
              <a:lnSpc>
                <a:spcPct val="250000"/>
              </a:lnSpc>
              <a:spcBef>
                <a:spcPts val="515"/>
              </a:spcBef>
              <a:spcAft>
                <a:spcPts val="0"/>
              </a:spcAft>
              <a:buClr>
                <a:srgbClr val="0099FF"/>
              </a:buClr>
              <a:buSzPts val="2400"/>
              <a:buFont typeface="Corbel"/>
              <a:buChar char="►"/>
            </a:pPr>
            <a:r>
              <a:rPr lang="en-IN" sz="2400" b="0" i="0" u="none" strike="noStrike" cap="none" dirty="0">
                <a:solidFill>
                  <a:srgbClr val="231F20"/>
                </a:solidFill>
                <a:latin typeface="Corbel"/>
                <a:ea typeface="Corbel"/>
                <a:cs typeface="Corbel"/>
                <a:sym typeface="Corbel"/>
              </a:rPr>
              <a:t>This scheme is aimed at providing financial support to TB patients for their nutrition. All TB patients notified in Ni-</a:t>
            </a:r>
            <a:r>
              <a:rPr lang="en-IN" sz="2400" b="0" i="0" u="none" strike="noStrike" cap="none" dirty="0" err="1">
                <a:solidFill>
                  <a:srgbClr val="231F20"/>
                </a:solidFill>
                <a:latin typeface="Corbel"/>
                <a:ea typeface="Corbel"/>
                <a:cs typeface="Corbel"/>
                <a:sym typeface="Corbel"/>
              </a:rPr>
              <a:t>kshay</a:t>
            </a:r>
            <a:r>
              <a:rPr lang="en-IN" sz="2400" b="0" i="0" u="none" strike="noStrike" cap="none" dirty="0">
                <a:solidFill>
                  <a:srgbClr val="231F20"/>
                </a:solidFill>
                <a:latin typeface="Corbel"/>
                <a:ea typeface="Corbel"/>
                <a:cs typeface="Corbel"/>
                <a:sym typeface="Corbel"/>
              </a:rPr>
              <a:t> (across India) are eligible to get the benefit under this scheme to mitigate catastrophic costs.</a:t>
            </a:r>
            <a:endParaRPr sz="2400" b="0" i="0" u="none" strike="noStrike" cap="none" dirty="0">
              <a:solidFill>
                <a:srgbClr val="231F20"/>
              </a:solidFill>
              <a:latin typeface="Corbel"/>
              <a:ea typeface="Corbel"/>
              <a:cs typeface="Corbel"/>
              <a:sym typeface="Corbel"/>
            </a:endParaRPr>
          </a:p>
          <a:p>
            <a:pPr marL="914400" marR="0" lvl="1" indent="-381000" algn="l" rtl="0">
              <a:lnSpc>
                <a:spcPct val="250000"/>
              </a:lnSpc>
              <a:spcBef>
                <a:spcPts val="310"/>
              </a:spcBef>
              <a:spcAft>
                <a:spcPts val="0"/>
              </a:spcAft>
              <a:buClr>
                <a:srgbClr val="0099FF"/>
              </a:buClr>
              <a:buSzPts val="2400"/>
              <a:buFont typeface="Corbel"/>
              <a:buChar char="►"/>
            </a:pPr>
            <a:r>
              <a:rPr lang="en-IN" sz="2400" b="0" i="0" u="none" strike="noStrike" cap="none" dirty="0">
                <a:solidFill>
                  <a:srgbClr val="231F20"/>
                </a:solidFill>
                <a:latin typeface="Corbel"/>
                <a:ea typeface="Corbel"/>
                <a:cs typeface="Corbel"/>
                <a:sym typeface="Corbel"/>
              </a:rPr>
              <a:t>As per the scheme rules, Ni-</a:t>
            </a:r>
            <a:r>
              <a:rPr lang="en-IN" sz="2400" b="0" i="0" u="none" strike="noStrike" cap="none" dirty="0" err="1">
                <a:solidFill>
                  <a:srgbClr val="231F20"/>
                </a:solidFill>
                <a:latin typeface="Corbel"/>
                <a:ea typeface="Corbel"/>
                <a:cs typeface="Corbel"/>
                <a:sym typeface="Corbel"/>
              </a:rPr>
              <a:t>kshay</a:t>
            </a:r>
            <a:r>
              <a:rPr lang="en-IN" sz="2400" b="0" i="0" u="none" strike="noStrike" cap="none" dirty="0">
                <a:solidFill>
                  <a:srgbClr val="231F20"/>
                </a:solidFill>
                <a:latin typeface="Corbel"/>
                <a:ea typeface="Corbel"/>
                <a:cs typeface="Corbel"/>
                <a:sym typeface="Corbel"/>
              </a:rPr>
              <a:t> generates benefits for TB patients. The process that needs to be followed to make payments to the TB patients under this scheme.</a:t>
            </a:r>
            <a:endParaRPr sz="2400" b="0" i="0" u="none" strike="noStrike" cap="none" dirty="0">
              <a:solidFill>
                <a:srgbClr val="000000"/>
              </a:solidFill>
              <a:latin typeface="Corbel"/>
              <a:ea typeface="Corbel"/>
              <a:cs typeface="Corbel"/>
              <a:sym typeface="Corbel"/>
            </a:endParaRPr>
          </a:p>
          <a:p>
            <a:pPr marL="444500" marR="0" lvl="1" indent="-364490" algn="just" rtl="0">
              <a:lnSpc>
                <a:spcPct val="250000"/>
              </a:lnSpc>
              <a:spcBef>
                <a:spcPts val="610"/>
              </a:spcBef>
              <a:spcAft>
                <a:spcPts val="0"/>
              </a:spcAft>
              <a:buClr>
                <a:srgbClr val="0099FF"/>
              </a:buClr>
              <a:buSzPts val="1260"/>
              <a:buFont typeface="Arial"/>
              <a:buNone/>
            </a:pPr>
            <a:endParaRPr sz="1200" b="0" i="0" u="none" strike="noStrike" cap="none" dirty="0">
              <a:solidFill>
                <a:srgbClr val="000000"/>
              </a:solidFill>
              <a:latin typeface="Corbel"/>
              <a:ea typeface="Corbel"/>
              <a:cs typeface="Corbel"/>
              <a:sym typeface="Corbel"/>
            </a:endParaRPr>
          </a:p>
        </p:txBody>
      </p:sp>
      <p:pic>
        <p:nvPicPr>
          <p:cNvPr id="784" name="Google Shape;784;p41"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253bcc4b32e_0_87"/>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How are NPY Benefits generated by Ni-kshay</a:t>
            </a:r>
            <a:endParaRPr sz="2800" b="0" i="0" u="none" strike="noStrike" cap="none">
              <a:solidFill>
                <a:srgbClr val="FFFFFF"/>
              </a:solidFill>
              <a:latin typeface="Corbel"/>
              <a:ea typeface="Corbel"/>
              <a:cs typeface="Corbel"/>
              <a:sym typeface="Corbel"/>
            </a:endParaRPr>
          </a:p>
        </p:txBody>
      </p:sp>
      <p:sp>
        <p:nvSpPr>
          <p:cNvPr id="790" name="Google Shape;790;g253bcc4b32e_0_87"/>
          <p:cNvSpPr txBox="1"/>
          <p:nvPr/>
        </p:nvSpPr>
        <p:spPr>
          <a:xfrm>
            <a:off x="318675" y="611800"/>
            <a:ext cx="11873400" cy="6111600"/>
          </a:xfrm>
          <a:prstGeom prst="rect">
            <a:avLst/>
          </a:prstGeom>
          <a:noFill/>
          <a:ln>
            <a:noFill/>
          </a:ln>
        </p:spPr>
        <p:txBody>
          <a:bodyPr spcFirstLastPara="1" wrap="square" lIns="91425" tIns="45700" rIns="91425" bIns="45700" anchor="t" anchorCtr="0">
            <a:noAutofit/>
          </a:bodyPr>
          <a:lstStyle/>
          <a:p>
            <a:pPr marL="444500" marR="0" lvl="1" indent="-444500" algn="just" rtl="0">
              <a:lnSpc>
                <a:spcPct val="130000"/>
              </a:lnSpc>
              <a:spcBef>
                <a:spcPts val="610"/>
              </a:spcBef>
              <a:spcAft>
                <a:spcPts val="0"/>
              </a:spcAft>
              <a:buClr>
                <a:srgbClr val="0099FF"/>
              </a:buClr>
              <a:buSzPts val="2400"/>
              <a:buFont typeface="Arial"/>
              <a:buChar char="►"/>
            </a:pPr>
            <a:r>
              <a:rPr lang="en-IN" sz="2200" b="0" i="0" u="none" strike="noStrike" cap="none" dirty="0">
                <a:solidFill>
                  <a:srgbClr val="000000"/>
                </a:solidFill>
                <a:latin typeface="Corbel"/>
                <a:ea typeface="Corbel"/>
                <a:cs typeface="Corbel"/>
                <a:sym typeface="Corbel"/>
              </a:rPr>
              <a:t>All the incentives are being paid in </a:t>
            </a:r>
            <a:r>
              <a:rPr lang="en-IN" sz="2200" b="1" i="0" u="none" strike="noStrike" cap="none" dirty="0">
                <a:solidFill>
                  <a:srgbClr val="FF0000"/>
                </a:solidFill>
                <a:latin typeface="Corbel"/>
                <a:ea typeface="Corbel"/>
                <a:cs typeface="Corbel"/>
                <a:sym typeface="Corbel"/>
              </a:rPr>
              <a:t>advance</a:t>
            </a:r>
            <a:endParaRPr sz="2200" b="1" i="0" u="none" strike="noStrike" cap="none" dirty="0">
              <a:solidFill>
                <a:srgbClr val="FF0000"/>
              </a:solidFill>
              <a:latin typeface="Arial"/>
              <a:ea typeface="Arial"/>
              <a:cs typeface="Arial"/>
              <a:sym typeface="Arial"/>
            </a:endParaRPr>
          </a:p>
          <a:p>
            <a:pPr marL="444500" marR="0" lvl="1" indent="-444500" algn="just" rtl="0">
              <a:lnSpc>
                <a:spcPct val="130000"/>
              </a:lnSpc>
              <a:spcBef>
                <a:spcPts val="610"/>
              </a:spcBef>
              <a:spcAft>
                <a:spcPts val="0"/>
              </a:spcAft>
              <a:buClr>
                <a:srgbClr val="0099FF"/>
              </a:buClr>
              <a:buSzPts val="2400"/>
              <a:buFont typeface="Arial"/>
              <a:buChar char="►"/>
            </a:pPr>
            <a:r>
              <a:rPr lang="en-IN" sz="2200" b="0" i="0" u="none" strike="noStrike" cap="none" dirty="0">
                <a:solidFill>
                  <a:srgbClr val="000000"/>
                </a:solidFill>
                <a:latin typeface="Corbel"/>
                <a:ea typeface="Corbel"/>
                <a:cs typeface="Corbel"/>
                <a:sym typeface="Corbel"/>
              </a:rPr>
              <a:t>Benefits are generated only </a:t>
            </a:r>
            <a:r>
              <a:rPr lang="en-IN" sz="2200" b="1" i="0" u="none" strike="noStrike" cap="none" dirty="0">
                <a:solidFill>
                  <a:srgbClr val="FF0000"/>
                </a:solidFill>
                <a:latin typeface="Corbel"/>
                <a:ea typeface="Corbel"/>
                <a:cs typeface="Corbel"/>
                <a:sym typeface="Corbel"/>
              </a:rPr>
              <a:t>till the end date </a:t>
            </a:r>
            <a:r>
              <a:rPr lang="en-IN" sz="2200" b="0" i="0" u="none" strike="noStrike" cap="none" dirty="0">
                <a:solidFill>
                  <a:srgbClr val="000000"/>
                </a:solidFill>
                <a:latin typeface="Corbel"/>
                <a:ea typeface="Corbel"/>
                <a:cs typeface="Corbel"/>
                <a:sym typeface="Corbel"/>
              </a:rPr>
              <a:t>has not passed. </a:t>
            </a:r>
            <a:endParaRPr sz="2200" b="0" i="0" u="none" strike="noStrike" cap="none" dirty="0">
              <a:solidFill>
                <a:srgbClr val="000000"/>
              </a:solidFill>
              <a:latin typeface="Arial"/>
              <a:ea typeface="Arial"/>
              <a:cs typeface="Arial"/>
              <a:sym typeface="Arial"/>
            </a:endParaRPr>
          </a:p>
          <a:p>
            <a:pPr marL="444500" marR="0" lvl="1" indent="-444500" algn="just" rtl="0">
              <a:lnSpc>
                <a:spcPct val="130000"/>
              </a:lnSpc>
              <a:spcBef>
                <a:spcPts val="610"/>
              </a:spcBef>
              <a:spcAft>
                <a:spcPts val="0"/>
              </a:spcAft>
              <a:buClr>
                <a:srgbClr val="0099FF"/>
              </a:buClr>
              <a:buSzPts val="2400"/>
              <a:buFont typeface="Arial"/>
              <a:buChar char="►"/>
            </a:pPr>
            <a:r>
              <a:rPr lang="en-IN" sz="2200" b="0" i="0" u="none" strike="noStrike" cap="none" dirty="0">
                <a:solidFill>
                  <a:srgbClr val="000000"/>
                </a:solidFill>
                <a:latin typeface="Corbel"/>
                <a:ea typeface="Corbel"/>
                <a:cs typeface="Corbel"/>
                <a:sym typeface="Corbel"/>
              </a:rPr>
              <a:t>Once the end date has passed, benefit </a:t>
            </a:r>
            <a:r>
              <a:rPr lang="en-IN" sz="2200" b="1" i="0" u="none" strike="noStrike" cap="none" dirty="0">
                <a:solidFill>
                  <a:srgbClr val="FF0000"/>
                </a:solidFill>
                <a:latin typeface="Corbel"/>
                <a:ea typeface="Corbel"/>
                <a:cs typeface="Corbel"/>
                <a:sym typeface="Corbel"/>
              </a:rPr>
              <a:t>generation will stop</a:t>
            </a:r>
            <a:r>
              <a:rPr lang="en-IN" sz="2200" b="0" i="0" u="none" strike="noStrike" cap="none" dirty="0">
                <a:solidFill>
                  <a:srgbClr val="000000"/>
                </a:solidFill>
                <a:latin typeface="Corbel"/>
                <a:ea typeface="Corbel"/>
                <a:cs typeface="Corbel"/>
                <a:sym typeface="Corbel"/>
              </a:rPr>
              <a:t>. To continue benefit generation, end date has to be updated</a:t>
            </a:r>
            <a:endParaRPr sz="2200" b="0" i="0" u="none" strike="noStrike" cap="none" dirty="0">
              <a:solidFill>
                <a:srgbClr val="000000"/>
              </a:solidFill>
              <a:latin typeface="Arial"/>
              <a:ea typeface="Arial"/>
              <a:cs typeface="Arial"/>
              <a:sym typeface="Arial"/>
            </a:endParaRPr>
          </a:p>
          <a:p>
            <a:pPr marL="444500" marR="0" lvl="1" indent="-444500" algn="just" rtl="0">
              <a:lnSpc>
                <a:spcPct val="130000"/>
              </a:lnSpc>
              <a:spcBef>
                <a:spcPts val="610"/>
              </a:spcBef>
              <a:spcAft>
                <a:spcPts val="0"/>
              </a:spcAft>
              <a:buClr>
                <a:srgbClr val="0099FF"/>
              </a:buClr>
              <a:buSzPts val="2400"/>
              <a:buFont typeface="Arial"/>
              <a:buChar char="►"/>
            </a:pPr>
            <a:r>
              <a:rPr lang="en-IN" sz="2200" b="0" i="0" u="none" strike="noStrike" cap="none" dirty="0">
                <a:solidFill>
                  <a:srgbClr val="000000"/>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Benefits will get </a:t>
            </a:r>
            <a:r>
              <a:rPr lang="en-IN" sz="2200" b="1" i="0" u="none" strike="noStrike" cap="none" dirty="0">
                <a:solidFill>
                  <a:srgbClr val="FF0000"/>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auto calculated</a:t>
            </a:r>
            <a:r>
              <a:rPr lang="en-IN" sz="2200" b="0" i="0" u="none" strike="noStrike" cap="none" dirty="0">
                <a:solidFill>
                  <a:srgbClr val="000000"/>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when an outcome is updated.</a:t>
            </a:r>
            <a:endParaRPr sz="2200" b="0" i="0" u="none" strike="noStrike" cap="none" dirty="0">
              <a:solidFill>
                <a:srgbClr val="000000"/>
              </a:solidFill>
              <a:latin typeface="Corbel"/>
              <a:ea typeface="Corbel"/>
              <a:cs typeface="Corbel"/>
              <a:sym typeface="Corbel"/>
            </a:endParaRPr>
          </a:p>
          <a:p>
            <a:pPr marL="444500" marR="0" lvl="1" indent="-444500" algn="just" rtl="0">
              <a:lnSpc>
                <a:spcPct val="130000"/>
              </a:lnSpc>
              <a:spcBef>
                <a:spcPts val="610"/>
              </a:spcBef>
              <a:spcAft>
                <a:spcPts val="0"/>
              </a:spcAft>
              <a:buClr>
                <a:srgbClr val="0099FF"/>
              </a:buClr>
              <a:buSzPts val="2400"/>
              <a:buFont typeface="Arial"/>
              <a:buChar char="►"/>
            </a:pPr>
            <a:r>
              <a:rPr lang="en-IN" sz="2200" b="0" i="0" u="none" strike="noStrike" cap="none" dirty="0">
                <a:solidFill>
                  <a:srgbClr val="000000"/>
                </a:solidFill>
                <a:latin typeface="Corbel"/>
                <a:ea typeface="Corbel"/>
                <a:cs typeface="Corbel"/>
                <a:sym typeface="Corbel"/>
              </a:rPr>
              <a:t>Once end date is updated then system will recalculate benefits as per treatment duration and rest unprocessed (</a:t>
            </a:r>
            <a:r>
              <a:rPr lang="en-IN" sz="2200" b="0" i="0" u="none" strike="noStrike" cap="none" dirty="0" err="1">
                <a:solidFill>
                  <a:srgbClr val="000000"/>
                </a:solidFill>
                <a:latin typeface="Corbel"/>
                <a:ea typeface="Corbel"/>
                <a:cs typeface="Corbel"/>
                <a:sym typeface="Corbel"/>
              </a:rPr>
              <a:t>Maker_pending</a:t>
            </a:r>
            <a:r>
              <a:rPr lang="en-IN" sz="2200" b="0" i="0" u="none" strike="noStrike" cap="none" dirty="0">
                <a:solidFill>
                  <a:srgbClr val="000000"/>
                </a:solidFill>
                <a:latin typeface="Corbel"/>
                <a:ea typeface="Corbel"/>
                <a:cs typeface="Corbel"/>
                <a:sym typeface="Corbel"/>
              </a:rPr>
              <a:t> &amp; </a:t>
            </a:r>
            <a:r>
              <a:rPr lang="en-IN" sz="2200" b="0" i="0" u="none" strike="noStrike" cap="none" dirty="0" err="1">
                <a:solidFill>
                  <a:srgbClr val="000000"/>
                </a:solidFill>
                <a:latin typeface="Corbel"/>
                <a:ea typeface="Corbel"/>
                <a:cs typeface="Corbel"/>
                <a:sym typeface="Corbel"/>
              </a:rPr>
              <a:t>Approver_Pending</a:t>
            </a:r>
            <a:r>
              <a:rPr lang="en-IN" sz="2200" b="0" i="0" u="none" strike="noStrike" cap="none" dirty="0">
                <a:solidFill>
                  <a:srgbClr val="000000"/>
                </a:solidFill>
                <a:latin typeface="Corbel"/>
                <a:ea typeface="Corbel"/>
                <a:cs typeface="Corbel"/>
                <a:sym typeface="Corbel"/>
              </a:rPr>
              <a:t>)  benefit will delete if any created.</a:t>
            </a:r>
            <a:endParaRPr sz="2200" b="0" i="0" u="none" strike="noStrike" cap="none" dirty="0">
              <a:solidFill>
                <a:srgbClr val="000000"/>
              </a:solidFill>
              <a:latin typeface="Corbel"/>
              <a:ea typeface="Corbel"/>
              <a:cs typeface="Corbel"/>
              <a:sym typeface="Corbel"/>
            </a:endParaRPr>
          </a:p>
          <a:p>
            <a:pPr marL="444500" marR="0" lvl="1" indent="-444500" algn="just" rtl="0">
              <a:lnSpc>
                <a:spcPct val="130000"/>
              </a:lnSpc>
              <a:spcBef>
                <a:spcPts val="610"/>
              </a:spcBef>
              <a:spcAft>
                <a:spcPts val="0"/>
              </a:spcAft>
              <a:buClr>
                <a:srgbClr val="0099FF"/>
              </a:buClr>
              <a:buSzPts val="2400"/>
              <a:buFont typeface="Arial"/>
              <a:buChar char="►"/>
            </a:pPr>
            <a:r>
              <a:rPr lang="en-IN" sz="2200" b="0" i="0" u="none" strike="noStrike" cap="none" dirty="0">
                <a:solidFill>
                  <a:srgbClr val="000000"/>
                </a:solidFill>
                <a:latin typeface="Corbel"/>
                <a:ea typeface="Corbel"/>
                <a:cs typeface="Corbel"/>
                <a:sym typeface="Corbel"/>
              </a:rPr>
              <a:t>If all benefits are under “</a:t>
            </a:r>
            <a:r>
              <a:rPr lang="en-IN" sz="2200" b="1" i="0" u="none" strike="noStrike" cap="none" dirty="0" err="1">
                <a:solidFill>
                  <a:srgbClr val="FF0000"/>
                </a:solidFill>
                <a:latin typeface="Corbel"/>
                <a:ea typeface="Corbel"/>
                <a:cs typeface="Corbel"/>
                <a:sym typeface="Corbel"/>
              </a:rPr>
              <a:t>Maker_Pending</a:t>
            </a:r>
            <a:r>
              <a:rPr lang="en-IN" sz="2200" b="1" i="0" u="none" strike="noStrike" cap="none" dirty="0">
                <a:solidFill>
                  <a:srgbClr val="FF0000"/>
                </a:solidFill>
                <a:latin typeface="Corbel"/>
                <a:ea typeface="Corbel"/>
                <a:cs typeface="Corbel"/>
                <a:sym typeface="Corbel"/>
              </a:rPr>
              <a:t>” process at the time of outcome </a:t>
            </a:r>
            <a:r>
              <a:rPr lang="en-IN" sz="2200" b="0" i="0" u="none" strike="noStrike" cap="none" dirty="0">
                <a:solidFill>
                  <a:srgbClr val="000000"/>
                </a:solidFill>
                <a:latin typeface="Corbel"/>
                <a:ea typeface="Corbel"/>
                <a:cs typeface="Corbel"/>
                <a:sym typeface="Corbel"/>
              </a:rPr>
              <a:t>then system will </a:t>
            </a:r>
            <a:r>
              <a:rPr lang="en-IN" sz="2200" b="1" i="0" u="none" strike="noStrike" cap="none" dirty="0">
                <a:solidFill>
                  <a:srgbClr val="FF0000"/>
                </a:solidFill>
                <a:latin typeface="Corbel"/>
                <a:ea typeface="Corbel"/>
                <a:cs typeface="Corbel"/>
                <a:sym typeface="Corbel"/>
              </a:rPr>
              <a:t>create a single benefits </a:t>
            </a:r>
            <a:r>
              <a:rPr lang="en-IN" sz="2200" b="0" i="0" u="none" strike="noStrike" cap="none" dirty="0">
                <a:solidFill>
                  <a:srgbClr val="000000"/>
                </a:solidFill>
                <a:latin typeface="Corbel"/>
                <a:ea typeface="Corbel"/>
                <a:cs typeface="Corbel"/>
                <a:sym typeface="Corbel"/>
              </a:rPr>
              <a:t>for whole amount.</a:t>
            </a:r>
            <a:endParaRPr sz="2200" b="0" i="0" u="none" strike="noStrike" cap="none" dirty="0">
              <a:solidFill>
                <a:srgbClr val="000000"/>
              </a:solidFill>
              <a:latin typeface="Corbel"/>
              <a:ea typeface="Corbel"/>
              <a:cs typeface="Corbel"/>
              <a:sym typeface="Corbel"/>
            </a:endParaRPr>
          </a:p>
          <a:p>
            <a:pPr marL="444500" marR="0" lvl="1" indent="-444500" algn="just" rtl="0">
              <a:lnSpc>
                <a:spcPct val="130000"/>
              </a:lnSpc>
              <a:spcBef>
                <a:spcPts val="610"/>
              </a:spcBef>
              <a:spcAft>
                <a:spcPts val="0"/>
              </a:spcAft>
              <a:buClr>
                <a:srgbClr val="0099FF"/>
              </a:buClr>
              <a:buSzPts val="2400"/>
              <a:buFont typeface="Arial"/>
              <a:buChar char="►"/>
            </a:pPr>
            <a:r>
              <a:rPr lang="en-IN" sz="2200" b="0" i="0" u="none" strike="noStrike" cap="none" dirty="0">
                <a:solidFill>
                  <a:srgbClr val="000000"/>
                </a:solidFill>
                <a:latin typeface="Corbel"/>
                <a:ea typeface="Corbel"/>
                <a:cs typeface="Corbel"/>
                <a:sym typeface="Corbel"/>
              </a:rPr>
              <a:t>If outcome is not updated on time and benefits via Ni-</a:t>
            </a:r>
            <a:r>
              <a:rPr lang="en-IN" sz="2200" b="0" i="0" u="none" strike="noStrike" cap="none" dirty="0" err="1">
                <a:solidFill>
                  <a:srgbClr val="000000"/>
                </a:solidFill>
                <a:latin typeface="Corbel"/>
                <a:ea typeface="Corbel"/>
                <a:cs typeface="Corbel"/>
                <a:sym typeface="Corbel"/>
              </a:rPr>
              <a:t>kshay</a:t>
            </a:r>
            <a:r>
              <a:rPr lang="en-IN" sz="2200" b="0" i="0" u="none" strike="noStrike" cap="none" dirty="0">
                <a:solidFill>
                  <a:srgbClr val="000000"/>
                </a:solidFill>
                <a:latin typeface="Corbel"/>
                <a:ea typeface="Corbel"/>
                <a:cs typeface="Corbel"/>
                <a:sym typeface="Corbel"/>
              </a:rPr>
              <a:t> has been processed. Then no benefits will be getting recalculated, </a:t>
            </a:r>
            <a:r>
              <a:rPr lang="en-IN" sz="2200" b="1" i="0" u="none" strike="noStrike" cap="none" dirty="0">
                <a:solidFill>
                  <a:srgbClr val="FF0000"/>
                </a:solidFill>
                <a:latin typeface="Corbel"/>
                <a:ea typeface="Corbel"/>
                <a:cs typeface="Corbel"/>
                <a:sym typeface="Corbel"/>
              </a:rPr>
              <a:t>if outcome is updated later in Ni-</a:t>
            </a:r>
            <a:r>
              <a:rPr lang="en-IN" sz="2200" b="1" i="0" u="none" strike="noStrike" cap="none" dirty="0" err="1">
                <a:solidFill>
                  <a:srgbClr val="FF0000"/>
                </a:solidFill>
                <a:latin typeface="Corbel"/>
                <a:ea typeface="Corbel"/>
                <a:cs typeface="Corbel"/>
                <a:sym typeface="Corbel"/>
              </a:rPr>
              <a:t>kshay</a:t>
            </a:r>
            <a:r>
              <a:rPr lang="en-IN" sz="2200" b="0" i="0" u="none" strike="noStrike" cap="none" dirty="0">
                <a:solidFill>
                  <a:srgbClr val="000000"/>
                </a:solidFill>
                <a:latin typeface="Corbel"/>
                <a:ea typeface="Corbel"/>
                <a:cs typeface="Corbel"/>
                <a:sym typeface="Corbel"/>
              </a:rPr>
              <a:t>.</a:t>
            </a:r>
            <a:endParaRPr sz="2200" b="0" i="0" u="none" strike="noStrike" cap="none" dirty="0">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2200" b="0" i="0" u="none" strike="noStrike" cap="none" dirty="0">
              <a:solidFill>
                <a:srgbClr val="000000"/>
              </a:solidFill>
              <a:latin typeface="Corbel"/>
              <a:ea typeface="Corbel"/>
              <a:cs typeface="Corbel"/>
              <a:sym typeface="Corbel"/>
            </a:endParaRPr>
          </a:p>
        </p:txBody>
      </p:sp>
      <p:pic>
        <p:nvPicPr>
          <p:cNvPr id="791" name="Google Shape;791;g253bcc4b32e_0_87"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253bcc4b32e_0_0"/>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How are NPY Benefits generated by Ni-kshay</a:t>
            </a:r>
            <a:endParaRPr sz="2800" b="0" i="0" u="none" strike="noStrike" cap="none">
              <a:solidFill>
                <a:srgbClr val="FFFFFF"/>
              </a:solidFill>
              <a:latin typeface="Corbel"/>
              <a:ea typeface="Corbel"/>
              <a:cs typeface="Corbel"/>
              <a:sym typeface="Corbel"/>
            </a:endParaRPr>
          </a:p>
        </p:txBody>
      </p:sp>
      <p:sp>
        <p:nvSpPr>
          <p:cNvPr id="797" name="Google Shape;797;g253bcc4b32e_0_0"/>
          <p:cNvSpPr txBox="1"/>
          <p:nvPr/>
        </p:nvSpPr>
        <p:spPr>
          <a:xfrm>
            <a:off x="126525" y="611800"/>
            <a:ext cx="12065400" cy="6111600"/>
          </a:xfrm>
          <a:prstGeom prst="rect">
            <a:avLst/>
          </a:prstGeom>
          <a:noFill/>
          <a:ln>
            <a:noFill/>
          </a:ln>
        </p:spPr>
        <p:txBody>
          <a:bodyPr spcFirstLastPara="1" wrap="square" lIns="91425" tIns="45700" rIns="91425" bIns="45700" anchor="t" anchorCtr="0">
            <a:noAutofit/>
          </a:bodyPr>
          <a:lstStyle/>
          <a:p>
            <a:pPr marL="0" marR="0" lvl="0" indent="0" algn="just" rtl="0">
              <a:lnSpc>
                <a:spcPct val="130000"/>
              </a:lnSpc>
              <a:spcBef>
                <a:spcPts val="610"/>
              </a:spcBef>
              <a:spcAft>
                <a:spcPts val="0"/>
              </a:spcAft>
              <a:buClr>
                <a:srgbClr val="000000"/>
              </a:buClr>
              <a:buSzPts val="1800"/>
              <a:buFont typeface="Arial"/>
              <a:buNone/>
            </a:pPr>
            <a:endParaRPr sz="1800" b="0" i="0" u="none" strike="noStrike" cap="none">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1200" b="0" i="0" u="none" strike="noStrike" cap="none">
              <a:solidFill>
                <a:srgbClr val="000000"/>
              </a:solidFill>
              <a:latin typeface="Corbel"/>
              <a:ea typeface="Corbel"/>
              <a:cs typeface="Corbel"/>
              <a:sym typeface="Corbel"/>
            </a:endParaRPr>
          </a:p>
        </p:txBody>
      </p:sp>
      <p:graphicFrame>
        <p:nvGraphicFramePr>
          <p:cNvPr id="798" name="Google Shape;798;g253bcc4b32e_0_0"/>
          <p:cNvGraphicFramePr/>
          <p:nvPr>
            <p:extLst>
              <p:ext uri="{D42A27DB-BD31-4B8C-83A1-F6EECF244321}">
                <p14:modId xmlns:p14="http://schemas.microsoft.com/office/powerpoint/2010/main" val="795294898"/>
              </p:ext>
            </p:extLst>
          </p:nvPr>
        </p:nvGraphicFramePr>
        <p:xfrm>
          <a:off x="126535" y="769117"/>
          <a:ext cx="12065400" cy="5664337"/>
        </p:xfrm>
        <a:graphic>
          <a:graphicData uri="http://schemas.openxmlformats.org/drawingml/2006/table">
            <a:tbl>
              <a:tblPr firstRow="1" bandRow="1">
                <a:noFill/>
                <a:tableStyleId>{F6D49313-288F-4466-8571-00EE926255A8}</a:tableStyleId>
              </a:tblPr>
              <a:tblGrid>
                <a:gridCol w="1358975">
                  <a:extLst>
                    <a:ext uri="{9D8B030D-6E8A-4147-A177-3AD203B41FA5}">
                      <a16:colId xmlns:a16="http://schemas.microsoft.com/office/drawing/2014/main" val="20000"/>
                    </a:ext>
                  </a:extLst>
                </a:gridCol>
                <a:gridCol w="1062575">
                  <a:extLst>
                    <a:ext uri="{9D8B030D-6E8A-4147-A177-3AD203B41FA5}">
                      <a16:colId xmlns:a16="http://schemas.microsoft.com/office/drawing/2014/main" val="20001"/>
                    </a:ext>
                  </a:extLst>
                </a:gridCol>
                <a:gridCol w="4821925">
                  <a:extLst>
                    <a:ext uri="{9D8B030D-6E8A-4147-A177-3AD203B41FA5}">
                      <a16:colId xmlns:a16="http://schemas.microsoft.com/office/drawing/2014/main" val="20002"/>
                    </a:ext>
                  </a:extLst>
                </a:gridCol>
                <a:gridCol w="4821925">
                  <a:extLst>
                    <a:ext uri="{9D8B030D-6E8A-4147-A177-3AD203B41FA5}">
                      <a16:colId xmlns:a16="http://schemas.microsoft.com/office/drawing/2014/main" val="20003"/>
                    </a:ext>
                  </a:extLst>
                </a:gridCol>
              </a:tblGrid>
              <a:tr h="809191">
                <a:tc>
                  <a:txBody>
                    <a:bodyPr/>
                    <a:lstStyle/>
                    <a:p>
                      <a:pPr marL="0" marR="0" lvl="0" indent="0" algn="ctr" rtl="0">
                        <a:lnSpc>
                          <a:spcPct val="100000"/>
                        </a:lnSpc>
                        <a:spcBef>
                          <a:spcPts val="0"/>
                        </a:spcBef>
                        <a:spcAft>
                          <a:spcPts val="0"/>
                        </a:spcAft>
                        <a:buClr>
                          <a:srgbClr val="000000"/>
                        </a:buClr>
                        <a:buSzPts val="1800"/>
                        <a:buFont typeface="Arial"/>
                        <a:buNone/>
                      </a:pPr>
                      <a:r>
                        <a:rPr lang="en-IN" sz="1800" b="1" u="none" strike="noStrike" cap="none">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Incentive Number</a:t>
                      </a:r>
                      <a:endParaRPr sz="18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b="1" u="none" strike="noStrike" cap="none">
                          <a:latin typeface="Corbel"/>
                          <a:ea typeface="Corbel"/>
                          <a:cs typeface="Corbel"/>
                          <a:sym typeface="Corbel"/>
                        </a:rPr>
                        <a:t>Amount</a:t>
                      </a:r>
                      <a:endParaRPr sz="18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b="1" u="none" strike="noStrike" cap="none">
                          <a:latin typeface="Corbel"/>
                          <a:ea typeface="Corbel"/>
                          <a:cs typeface="Corbel"/>
                          <a:sym typeface="Corbel"/>
                        </a:rPr>
                        <a:t>Logics</a:t>
                      </a:r>
                      <a:endParaRPr sz="18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b="1" u="none" strike="noStrike" cap="none">
                          <a:latin typeface="Corbel"/>
                          <a:ea typeface="Corbel"/>
                          <a:cs typeface="Corbel"/>
                          <a:sym typeface="Corbel"/>
                        </a:rPr>
                        <a:t>Duration in Months</a:t>
                      </a:r>
                      <a:endParaRPr sz="1800" b="1" u="none" strike="noStrike" cap="none">
                        <a:latin typeface="Corbel"/>
                        <a:ea typeface="Corbel"/>
                        <a:cs typeface="Corbel"/>
                        <a:sym typeface="Corbel"/>
                      </a:endParaRPr>
                    </a:p>
                  </a:txBody>
                  <a:tcPr marL="91450" marR="91450" marT="45725" marB="45725" anchor="ctr">
                    <a:solidFill>
                      <a:srgbClr val="F2F2F2"/>
                    </a:solidFill>
                  </a:tcPr>
                </a:tc>
                <a:extLst>
                  <a:ext uri="{0D108BD9-81ED-4DB2-BD59-A6C34878D82A}">
                    <a16:rowId xmlns:a16="http://schemas.microsoft.com/office/drawing/2014/main" val="10000"/>
                  </a:ext>
                </a:extLst>
              </a:tr>
              <a:tr h="809191">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1</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Rs. 1000</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On midnight of “Date of Enrolment” from “Date of Diagnosis (Notification)”</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2</a:t>
                      </a:r>
                      <a:endParaRPr sz="1800" u="none" strike="noStrike" cap="none">
                        <a:latin typeface="Corbel"/>
                        <a:ea typeface="Corbel"/>
                        <a:cs typeface="Corbel"/>
                        <a:sym typeface="Corbel"/>
                      </a:endParaRPr>
                    </a:p>
                  </a:txBody>
                  <a:tcPr marL="91450" marR="91450" marT="45725" marB="45725"/>
                </a:tc>
                <a:extLst>
                  <a:ext uri="{0D108BD9-81ED-4DB2-BD59-A6C34878D82A}">
                    <a16:rowId xmlns:a16="http://schemas.microsoft.com/office/drawing/2014/main" val="10001"/>
                  </a:ext>
                </a:extLst>
              </a:tr>
              <a:tr h="809191">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2</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Rs. 500</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On midnight of 56 day from “Date of TB Treatment Initiation”</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3</a:t>
                      </a:r>
                      <a:endParaRPr sz="1800" u="none" strike="noStrike" cap="none">
                        <a:latin typeface="Corbel"/>
                        <a:ea typeface="Corbel"/>
                        <a:cs typeface="Corbel"/>
                        <a:sym typeface="Corbel"/>
                      </a:endParaRPr>
                    </a:p>
                  </a:txBody>
                  <a:tcPr marL="91450" marR="91450" marT="45725" marB="45725"/>
                </a:tc>
                <a:extLst>
                  <a:ext uri="{0D108BD9-81ED-4DB2-BD59-A6C34878D82A}">
                    <a16:rowId xmlns:a16="http://schemas.microsoft.com/office/drawing/2014/main" val="10002"/>
                  </a:ext>
                </a:extLst>
              </a:tr>
              <a:tr h="809191">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3</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Rs. 500</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On midnight of 28 days from the date of benefit generation for Incentive 2</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4</a:t>
                      </a:r>
                      <a:endParaRPr sz="1800" u="none" strike="noStrike" cap="none">
                        <a:latin typeface="Corbel"/>
                        <a:ea typeface="Corbel"/>
                        <a:cs typeface="Corbel"/>
                        <a:sym typeface="Corbel"/>
                      </a:endParaRPr>
                    </a:p>
                  </a:txBody>
                  <a:tcPr marL="91450" marR="91450" marT="45725" marB="45725"/>
                </a:tc>
                <a:extLst>
                  <a:ext uri="{0D108BD9-81ED-4DB2-BD59-A6C34878D82A}">
                    <a16:rowId xmlns:a16="http://schemas.microsoft.com/office/drawing/2014/main" val="10003"/>
                  </a:ext>
                </a:extLst>
              </a:tr>
              <a:tr h="809191">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4</a:t>
                      </a:r>
                      <a:endParaRPr sz="1800" u="none" strike="noStrike" cap="none">
                        <a:latin typeface="Corbel"/>
                        <a:ea typeface="Corbel"/>
                        <a:cs typeface="Corbel"/>
                        <a:sym typeface="Corbe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Rs. 500</a:t>
                      </a:r>
                      <a:endParaRPr sz="1800" u="none" strike="noStrike" cap="none">
                        <a:latin typeface="Corbel"/>
                        <a:ea typeface="Corbel"/>
                        <a:cs typeface="Corbel"/>
                        <a:sym typeface="Corbe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On midnight of 28 days from the date of benefit generation for Incentive 3</a:t>
                      </a:r>
                      <a:endParaRPr sz="1800" u="none" strike="noStrike" cap="none">
                        <a:latin typeface="Corbel"/>
                        <a:ea typeface="Corbel"/>
                        <a:cs typeface="Corbel"/>
                        <a:sym typeface="Corbe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5</a:t>
                      </a:r>
                      <a:endParaRPr sz="1800" u="none" strike="noStrike" cap="none">
                        <a:latin typeface="Corbel"/>
                        <a:ea typeface="Corbel"/>
                        <a:cs typeface="Corbel"/>
                        <a:sym typeface="Corbel"/>
                      </a:endParaRPr>
                    </a:p>
                  </a:txBody>
                  <a:tcPr marL="91450" marR="91450" marT="45725" marB="45725"/>
                </a:tc>
                <a:extLst>
                  <a:ext uri="{0D108BD9-81ED-4DB2-BD59-A6C34878D82A}">
                    <a16:rowId xmlns:a16="http://schemas.microsoft.com/office/drawing/2014/main" val="10004"/>
                  </a:ext>
                </a:extLst>
              </a:tr>
              <a:tr h="809191">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5</a:t>
                      </a:r>
                      <a:endParaRPr sz="1800" u="none" strike="noStrike" cap="none">
                        <a:latin typeface="Corbel"/>
                        <a:ea typeface="Corbel"/>
                        <a:cs typeface="Corbel"/>
                        <a:sym typeface="Corbe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Rs. 500</a:t>
                      </a:r>
                      <a:endParaRPr sz="1800" u="none" strike="noStrike" cap="none">
                        <a:latin typeface="Corbel"/>
                        <a:ea typeface="Corbel"/>
                        <a:cs typeface="Corbel"/>
                        <a:sym typeface="Corbe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On midnight of 28 days from the date of benefit generation for Incentive 4</a:t>
                      </a:r>
                      <a:endParaRPr sz="1800" u="none" strike="noStrike" cap="none">
                        <a:latin typeface="Corbel"/>
                        <a:ea typeface="Corbel"/>
                        <a:cs typeface="Corbel"/>
                        <a:sym typeface="Corbe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6</a:t>
                      </a:r>
                      <a:endParaRPr sz="1800" u="none" strike="noStrike" cap="none">
                        <a:latin typeface="Corbel"/>
                        <a:ea typeface="Corbel"/>
                        <a:cs typeface="Corbel"/>
                        <a:sym typeface="Corbel"/>
                      </a:endParaRPr>
                    </a:p>
                  </a:txBody>
                  <a:tcPr marL="91450" marR="91450" marT="45725" marB="45725"/>
                </a:tc>
                <a:extLst>
                  <a:ext uri="{0D108BD9-81ED-4DB2-BD59-A6C34878D82A}">
                    <a16:rowId xmlns:a16="http://schemas.microsoft.com/office/drawing/2014/main" val="10005"/>
                  </a:ext>
                </a:extLst>
              </a:tr>
              <a:tr h="809191">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6</a:t>
                      </a:r>
                      <a:endParaRPr sz="1800" u="none" strike="noStrike" cap="none">
                        <a:latin typeface="Corbel"/>
                        <a:ea typeface="Corbel"/>
                        <a:cs typeface="Corbel"/>
                        <a:sym typeface="Corbe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a:latin typeface="Corbel"/>
                          <a:ea typeface="Corbel"/>
                          <a:cs typeface="Corbel"/>
                          <a:sym typeface="Corbel"/>
                        </a:rPr>
                        <a:t>Rs. 500</a:t>
                      </a:r>
                      <a:endParaRPr sz="1800" u="none" strike="noStrike" cap="none">
                        <a:latin typeface="Corbel"/>
                        <a:ea typeface="Corbel"/>
                        <a:cs typeface="Corbel"/>
                        <a:sym typeface="Corbel"/>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100"/>
                        <a:buFont typeface="Arial"/>
                        <a:buNone/>
                      </a:pPr>
                      <a:r>
                        <a:rPr lang="en-IN" sz="1800" u="none" strike="noStrike" cap="none">
                          <a:solidFill>
                            <a:schemeClr val="dk1"/>
                          </a:solidFill>
                          <a:latin typeface="Corbel"/>
                          <a:ea typeface="Corbel"/>
                          <a:cs typeface="Corbel"/>
                          <a:sym typeface="Corbel"/>
                        </a:rPr>
                        <a:t>If enddate is extended then system will create this benefits as per end date</a:t>
                      </a:r>
                      <a:endParaRPr sz="1800" u="none" strike="noStrike" cap="none">
                        <a:latin typeface="Corbel"/>
                        <a:ea typeface="Corbel"/>
                        <a:cs typeface="Corbel"/>
                        <a:sym typeface="Corbe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N" sz="1800" u="none" strike="noStrike" cap="none" dirty="0">
                          <a:latin typeface="Corbel"/>
                          <a:ea typeface="Corbel"/>
                          <a:cs typeface="Corbel"/>
                          <a:sym typeface="Corbel"/>
                        </a:rPr>
                        <a:t>7</a:t>
                      </a:r>
                      <a:endParaRPr sz="1800" u="none" strike="noStrike" cap="none" dirty="0">
                        <a:latin typeface="Corbel"/>
                        <a:ea typeface="Corbel"/>
                        <a:cs typeface="Corbel"/>
                        <a:sym typeface="Corbel"/>
                      </a:endParaRPr>
                    </a:p>
                  </a:txBody>
                  <a:tcPr marL="91450" marR="91450" marT="45725" marB="45725"/>
                </a:tc>
                <a:extLst>
                  <a:ext uri="{0D108BD9-81ED-4DB2-BD59-A6C34878D82A}">
                    <a16:rowId xmlns:a16="http://schemas.microsoft.com/office/drawing/2014/main" val="10006"/>
                  </a:ext>
                </a:extLst>
              </a:tr>
            </a:tbl>
          </a:graphicData>
        </a:graphic>
      </p:graphicFrame>
      <p:pic>
        <p:nvPicPr>
          <p:cNvPr id="799" name="Google Shape;799;g253bcc4b32e_0_0"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42"/>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TU Level</a:t>
            </a:r>
            <a:endParaRPr sz="3600" b="1" i="0" u="none" strike="noStrike" cap="none">
              <a:solidFill>
                <a:schemeClr val="lt1"/>
              </a:solidFill>
              <a:latin typeface="Corbel"/>
              <a:ea typeface="Corbel"/>
              <a:cs typeface="Corbel"/>
              <a:sym typeface="Corbel"/>
            </a:endParaRPr>
          </a:p>
        </p:txBody>
      </p:sp>
      <p:grpSp>
        <p:nvGrpSpPr>
          <p:cNvPr id="805" name="Google Shape;805;p42"/>
          <p:cNvGrpSpPr/>
          <p:nvPr/>
        </p:nvGrpSpPr>
        <p:grpSpPr>
          <a:xfrm>
            <a:off x="584305" y="780172"/>
            <a:ext cx="1741119" cy="897251"/>
            <a:chOff x="584306" y="780172"/>
            <a:chExt cx="1548000" cy="897251"/>
          </a:xfrm>
        </p:grpSpPr>
        <p:sp>
          <p:nvSpPr>
            <p:cNvPr id="806" name="Google Shape;806;p42"/>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sz="1400" b="0" i="0" u="none" strike="noStrike" cap="none">
                <a:solidFill>
                  <a:srgbClr val="000000"/>
                </a:solidFill>
                <a:latin typeface="Arial"/>
                <a:ea typeface="Arial"/>
                <a:cs typeface="Arial"/>
                <a:sym typeface="Arial"/>
              </a:endParaRPr>
            </a:p>
          </p:txBody>
        </p:sp>
        <p:sp>
          <p:nvSpPr>
            <p:cNvPr id="807" name="Google Shape;807;p42"/>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pic>
        <p:nvPicPr>
          <p:cNvPr id="808" name="Google Shape;808;p42"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809" name="Google Shape;809;p42"/>
          <p:cNvPicPr preferRelativeResize="0"/>
          <p:nvPr/>
        </p:nvPicPr>
        <p:blipFill rotWithShape="1">
          <a:blip r:embed="rId4">
            <a:alphaModFix/>
          </a:blip>
          <a:srcRect/>
          <a:stretch/>
        </p:blipFill>
        <p:spPr>
          <a:xfrm>
            <a:off x="177050" y="1802675"/>
            <a:ext cx="11862801" cy="4774400"/>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3"/>
          <p:cNvSpPr txBox="1"/>
          <p:nvPr/>
        </p:nvSpPr>
        <p:spPr>
          <a:xfrm>
            <a:off x="2572499" y="9868"/>
            <a:ext cx="9619501"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TU Level…</a:t>
            </a:r>
            <a:endParaRPr sz="1400" b="0" i="0" u="none" strike="noStrike" cap="none">
              <a:solidFill>
                <a:srgbClr val="000000"/>
              </a:solidFill>
              <a:latin typeface="Arial"/>
              <a:ea typeface="Arial"/>
              <a:cs typeface="Arial"/>
              <a:sym typeface="Arial"/>
            </a:endParaRPr>
          </a:p>
        </p:txBody>
      </p:sp>
      <p:grpSp>
        <p:nvGrpSpPr>
          <p:cNvPr id="815" name="Google Shape;815;p43"/>
          <p:cNvGrpSpPr/>
          <p:nvPr/>
        </p:nvGrpSpPr>
        <p:grpSpPr>
          <a:xfrm>
            <a:off x="584305" y="780172"/>
            <a:ext cx="1741119" cy="897251"/>
            <a:chOff x="584306" y="780172"/>
            <a:chExt cx="1548000" cy="897251"/>
          </a:xfrm>
        </p:grpSpPr>
        <p:sp>
          <p:nvSpPr>
            <p:cNvPr id="816" name="Google Shape;816;p43"/>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sz="1400" b="0" i="0" u="none" strike="noStrike" cap="none">
                <a:solidFill>
                  <a:srgbClr val="000000"/>
                </a:solidFill>
                <a:latin typeface="Arial"/>
                <a:ea typeface="Arial"/>
                <a:cs typeface="Arial"/>
                <a:sym typeface="Arial"/>
              </a:endParaRPr>
            </a:p>
          </p:txBody>
        </p:sp>
        <p:sp>
          <p:nvSpPr>
            <p:cNvPr id="817" name="Google Shape;817;p43"/>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818" name="Google Shape;818;p43"/>
          <p:cNvGrpSpPr/>
          <p:nvPr/>
        </p:nvGrpSpPr>
        <p:grpSpPr>
          <a:xfrm>
            <a:off x="2629006" y="789112"/>
            <a:ext cx="1741119" cy="888311"/>
            <a:chOff x="584306" y="789112"/>
            <a:chExt cx="2247794" cy="888311"/>
          </a:xfrm>
        </p:grpSpPr>
        <p:sp>
          <p:nvSpPr>
            <p:cNvPr id="819" name="Google Shape;819;p43"/>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820" name="Google Shape;820;p43"/>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821" name="Google Shape;821;p43"/>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822" name="Google Shape;822;p43"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823" name="Google Shape;823;p43"/>
          <p:cNvPicPr preferRelativeResize="0"/>
          <p:nvPr/>
        </p:nvPicPr>
        <p:blipFill rotWithShape="1">
          <a:blip r:embed="rId4">
            <a:alphaModFix/>
          </a:blip>
          <a:srcRect/>
          <a:stretch/>
        </p:blipFill>
        <p:spPr>
          <a:xfrm>
            <a:off x="212475" y="1960075"/>
            <a:ext cx="11892349" cy="4715700"/>
          </a:xfrm>
          <a:prstGeom prst="rect">
            <a:avLst/>
          </a:prstGeom>
          <a:noFill/>
          <a:ln w="9525" cap="flat" cmpd="sng">
            <a:solidFill>
              <a:schemeClr val="dk1"/>
            </a:solidFill>
            <a:prstDash val="solid"/>
            <a:miter lim="800000"/>
            <a:headEnd type="none" w="sm" len="sm"/>
            <a:tailEnd type="none" w="sm" len="sm"/>
          </a:ln>
        </p:spPr>
      </p:pic>
      <p:sp>
        <p:nvSpPr>
          <p:cNvPr id="824" name="Google Shape;824;p43"/>
          <p:cNvSpPr/>
          <p:nvPr/>
        </p:nvSpPr>
        <p:spPr>
          <a:xfrm rot="5400000" flipH="1">
            <a:off x="8099755" y="1156065"/>
            <a:ext cx="441900" cy="6400800"/>
          </a:xfrm>
          <a:prstGeom prst="rightBrace">
            <a:avLst>
              <a:gd name="adj1" fmla="val 8333"/>
              <a:gd name="adj2" fmla="val 5212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43"/>
          <p:cNvSpPr/>
          <p:nvPr/>
        </p:nvSpPr>
        <p:spPr>
          <a:xfrm flipH="1">
            <a:off x="8882742" y="3846862"/>
            <a:ext cx="3222072" cy="307777"/>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Scheme wise, Benefit Payment status</a:t>
            </a:r>
            <a:endParaRPr sz="1400" b="0" i="0" u="none" strike="noStrike" cap="none">
              <a:solidFill>
                <a:srgbClr val="000000"/>
              </a:solidFill>
              <a:latin typeface="Arial"/>
              <a:ea typeface="Arial"/>
              <a:cs typeface="Arial"/>
              <a:sym typeface="Arial"/>
            </a:endParaRPr>
          </a:p>
        </p:txBody>
      </p:sp>
      <p:sp>
        <p:nvSpPr>
          <p:cNvPr id="826" name="Google Shape;826;p43"/>
          <p:cNvSpPr/>
          <p:nvPr/>
        </p:nvSpPr>
        <p:spPr>
          <a:xfrm flipH="1">
            <a:off x="8776615" y="2397464"/>
            <a:ext cx="3328200" cy="307800"/>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Login from “DBT Maker – Staff ID”</a:t>
            </a:r>
            <a:endParaRPr sz="1400" b="0" i="0" u="none" strike="noStrike" cap="none">
              <a:solidFill>
                <a:srgbClr val="000000"/>
              </a:solidFill>
              <a:latin typeface="Arial"/>
              <a:ea typeface="Arial"/>
              <a:cs typeface="Arial"/>
              <a:sym typeface="Arial"/>
            </a:endParaRPr>
          </a:p>
        </p:txBody>
      </p:sp>
      <p:sp>
        <p:nvSpPr>
          <p:cNvPr id="827" name="Google Shape;827;p43"/>
          <p:cNvSpPr/>
          <p:nvPr/>
        </p:nvSpPr>
        <p:spPr>
          <a:xfrm>
            <a:off x="1760278" y="5140880"/>
            <a:ext cx="1571599" cy="30777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8" name="Google Shape;828;p43"/>
          <p:cNvSpPr/>
          <p:nvPr/>
        </p:nvSpPr>
        <p:spPr>
          <a:xfrm>
            <a:off x="212475" y="2397481"/>
            <a:ext cx="1339500" cy="3078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9" name="Google Shape;829;p43"/>
          <p:cNvSpPr/>
          <p:nvPr/>
        </p:nvSpPr>
        <p:spPr>
          <a:xfrm>
            <a:off x="11351622" y="2025887"/>
            <a:ext cx="753300" cy="2844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highlight>
                <a:srgbClr val="F8FBFD"/>
              </a:highlight>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2157" y="3207774"/>
            <a:ext cx="7315200" cy="1124712"/>
          </a:xfrm>
        </p:spPr>
        <p:txBody>
          <a:bodyPr>
            <a:normAutofit/>
          </a:bodyPr>
          <a:lstStyle/>
          <a:p>
            <a:r>
              <a:rPr lang="en-IN"/>
              <a:t>Basic concepts of DBT</a:t>
            </a:r>
          </a:p>
        </p:txBody>
      </p:sp>
      <p:sp>
        <p:nvSpPr>
          <p:cNvPr id="3" name="Title 3"/>
          <p:cNvSpPr txBox="1"/>
          <p:nvPr/>
        </p:nvSpPr>
        <p:spPr>
          <a:xfrm>
            <a:off x="117987" y="784025"/>
            <a:ext cx="3244645" cy="1028846"/>
          </a:xfrm>
          <a:prstGeom prst="rect">
            <a:avLst/>
          </a:prstGeom>
        </p:spPr>
        <p:txBody>
          <a:bodyPr vert="horz" lIns="91440" tIns="45720" rIns="91440" bIns="45720" rtlCol="0" anchor="b">
            <a:normAutofit/>
          </a:bodyPr>
          <a:lstStyle>
            <a:defPPr marR="0" lvl="0" algn="l" rtl="0">
              <a:lnSpc>
                <a:spcPct val="100000"/>
              </a:lnSpc>
              <a:spcBef>
                <a:spcPct val="0"/>
              </a:spcBef>
              <a:spcAft>
                <a:spcPct val="0"/>
              </a:spcAft>
            </a:defPPr>
            <a:lvl1pPr marR="0" lvl="0" algn="l" defTabSz="914400" rtl="0" eaLnBrk="1" latinLnBrk="0" hangingPunct="1">
              <a:lnSpc>
                <a:spcPct val="90000"/>
              </a:lnSpc>
              <a:spcBef>
                <a:spcPct val="0"/>
              </a:spcBef>
              <a:spcAft>
                <a:spcPct val="0"/>
              </a:spcAft>
              <a:buClr>
                <a:srgbClr val="000000"/>
              </a:buClr>
              <a:buFont typeface="Arial" panose="020B0604020202020204"/>
              <a:buNone/>
              <a:defRPr sz="5900" b="0" i="0" u="none" strike="noStrike" kern="1200" cap="none" spc="-100" baseline="0">
                <a:solidFill>
                  <a:srgbClr val="000F46"/>
                </a:solidFill>
                <a:latin typeface="+mj-lt"/>
                <a:ea typeface="+mj-ea"/>
                <a:cs typeface="+mj-cs"/>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Tx/>
              <a:buFontTx/>
            </a:pPr>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44"/>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TU Level…</a:t>
            </a:r>
            <a:endParaRPr sz="1400" b="0" i="0" u="none" strike="noStrike" cap="none">
              <a:solidFill>
                <a:srgbClr val="000000"/>
              </a:solidFill>
              <a:latin typeface="Arial"/>
              <a:ea typeface="Arial"/>
              <a:cs typeface="Arial"/>
              <a:sym typeface="Arial"/>
            </a:endParaRPr>
          </a:p>
        </p:txBody>
      </p:sp>
      <p:grpSp>
        <p:nvGrpSpPr>
          <p:cNvPr id="835" name="Google Shape;835;p44"/>
          <p:cNvGrpSpPr/>
          <p:nvPr/>
        </p:nvGrpSpPr>
        <p:grpSpPr>
          <a:xfrm>
            <a:off x="584305" y="780172"/>
            <a:ext cx="1741119" cy="897251"/>
            <a:chOff x="584306" y="780172"/>
            <a:chExt cx="1548000" cy="897251"/>
          </a:xfrm>
        </p:grpSpPr>
        <p:sp>
          <p:nvSpPr>
            <p:cNvPr id="836" name="Google Shape;836;p44"/>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sz="1400" b="0" i="0" u="none" strike="noStrike" cap="none">
                <a:solidFill>
                  <a:srgbClr val="000000"/>
                </a:solidFill>
                <a:latin typeface="Arial"/>
                <a:ea typeface="Arial"/>
                <a:cs typeface="Arial"/>
                <a:sym typeface="Arial"/>
              </a:endParaRPr>
            </a:p>
          </p:txBody>
        </p:sp>
        <p:sp>
          <p:nvSpPr>
            <p:cNvPr id="837" name="Google Shape;837;p44"/>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838" name="Google Shape;838;p44"/>
          <p:cNvGrpSpPr/>
          <p:nvPr/>
        </p:nvGrpSpPr>
        <p:grpSpPr>
          <a:xfrm>
            <a:off x="2629006" y="789112"/>
            <a:ext cx="1741119" cy="888311"/>
            <a:chOff x="584306" y="789112"/>
            <a:chExt cx="2247794" cy="888311"/>
          </a:xfrm>
        </p:grpSpPr>
        <p:sp>
          <p:nvSpPr>
            <p:cNvPr id="839" name="Google Shape;839;p44"/>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840" name="Google Shape;840;p44"/>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841" name="Google Shape;841;p44"/>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842" name="Google Shape;842;p44"/>
          <p:cNvGrpSpPr/>
          <p:nvPr/>
        </p:nvGrpSpPr>
        <p:grpSpPr>
          <a:xfrm>
            <a:off x="4670078" y="780172"/>
            <a:ext cx="1741119" cy="888311"/>
            <a:chOff x="584306" y="789112"/>
            <a:chExt cx="2247794" cy="888311"/>
          </a:xfrm>
        </p:grpSpPr>
        <p:sp>
          <p:nvSpPr>
            <p:cNvPr id="843" name="Google Shape;843;p44"/>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844" name="Google Shape;844;p44"/>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845" name="Google Shape;845;p44"/>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846" name="Google Shape;846;p44"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847" name="Google Shape;847;p44"/>
          <p:cNvPicPr preferRelativeResize="0"/>
          <p:nvPr/>
        </p:nvPicPr>
        <p:blipFill rotWithShape="1">
          <a:blip r:embed="rId4">
            <a:alphaModFix/>
          </a:blip>
          <a:srcRect/>
          <a:stretch/>
        </p:blipFill>
        <p:spPr>
          <a:xfrm>
            <a:off x="189774" y="1789612"/>
            <a:ext cx="11841117" cy="4093199"/>
          </a:xfrm>
          <a:prstGeom prst="rect">
            <a:avLst/>
          </a:prstGeom>
          <a:noFill/>
          <a:ln w="9525" cap="flat" cmpd="sng">
            <a:solidFill>
              <a:schemeClr val="dk1"/>
            </a:solidFill>
            <a:prstDash val="solid"/>
            <a:round/>
            <a:headEnd type="none" w="sm" len="sm"/>
            <a:tailEnd type="none" w="sm" len="sm"/>
          </a:ln>
        </p:spPr>
      </p:pic>
      <p:sp>
        <p:nvSpPr>
          <p:cNvPr id="848" name="Google Shape;848;p44"/>
          <p:cNvSpPr/>
          <p:nvPr/>
        </p:nvSpPr>
        <p:spPr>
          <a:xfrm flipH="1">
            <a:off x="285812" y="3428992"/>
            <a:ext cx="922500" cy="523200"/>
          </a:xfrm>
          <a:prstGeom prst="wedgeRectCallout">
            <a:avLst>
              <a:gd name="adj1" fmla="val -108153"/>
              <a:gd name="adj2" fmla="val -42033"/>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Approval Pending</a:t>
            </a:r>
            <a:endParaRPr sz="1400" b="0" i="0" u="none" strike="noStrike" cap="none">
              <a:solidFill>
                <a:srgbClr val="000000"/>
              </a:solidFill>
              <a:latin typeface="Arial"/>
              <a:ea typeface="Arial"/>
              <a:cs typeface="Arial"/>
              <a:sym typeface="Arial"/>
            </a:endParaRPr>
          </a:p>
        </p:txBody>
      </p:sp>
      <p:sp>
        <p:nvSpPr>
          <p:cNvPr id="849" name="Google Shape;849;p44"/>
          <p:cNvSpPr/>
          <p:nvPr/>
        </p:nvSpPr>
        <p:spPr>
          <a:xfrm flipH="1">
            <a:off x="2660704" y="2490469"/>
            <a:ext cx="1980000" cy="523220"/>
          </a:xfrm>
          <a:prstGeom prst="wedgeRectCallout">
            <a:avLst>
              <a:gd name="adj1" fmla="val 42315"/>
              <a:gd name="adj2" fmla="val 100764"/>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Approved, under process at DTO or PFMS</a:t>
            </a:r>
            <a:endParaRPr sz="1400" b="0" i="0" u="none" strike="noStrike" cap="none">
              <a:solidFill>
                <a:srgbClr val="000000"/>
              </a:solidFill>
              <a:latin typeface="Arial"/>
              <a:ea typeface="Arial"/>
              <a:cs typeface="Arial"/>
              <a:sym typeface="Arial"/>
            </a:endParaRPr>
          </a:p>
        </p:txBody>
      </p:sp>
      <p:sp>
        <p:nvSpPr>
          <p:cNvPr id="850" name="Google Shape;850;p44"/>
          <p:cNvSpPr/>
          <p:nvPr/>
        </p:nvSpPr>
        <p:spPr>
          <a:xfrm flipH="1">
            <a:off x="5943189" y="3003356"/>
            <a:ext cx="936000" cy="543600"/>
          </a:xfrm>
          <a:prstGeom prst="wedgeRectCallout">
            <a:avLst>
              <a:gd name="adj1" fmla="val 144187"/>
              <a:gd name="adj2" fmla="val 24176"/>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Payments deferred</a:t>
            </a:r>
            <a:endParaRPr sz="1400" b="0" i="0" u="none" strike="noStrike" cap="none">
              <a:solidFill>
                <a:srgbClr val="000000"/>
              </a:solidFill>
              <a:latin typeface="Arial"/>
              <a:ea typeface="Arial"/>
              <a:cs typeface="Arial"/>
              <a:sym typeface="Arial"/>
            </a:endParaRPr>
          </a:p>
        </p:txBody>
      </p:sp>
      <p:sp>
        <p:nvSpPr>
          <p:cNvPr id="851" name="Google Shape;851;p44"/>
          <p:cNvSpPr/>
          <p:nvPr/>
        </p:nvSpPr>
        <p:spPr>
          <a:xfrm flipH="1">
            <a:off x="4833567" y="3649597"/>
            <a:ext cx="1649700" cy="307800"/>
          </a:xfrm>
          <a:prstGeom prst="wedgeRectCallout">
            <a:avLst>
              <a:gd name="adj1" fmla="val 103196"/>
              <a:gd name="adj2" fmla="val -76900"/>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Payments removed</a:t>
            </a:r>
            <a:endParaRPr sz="1400" b="0" i="0" u="none" strike="noStrike" cap="none">
              <a:solidFill>
                <a:srgbClr val="000000"/>
              </a:solidFill>
              <a:latin typeface="Arial"/>
              <a:ea typeface="Arial"/>
              <a:cs typeface="Arial"/>
              <a:sym typeface="Arial"/>
            </a:endParaRPr>
          </a:p>
        </p:txBody>
      </p:sp>
      <p:sp>
        <p:nvSpPr>
          <p:cNvPr id="852" name="Google Shape;852;p44"/>
          <p:cNvSpPr/>
          <p:nvPr/>
        </p:nvSpPr>
        <p:spPr>
          <a:xfrm flipH="1">
            <a:off x="189659" y="4216503"/>
            <a:ext cx="1500300" cy="307800"/>
          </a:xfrm>
          <a:prstGeom prst="wedgeRectCallout">
            <a:avLst>
              <a:gd name="adj1" fmla="val -165795"/>
              <a:gd name="adj2" fmla="val -261080"/>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Payments made</a:t>
            </a:r>
            <a:endParaRPr sz="1400" b="0" i="0" u="none" strike="noStrike" cap="none">
              <a:solidFill>
                <a:srgbClr val="000000"/>
              </a:solidFill>
              <a:latin typeface="Arial"/>
              <a:ea typeface="Arial"/>
              <a:cs typeface="Arial"/>
              <a:sym typeface="Arial"/>
            </a:endParaRPr>
          </a:p>
        </p:txBody>
      </p:sp>
      <p:sp>
        <p:nvSpPr>
          <p:cNvPr id="853" name="Google Shape;853;p44"/>
          <p:cNvSpPr/>
          <p:nvPr/>
        </p:nvSpPr>
        <p:spPr>
          <a:xfrm flipH="1">
            <a:off x="9535774" y="3649610"/>
            <a:ext cx="2351400" cy="307800"/>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Can Search using Patient ID</a:t>
            </a:r>
            <a:endParaRPr sz="1400" b="0" i="0" u="none" strike="noStrike" cap="none">
              <a:solidFill>
                <a:srgbClr val="000000"/>
              </a:solidFill>
              <a:latin typeface="Arial"/>
              <a:ea typeface="Arial"/>
              <a:cs typeface="Arial"/>
              <a:sym typeface="Arial"/>
            </a:endParaRPr>
          </a:p>
        </p:txBody>
      </p:sp>
      <p:sp>
        <p:nvSpPr>
          <p:cNvPr id="854" name="Google Shape;854;p44"/>
          <p:cNvSpPr/>
          <p:nvPr/>
        </p:nvSpPr>
        <p:spPr>
          <a:xfrm flipH="1">
            <a:off x="1886417" y="5938502"/>
            <a:ext cx="4411521" cy="307777"/>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Search filter to be applied based on the above parameter</a:t>
            </a:r>
            <a:endParaRPr sz="1400" b="0" i="0" u="none" strike="noStrike" cap="none">
              <a:solidFill>
                <a:srgbClr val="000000"/>
              </a:solidFill>
              <a:latin typeface="Arial"/>
              <a:ea typeface="Arial"/>
              <a:cs typeface="Arial"/>
              <a:sym typeface="Arial"/>
            </a:endParaRPr>
          </a:p>
        </p:txBody>
      </p:sp>
      <p:sp>
        <p:nvSpPr>
          <p:cNvPr id="855" name="Google Shape;855;p44"/>
          <p:cNvSpPr/>
          <p:nvPr/>
        </p:nvSpPr>
        <p:spPr>
          <a:xfrm flipH="1">
            <a:off x="1623698" y="6315514"/>
            <a:ext cx="9574998" cy="307777"/>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For processing benefits, Click on Pending Tab and then apply search filter using the above options</a:t>
            </a:r>
            <a:endParaRPr sz="1400" b="0" i="0" u="none" strike="noStrike" cap="none">
              <a:solidFill>
                <a:srgbClr val="000000"/>
              </a:solidFill>
              <a:latin typeface="Arial"/>
              <a:ea typeface="Arial"/>
              <a:cs typeface="Arial"/>
              <a:sym typeface="Arial"/>
            </a:endParaRPr>
          </a:p>
        </p:txBody>
      </p:sp>
      <p:sp>
        <p:nvSpPr>
          <p:cNvPr id="856" name="Google Shape;856;p44"/>
          <p:cNvSpPr/>
          <p:nvPr/>
        </p:nvSpPr>
        <p:spPr>
          <a:xfrm flipH="1">
            <a:off x="1900264" y="3596139"/>
            <a:ext cx="10130626" cy="2073141"/>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45"/>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TU Level…</a:t>
            </a:r>
            <a:endParaRPr sz="1400" b="0" i="0" u="none" strike="noStrike" cap="none">
              <a:solidFill>
                <a:srgbClr val="000000"/>
              </a:solidFill>
              <a:latin typeface="Arial"/>
              <a:ea typeface="Arial"/>
              <a:cs typeface="Arial"/>
              <a:sym typeface="Arial"/>
            </a:endParaRPr>
          </a:p>
        </p:txBody>
      </p:sp>
      <p:grpSp>
        <p:nvGrpSpPr>
          <p:cNvPr id="862" name="Google Shape;862;p45"/>
          <p:cNvGrpSpPr/>
          <p:nvPr/>
        </p:nvGrpSpPr>
        <p:grpSpPr>
          <a:xfrm>
            <a:off x="584305" y="780172"/>
            <a:ext cx="1741119" cy="897251"/>
            <a:chOff x="584306" y="780172"/>
            <a:chExt cx="1548000" cy="897251"/>
          </a:xfrm>
        </p:grpSpPr>
        <p:sp>
          <p:nvSpPr>
            <p:cNvPr id="863" name="Google Shape;863;p45"/>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sz="1400" b="0" i="0" u="none" strike="noStrike" cap="none">
                <a:solidFill>
                  <a:srgbClr val="000000"/>
                </a:solidFill>
                <a:latin typeface="Arial"/>
                <a:ea typeface="Arial"/>
                <a:cs typeface="Arial"/>
                <a:sym typeface="Arial"/>
              </a:endParaRPr>
            </a:p>
          </p:txBody>
        </p:sp>
        <p:sp>
          <p:nvSpPr>
            <p:cNvPr id="864" name="Google Shape;864;p45"/>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865" name="Google Shape;865;p45"/>
          <p:cNvGrpSpPr/>
          <p:nvPr/>
        </p:nvGrpSpPr>
        <p:grpSpPr>
          <a:xfrm>
            <a:off x="2629006" y="789112"/>
            <a:ext cx="1741119" cy="888311"/>
            <a:chOff x="584306" y="789112"/>
            <a:chExt cx="2247794" cy="888311"/>
          </a:xfrm>
        </p:grpSpPr>
        <p:sp>
          <p:nvSpPr>
            <p:cNvPr id="866" name="Google Shape;866;p4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867" name="Google Shape;867;p4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868" name="Google Shape;868;p45"/>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869" name="Google Shape;869;p45"/>
          <p:cNvGrpSpPr/>
          <p:nvPr/>
        </p:nvGrpSpPr>
        <p:grpSpPr>
          <a:xfrm>
            <a:off x="4670078" y="780172"/>
            <a:ext cx="1741119" cy="888311"/>
            <a:chOff x="584306" y="789112"/>
            <a:chExt cx="2247794" cy="888311"/>
          </a:xfrm>
        </p:grpSpPr>
        <p:sp>
          <p:nvSpPr>
            <p:cNvPr id="870" name="Google Shape;870;p4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871" name="Google Shape;871;p4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872" name="Google Shape;872;p45"/>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873" name="Google Shape;873;p45"/>
          <p:cNvGrpSpPr/>
          <p:nvPr/>
        </p:nvGrpSpPr>
        <p:grpSpPr>
          <a:xfrm>
            <a:off x="6711150" y="780172"/>
            <a:ext cx="1741119" cy="888311"/>
            <a:chOff x="584306" y="789112"/>
            <a:chExt cx="2247794" cy="888311"/>
          </a:xfrm>
        </p:grpSpPr>
        <p:sp>
          <p:nvSpPr>
            <p:cNvPr id="874" name="Google Shape;874;p4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the List of Eligible Benefits</a:t>
              </a:r>
              <a:endParaRPr sz="1400" b="0" i="0" u="none" strike="noStrike" cap="none">
                <a:solidFill>
                  <a:srgbClr val="000000"/>
                </a:solidFill>
                <a:latin typeface="Arial"/>
                <a:ea typeface="Arial"/>
                <a:cs typeface="Arial"/>
                <a:sym typeface="Arial"/>
              </a:endParaRPr>
            </a:p>
          </p:txBody>
        </p:sp>
        <p:sp>
          <p:nvSpPr>
            <p:cNvPr id="875" name="Google Shape;875;p4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876" name="Google Shape;876;p45"/>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877" name="Google Shape;877;p45"/>
          <p:cNvPicPr preferRelativeResize="0"/>
          <p:nvPr/>
        </p:nvPicPr>
        <p:blipFill rotWithShape="1">
          <a:blip r:embed="rId3">
            <a:alphaModFix/>
          </a:blip>
          <a:srcRect/>
          <a:stretch/>
        </p:blipFill>
        <p:spPr>
          <a:xfrm>
            <a:off x="169570" y="1789611"/>
            <a:ext cx="11769882" cy="4702629"/>
          </a:xfrm>
          <a:prstGeom prst="rect">
            <a:avLst/>
          </a:prstGeom>
          <a:noFill/>
          <a:ln w="9525" cap="flat" cmpd="sng">
            <a:solidFill>
              <a:schemeClr val="dk1"/>
            </a:solidFill>
            <a:prstDash val="solid"/>
            <a:round/>
            <a:headEnd type="none" w="sm" len="sm"/>
            <a:tailEnd type="none" w="sm" len="sm"/>
          </a:ln>
        </p:spPr>
      </p:pic>
      <p:sp>
        <p:nvSpPr>
          <p:cNvPr id="878" name="Google Shape;878;p45"/>
          <p:cNvSpPr/>
          <p:nvPr/>
        </p:nvSpPr>
        <p:spPr>
          <a:xfrm>
            <a:off x="1567544" y="4846319"/>
            <a:ext cx="10344238" cy="1731461"/>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79" name="Google Shape;879;p45"/>
          <p:cNvSpPr/>
          <p:nvPr/>
        </p:nvSpPr>
        <p:spPr>
          <a:xfrm flipH="1">
            <a:off x="366629" y="4484899"/>
            <a:ext cx="1058586" cy="2092881"/>
          </a:xfrm>
          <a:prstGeom prst="wedgeRectCallout">
            <a:avLst>
              <a:gd name="adj1" fmla="val -74553"/>
              <a:gd name="adj2" fmla="val -12299"/>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179388" marR="0" lvl="0" indent="-179388" algn="l" rtl="0">
              <a:lnSpc>
                <a:spcPct val="100000"/>
              </a:lnSpc>
              <a:spcBef>
                <a:spcPts val="0"/>
              </a:spcBef>
              <a:spcAft>
                <a:spcPts val="0"/>
              </a:spcAft>
              <a:buClr>
                <a:srgbClr val="000000"/>
              </a:buClr>
              <a:buSzPts val="1000"/>
              <a:buFont typeface="Arial"/>
              <a:buChar char="-"/>
            </a:pPr>
            <a:r>
              <a:rPr lang="en-IN" sz="1000" b="0" i="0" u="none" strike="noStrike" cap="none">
                <a:solidFill>
                  <a:srgbClr val="000000"/>
                </a:solidFill>
                <a:latin typeface="Corbel"/>
                <a:ea typeface="Corbel"/>
                <a:cs typeface="Corbel"/>
                <a:sym typeface="Corbel"/>
              </a:rPr>
              <a:t>Bank details will not be allowed to edit from “DBT Maker” Login</a:t>
            </a:r>
            <a:endParaRPr sz="1400" b="0" i="0" u="none" strike="noStrike" cap="none">
              <a:solidFill>
                <a:srgbClr val="000000"/>
              </a:solidFill>
              <a:latin typeface="Arial"/>
              <a:ea typeface="Arial"/>
              <a:cs typeface="Arial"/>
              <a:sym typeface="Arial"/>
            </a:endParaRPr>
          </a:p>
          <a:p>
            <a:pPr marL="179388" marR="0" lvl="0" indent="-179388" algn="l" rtl="0">
              <a:lnSpc>
                <a:spcPct val="100000"/>
              </a:lnSpc>
              <a:spcBef>
                <a:spcPts val="0"/>
              </a:spcBef>
              <a:spcAft>
                <a:spcPts val="0"/>
              </a:spcAft>
              <a:buClr>
                <a:srgbClr val="000000"/>
              </a:buClr>
              <a:buSzPts val="1000"/>
              <a:buFont typeface="Arial"/>
              <a:buChar char="-"/>
            </a:pPr>
            <a:r>
              <a:rPr lang="en-IN" sz="1000" b="0" i="0" u="none" strike="noStrike" cap="none">
                <a:solidFill>
                  <a:srgbClr val="000000"/>
                </a:solidFill>
                <a:latin typeface="Corbel"/>
                <a:ea typeface="Corbel"/>
                <a:cs typeface="Corbel"/>
                <a:sym typeface="Corbel"/>
              </a:rPr>
              <a:t>Clicking on Patient name will allow user to view the patient data only</a:t>
            </a:r>
            <a:endParaRPr sz="1400" b="0" i="0" u="none" strike="noStrike" cap="none">
              <a:solidFill>
                <a:srgbClr val="000000"/>
              </a:solidFill>
              <a:latin typeface="Arial"/>
              <a:ea typeface="Arial"/>
              <a:cs typeface="Arial"/>
              <a:sym typeface="Arial"/>
            </a:endParaRPr>
          </a:p>
        </p:txBody>
      </p:sp>
      <p:pic>
        <p:nvPicPr>
          <p:cNvPr id="880" name="Google Shape;880;p45"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6"/>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TU Level…</a:t>
            </a:r>
            <a:endParaRPr sz="1400" b="0" i="0" u="none" strike="noStrike" cap="none">
              <a:solidFill>
                <a:srgbClr val="000000"/>
              </a:solidFill>
              <a:latin typeface="Arial"/>
              <a:ea typeface="Arial"/>
              <a:cs typeface="Arial"/>
              <a:sym typeface="Arial"/>
            </a:endParaRPr>
          </a:p>
        </p:txBody>
      </p:sp>
      <p:grpSp>
        <p:nvGrpSpPr>
          <p:cNvPr id="886" name="Google Shape;886;p46"/>
          <p:cNvGrpSpPr/>
          <p:nvPr/>
        </p:nvGrpSpPr>
        <p:grpSpPr>
          <a:xfrm>
            <a:off x="584305" y="780172"/>
            <a:ext cx="1741119" cy="897251"/>
            <a:chOff x="584306" y="780172"/>
            <a:chExt cx="1548000" cy="897251"/>
          </a:xfrm>
        </p:grpSpPr>
        <p:sp>
          <p:nvSpPr>
            <p:cNvPr id="887" name="Google Shape;887;p46"/>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sz="1400" b="0" i="0" u="none" strike="noStrike" cap="none">
                <a:solidFill>
                  <a:srgbClr val="000000"/>
                </a:solidFill>
                <a:latin typeface="Arial"/>
                <a:ea typeface="Arial"/>
                <a:cs typeface="Arial"/>
                <a:sym typeface="Arial"/>
              </a:endParaRPr>
            </a:p>
          </p:txBody>
        </p:sp>
        <p:sp>
          <p:nvSpPr>
            <p:cNvPr id="888" name="Google Shape;888;p46"/>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889" name="Google Shape;889;p46"/>
          <p:cNvGrpSpPr/>
          <p:nvPr/>
        </p:nvGrpSpPr>
        <p:grpSpPr>
          <a:xfrm>
            <a:off x="2629006" y="789112"/>
            <a:ext cx="1741119" cy="888311"/>
            <a:chOff x="584306" y="789112"/>
            <a:chExt cx="2247794" cy="888311"/>
          </a:xfrm>
        </p:grpSpPr>
        <p:sp>
          <p:nvSpPr>
            <p:cNvPr id="890" name="Google Shape;890;p46"/>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891" name="Google Shape;891;p46"/>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892" name="Google Shape;892;p46"/>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893" name="Google Shape;893;p46"/>
          <p:cNvGrpSpPr/>
          <p:nvPr/>
        </p:nvGrpSpPr>
        <p:grpSpPr>
          <a:xfrm>
            <a:off x="4670078" y="780172"/>
            <a:ext cx="1741119" cy="888311"/>
            <a:chOff x="584306" y="789112"/>
            <a:chExt cx="2247794" cy="888311"/>
          </a:xfrm>
        </p:grpSpPr>
        <p:sp>
          <p:nvSpPr>
            <p:cNvPr id="894" name="Google Shape;894;p46"/>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895" name="Google Shape;895;p46"/>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896" name="Google Shape;896;p46"/>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897" name="Google Shape;897;p46"/>
          <p:cNvGrpSpPr/>
          <p:nvPr/>
        </p:nvGrpSpPr>
        <p:grpSpPr>
          <a:xfrm>
            <a:off x="6711150" y="780172"/>
            <a:ext cx="1741119" cy="888311"/>
            <a:chOff x="584306" y="789112"/>
            <a:chExt cx="2247794" cy="888311"/>
          </a:xfrm>
        </p:grpSpPr>
        <p:sp>
          <p:nvSpPr>
            <p:cNvPr id="898" name="Google Shape;898;p46"/>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the List of Eligible Benefits</a:t>
              </a:r>
              <a:endParaRPr sz="1400" b="0" i="0" u="none" strike="noStrike" cap="none">
                <a:solidFill>
                  <a:srgbClr val="000000"/>
                </a:solidFill>
                <a:latin typeface="Arial"/>
                <a:ea typeface="Arial"/>
                <a:cs typeface="Arial"/>
                <a:sym typeface="Arial"/>
              </a:endParaRPr>
            </a:p>
          </p:txBody>
        </p:sp>
        <p:sp>
          <p:nvSpPr>
            <p:cNvPr id="899" name="Google Shape;899;p46"/>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900" name="Google Shape;900;p46"/>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901" name="Google Shape;901;p46"/>
          <p:cNvPicPr preferRelativeResize="0"/>
          <p:nvPr/>
        </p:nvPicPr>
        <p:blipFill rotWithShape="1">
          <a:blip r:embed="rId3">
            <a:alphaModFix/>
          </a:blip>
          <a:srcRect/>
          <a:stretch/>
        </p:blipFill>
        <p:spPr>
          <a:xfrm>
            <a:off x="169570" y="1519238"/>
            <a:ext cx="12022430" cy="5120099"/>
          </a:xfrm>
          <a:prstGeom prst="rect">
            <a:avLst/>
          </a:prstGeom>
          <a:noFill/>
          <a:ln w="9525" cap="flat" cmpd="sng">
            <a:solidFill>
              <a:schemeClr val="dk1"/>
            </a:solidFill>
            <a:prstDash val="solid"/>
            <a:round/>
            <a:headEnd type="none" w="sm" len="sm"/>
            <a:tailEnd type="none" w="sm" len="sm"/>
          </a:ln>
        </p:spPr>
      </p:pic>
      <p:sp>
        <p:nvSpPr>
          <p:cNvPr id="902" name="Google Shape;902;p46"/>
          <p:cNvSpPr/>
          <p:nvPr/>
        </p:nvSpPr>
        <p:spPr>
          <a:xfrm flipH="1">
            <a:off x="2933604" y="3983823"/>
            <a:ext cx="7164706" cy="738664"/>
          </a:xfrm>
          <a:prstGeom prst="wedgeRectCallout">
            <a:avLst>
              <a:gd name="adj1" fmla="val 49907"/>
              <a:gd name="adj2" fmla="val 122813"/>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spAutoFit/>
          </a:bodyPr>
          <a:lstStyle/>
          <a:p>
            <a:pPr marL="179388" marR="0" lvl="0" indent="-179388"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User can Approve only if Beneficiary is validated</a:t>
            </a:r>
            <a:endParaRPr sz="1400" b="0" i="0" u="none" strike="noStrike" cap="none">
              <a:solidFill>
                <a:srgbClr val="000000"/>
              </a:solidFill>
              <a:latin typeface="Arial"/>
              <a:ea typeface="Arial"/>
              <a:cs typeface="Arial"/>
              <a:sym typeface="Arial"/>
            </a:endParaRPr>
          </a:p>
          <a:p>
            <a:pPr marL="179388" marR="0" lvl="0" indent="-179388"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“Remove” moves the Payment to “Removed” List</a:t>
            </a:r>
            <a:endParaRPr sz="1400" b="0" i="0" u="none" strike="noStrike" cap="none">
              <a:solidFill>
                <a:srgbClr val="000000"/>
              </a:solidFill>
              <a:latin typeface="Arial"/>
              <a:ea typeface="Arial"/>
              <a:cs typeface="Arial"/>
              <a:sym typeface="Arial"/>
            </a:endParaRPr>
          </a:p>
          <a:p>
            <a:pPr marL="179388" marR="0" lvl="0" indent="-179388"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“Mark Paid External” allows user to tag in cases where patient is being paid outside Ni-kshay</a:t>
            </a:r>
            <a:endParaRPr sz="1400" b="0" i="0" u="none" strike="noStrike" cap="none">
              <a:solidFill>
                <a:srgbClr val="000000"/>
              </a:solidFill>
              <a:latin typeface="Corbel"/>
              <a:ea typeface="Corbel"/>
              <a:cs typeface="Corbel"/>
              <a:sym typeface="Corbel"/>
            </a:endParaRPr>
          </a:p>
        </p:txBody>
      </p:sp>
      <p:sp>
        <p:nvSpPr>
          <p:cNvPr id="903" name="Google Shape;903;p46"/>
          <p:cNvSpPr/>
          <p:nvPr/>
        </p:nvSpPr>
        <p:spPr>
          <a:xfrm flipH="1">
            <a:off x="305085" y="4353155"/>
            <a:ext cx="1149779" cy="2308324"/>
          </a:xfrm>
          <a:prstGeom prst="wedgeRectCallout">
            <a:avLst>
              <a:gd name="adj1" fmla="val -71199"/>
              <a:gd name="adj2" fmla="val -2520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179388" marR="0" lvl="0" indent="-179388" algn="l" rtl="0">
              <a:lnSpc>
                <a:spcPct val="100000"/>
              </a:lnSpc>
              <a:spcBef>
                <a:spcPts val="0"/>
              </a:spcBef>
              <a:spcAft>
                <a:spcPts val="0"/>
              </a:spcAft>
              <a:buClr>
                <a:srgbClr val="000000"/>
              </a:buClr>
              <a:buSzPts val="1200"/>
              <a:buFont typeface="Arial"/>
              <a:buChar char="-"/>
            </a:pPr>
            <a:r>
              <a:rPr lang="en-IN" sz="1200" b="0" i="0" u="none" strike="noStrike" cap="none" dirty="0">
                <a:solidFill>
                  <a:srgbClr val="000000"/>
                </a:solidFill>
                <a:latin typeface="Corbel"/>
                <a:ea typeface="Corbel"/>
                <a:cs typeface="Corbel"/>
                <a:sym typeface="Corbel"/>
              </a:rPr>
              <a:t>Ni-</a:t>
            </a:r>
            <a:r>
              <a:rPr lang="en-IN" sz="1200" b="0" i="0" u="none" strike="noStrike" cap="none" dirty="0" err="1">
                <a:solidFill>
                  <a:srgbClr val="000000"/>
                </a:solidFill>
                <a:latin typeface="Corbel"/>
                <a:ea typeface="Corbel"/>
                <a:cs typeface="Corbel"/>
                <a:sym typeface="Corbel"/>
              </a:rPr>
              <a:t>kshay</a:t>
            </a:r>
            <a:r>
              <a:rPr lang="en-IN" sz="1200" b="0" i="0" u="none" strike="noStrike" cap="none" dirty="0">
                <a:solidFill>
                  <a:srgbClr val="000000"/>
                </a:solidFill>
                <a:latin typeface="Corbel"/>
                <a:ea typeface="Corbel"/>
                <a:cs typeface="Corbel"/>
                <a:sym typeface="Corbel"/>
              </a:rPr>
              <a:t> generates Beneficiary list to whom payment is due</a:t>
            </a:r>
            <a:endParaRPr sz="1400" b="0" i="0" u="none" strike="noStrike" cap="none" dirty="0">
              <a:solidFill>
                <a:srgbClr val="000000"/>
              </a:solidFill>
              <a:latin typeface="Arial"/>
              <a:ea typeface="Arial"/>
              <a:cs typeface="Arial"/>
              <a:sym typeface="Arial"/>
            </a:endParaRPr>
          </a:p>
          <a:p>
            <a:pPr marL="179388" marR="0" lvl="0" indent="-179388" algn="l" rtl="0">
              <a:lnSpc>
                <a:spcPct val="100000"/>
              </a:lnSpc>
              <a:spcBef>
                <a:spcPts val="0"/>
              </a:spcBef>
              <a:spcAft>
                <a:spcPts val="0"/>
              </a:spcAft>
              <a:buClr>
                <a:srgbClr val="000000"/>
              </a:buClr>
              <a:buSzPts val="1200"/>
              <a:buFont typeface="Arial"/>
              <a:buChar char="-"/>
            </a:pPr>
            <a:r>
              <a:rPr lang="en-IN" sz="1200" b="0" i="0" u="none" strike="noStrike" cap="none" dirty="0">
                <a:solidFill>
                  <a:srgbClr val="000000"/>
                </a:solidFill>
                <a:latin typeface="Corbel"/>
                <a:ea typeface="Corbel"/>
                <a:cs typeface="Corbel"/>
                <a:sym typeface="Corbel"/>
              </a:rPr>
              <a:t>Patient added to Pending list of Maker on next day of notification</a:t>
            </a:r>
            <a:endParaRPr sz="1400" b="0" i="0" u="none" strike="noStrike" cap="none" dirty="0">
              <a:solidFill>
                <a:srgbClr val="000000"/>
              </a:solidFill>
              <a:latin typeface="Arial"/>
              <a:ea typeface="Arial"/>
              <a:cs typeface="Arial"/>
              <a:sym typeface="Arial"/>
            </a:endParaRPr>
          </a:p>
        </p:txBody>
      </p:sp>
      <p:pic>
        <p:nvPicPr>
          <p:cNvPr id="904" name="Google Shape;904;p46"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47"/>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TU Level…</a:t>
            </a:r>
            <a:endParaRPr sz="1400" b="0" i="0" u="none" strike="noStrike" cap="none">
              <a:solidFill>
                <a:srgbClr val="000000"/>
              </a:solidFill>
              <a:latin typeface="Arial"/>
              <a:ea typeface="Arial"/>
              <a:cs typeface="Arial"/>
              <a:sym typeface="Arial"/>
            </a:endParaRPr>
          </a:p>
        </p:txBody>
      </p:sp>
      <p:grpSp>
        <p:nvGrpSpPr>
          <p:cNvPr id="910" name="Google Shape;910;p47"/>
          <p:cNvGrpSpPr/>
          <p:nvPr/>
        </p:nvGrpSpPr>
        <p:grpSpPr>
          <a:xfrm>
            <a:off x="584305" y="780172"/>
            <a:ext cx="1741119" cy="897251"/>
            <a:chOff x="584306" y="780172"/>
            <a:chExt cx="1548000" cy="897251"/>
          </a:xfrm>
        </p:grpSpPr>
        <p:sp>
          <p:nvSpPr>
            <p:cNvPr id="911" name="Google Shape;911;p47"/>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sz="1400" b="0" i="0" u="none" strike="noStrike" cap="none">
                <a:solidFill>
                  <a:srgbClr val="000000"/>
                </a:solidFill>
                <a:latin typeface="Arial"/>
                <a:ea typeface="Arial"/>
                <a:cs typeface="Arial"/>
                <a:sym typeface="Arial"/>
              </a:endParaRPr>
            </a:p>
          </p:txBody>
        </p:sp>
        <p:sp>
          <p:nvSpPr>
            <p:cNvPr id="912" name="Google Shape;912;p47"/>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913" name="Google Shape;913;p47"/>
          <p:cNvGrpSpPr/>
          <p:nvPr/>
        </p:nvGrpSpPr>
        <p:grpSpPr>
          <a:xfrm>
            <a:off x="2629006" y="789112"/>
            <a:ext cx="1741119" cy="888311"/>
            <a:chOff x="584306" y="789112"/>
            <a:chExt cx="2247794" cy="888311"/>
          </a:xfrm>
        </p:grpSpPr>
        <p:sp>
          <p:nvSpPr>
            <p:cNvPr id="914" name="Google Shape;914;p47"/>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915" name="Google Shape;915;p47"/>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916" name="Google Shape;916;p47"/>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917" name="Google Shape;917;p47"/>
          <p:cNvGrpSpPr/>
          <p:nvPr/>
        </p:nvGrpSpPr>
        <p:grpSpPr>
          <a:xfrm>
            <a:off x="4670078" y="780172"/>
            <a:ext cx="1741119" cy="888311"/>
            <a:chOff x="584306" y="789112"/>
            <a:chExt cx="2247794" cy="888311"/>
          </a:xfrm>
        </p:grpSpPr>
        <p:sp>
          <p:nvSpPr>
            <p:cNvPr id="918" name="Google Shape;918;p47"/>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919" name="Google Shape;919;p47"/>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920" name="Google Shape;920;p47"/>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921" name="Google Shape;921;p47"/>
          <p:cNvGrpSpPr/>
          <p:nvPr/>
        </p:nvGrpSpPr>
        <p:grpSpPr>
          <a:xfrm>
            <a:off x="6711150" y="780172"/>
            <a:ext cx="1741119" cy="888311"/>
            <a:chOff x="584306" y="789112"/>
            <a:chExt cx="2247794" cy="888311"/>
          </a:xfrm>
        </p:grpSpPr>
        <p:sp>
          <p:nvSpPr>
            <p:cNvPr id="922" name="Google Shape;922;p47"/>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the List of Eligible Benefits</a:t>
              </a:r>
              <a:endParaRPr sz="1400" b="0" i="0" u="none" strike="noStrike" cap="none">
                <a:solidFill>
                  <a:srgbClr val="000000"/>
                </a:solidFill>
                <a:latin typeface="Arial"/>
                <a:ea typeface="Arial"/>
                <a:cs typeface="Arial"/>
                <a:sym typeface="Arial"/>
              </a:endParaRPr>
            </a:p>
          </p:txBody>
        </p:sp>
        <p:sp>
          <p:nvSpPr>
            <p:cNvPr id="923" name="Google Shape;923;p47"/>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924" name="Google Shape;924;p47"/>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925" name="Google Shape;925;p47"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926" name="Google Shape;926;p47"/>
          <p:cNvPicPr preferRelativeResize="0"/>
          <p:nvPr/>
        </p:nvPicPr>
        <p:blipFill rotWithShape="1">
          <a:blip r:embed="rId4">
            <a:alphaModFix/>
          </a:blip>
          <a:srcRect/>
          <a:stretch/>
        </p:blipFill>
        <p:spPr>
          <a:xfrm>
            <a:off x="117586" y="1686800"/>
            <a:ext cx="12074424" cy="5014450"/>
          </a:xfrm>
          <a:prstGeom prst="rect">
            <a:avLst/>
          </a:prstGeom>
          <a:noFill/>
          <a:ln w="9525" cap="flat" cmpd="sng">
            <a:solidFill>
              <a:schemeClr val="dk1"/>
            </a:solidFill>
            <a:prstDash val="solid"/>
            <a:round/>
            <a:headEnd type="none" w="sm" len="sm"/>
            <a:tailEnd type="none" w="sm" len="sm"/>
          </a:ln>
        </p:spPr>
      </p:pic>
      <p:sp>
        <p:nvSpPr>
          <p:cNvPr id="927" name="Google Shape;927;p47"/>
          <p:cNvSpPr/>
          <p:nvPr/>
        </p:nvSpPr>
        <p:spPr>
          <a:xfrm>
            <a:off x="117594" y="2612575"/>
            <a:ext cx="956100" cy="3918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28" name="Google Shape;928;p47"/>
          <p:cNvSpPr/>
          <p:nvPr/>
        </p:nvSpPr>
        <p:spPr>
          <a:xfrm>
            <a:off x="270725" y="3788225"/>
            <a:ext cx="1810800" cy="6117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29" name="Google Shape;929;p47"/>
          <p:cNvSpPr/>
          <p:nvPr/>
        </p:nvSpPr>
        <p:spPr>
          <a:xfrm>
            <a:off x="245875" y="5119375"/>
            <a:ext cx="827700" cy="3507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30" name="Google Shape;930;p47"/>
          <p:cNvSpPr/>
          <p:nvPr/>
        </p:nvSpPr>
        <p:spPr>
          <a:xfrm>
            <a:off x="245875" y="5549300"/>
            <a:ext cx="11946300" cy="1152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253bcc4b32e_0_8"/>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TU Level…</a:t>
            </a:r>
            <a:endParaRPr sz="1400" b="0" i="0" u="none" strike="noStrike" cap="none">
              <a:solidFill>
                <a:srgbClr val="000000"/>
              </a:solidFill>
              <a:latin typeface="Arial"/>
              <a:ea typeface="Arial"/>
              <a:cs typeface="Arial"/>
              <a:sym typeface="Arial"/>
            </a:endParaRPr>
          </a:p>
        </p:txBody>
      </p:sp>
      <p:grpSp>
        <p:nvGrpSpPr>
          <p:cNvPr id="936" name="Google Shape;936;g253bcc4b32e_0_8"/>
          <p:cNvGrpSpPr/>
          <p:nvPr/>
        </p:nvGrpSpPr>
        <p:grpSpPr>
          <a:xfrm>
            <a:off x="584332" y="780172"/>
            <a:ext cx="1741190" cy="897261"/>
            <a:chOff x="584306" y="780172"/>
            <a:chExt cx="1548000" cy="897261"/>
          </a:xfrm>
        </p:grpSpPr>
        <p:sp>
          <p:nvSpPr>
            <p:cNvPr id="937" name="Google Shape;937;g253bcc4b32e_0_8"/>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sz="1400" b="0" i="0" u="none" strike="noStrike" cap="none">
                <a:solidFill>
                  <a:srgbClr val="000000"/>
                </a:solidFill>
                <a:latin typeface="Arial"/>
                <a:ea typeface="Arial"/>
                <a:cs typeface="Arial"/>
                <a:sym typeface="Arial"/>
              </a:endParaRPr>
            </a:p>
          </p:txBody>
        </p:sp>
        <p:sp>
          <p:nvSpPr>
            <p:cNvPr id="938" name="Google Shape;938;g253bcc4b32e_0_8"/>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939" name="Google Shape;939;g253bcc4b32e_0_8"/>
          <p:cNvGrpSpPr/>
          <p:nvPr/>
        </p:nvGrpSpPr>
        <p:grpSpPr>
          <a:xfrm>
            <a:off x="2629012" y="789112"/>
            <a:ext cx="1741223" cy="888321"/>
            <a:chOff x="584306" y="789112"/>
            <a:chExt cx="2247900" cy="888321"/>
          </a:xfrm>
        </p:grpSpPr>
        <p:sp>
          <p:nvSpPr>
            <p:cNvPr id="940" name="Google Shape;940;g253bcc4b32e_0_8"/>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941" name="Google Shape;941;g253bcc4b32e_0_8"/>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942" name="Google Shape;942;g253bcc4b32e_0_8"/>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943" name="Google Shape;943;g253bcc4b32e_0_8"/>
          <p:cNvGrpSpPr/>
          <p:nvPr/>
        </p:nvGrpSpPr>
        <p:grpSpPr>
          <a:xfrm>
            <a:off x="4670084" y="780172"/>
            <a:ext cx="1741223" cy="888321"/>
            <a:chOff x="584306" y="789112"/>
            <a:chExt cx="2247900" cy="888321"/>
          </a:xfrm>
        </p:grpSpPr>
        <p:sp>
          <p:nvSpPr>
            <p:cNvPr id="944" name="Google Shape;944;g253bcc4b32e_0_8"/>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945" name="Google Shape;945;g253bcc4b32e_0_8"/>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946" name="Google Shape;946;g253bcc4b32e_0_8"/>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947" name="Google Shape;947;g253bcc4b32e_0_8"/>
          <p:cNvGrpSpPr/>
          <p:nvPr/>
        </p:nvGrpSpPr>
        <p:grpSpPr>
          <a:xfrm>
            <a:off x="6711156" y="780172"/>
            <a:ext cx="1741223" cy="888321"/>
            <a:chOff x="584306" y="789112"/>
            <a:chExt cx="2247900" cy="888321"/>
          </a:xfrm>
        </p:grpSpPr>
        <p:sp>
          <p:nvSpPr>
            <p:cNvPr id="948" name="Google Shape;948;g253bcc4b32e_0_8"/>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the List of Eligible Benefits</a:t>
              </a:r>
              <a:endParaRPr sz="1400" b="0" i="0" u="none" strike="noStrike" cap="none">
                <a:solidFill>
                  <a:srgbClr val="000000"/>
                </a:solidFill>
                <a:latin typeface="Arial"/>
                <a:ea typeface="Arial"/>
                <a:cs typeface="Arial"/>
                <a:sym typeface="Arial"/>
              </a:endParaRPr>
            </a:p>
          </p:txBody>
        </p:sp>
        <p:sp>
          <p:nvSpPr>
            <p:cNvPr id="949" name="Google Shape;949;g253bcc4b32e_0_8"/>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950" name="Google Shape;950;g253bcc4b32e_0_8"/>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951" name="Google Shape;951;g253bcc4b32e_0_8"/>
          <p:cNvGrpSpPr/>
          <p:nvPr/>
        </p:nvGrpSpPr>
        <p:grpSpPr>
          <a:xfrm>
            <a:off x="8752228" y="780172"/>
            <a:ext cx="1741223" cy="888321"/>
            <a:chOff x="584306" y="789112"/>
            <a:chExt cx="2247900" cy="888321"/>
          </a:xfrm>
        </p:grpSpPr>
        <p:sp>
          <p:nvSpPr>
            <p:cNvPr id="952" name="Google Shape;952;g253bcc4b32e_0_8"/>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Processing Benefits</a:t>
              </a:r>
              <a:endParaRPr sz="1400" b="0" i="0" u="none" strike="noStrike" cap="none">
                <a:solidFill>
                  <a:srgbClr val="000000"/>
                </a:solidFill>
                <a:latin typeface="Arial"/>
                <a:ea typeface="Arial"/>
                <a:cs typeface="Arial"/>
                <a:sym typeface="Arial"/>
              </a:endParaRPr>
            </a:p>
          </p:txBody>
        </p:sp>
        <p:sp>
          <p:nvSpPr>
            <p:cNvPr id="953" name="Google Shape;953;g253bcc4b32e_0_8"/>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5</a:t>
              </a:r>
              <a:endParaRPr sz="1400" b="0" i="0" u="none" strike="noStrike" cap="none">
                <a:solidFill>
                  <a:srgbClr val="000000"/>
                </a:solidFill>
                <a:latin typeface="Arial"/>
                <a:ea typeface="Arial"/>
                <a:cs typeface="Arial"/>
                <a:sym typeface="Arial"/>
              </a:endParaRPr>
            </a:p>
          </p:txBody>
        </p:sp>
      </p:grpSp>
      <p:sp>
        <p:nvSpPr>
          <p:cNvPr id="954" name="Google Shape;954;g253bcc4b32e_0_8"/>
          <p:cNvSpPr/>
          <p:nvPr/>
        </p:nvSpPr>
        <p:spPr>
          <a:xfrm rot="5400000" flipH="1">
            <a:off x="8525294"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955" name="Google Shape;955;g253bcc4b32e_0_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956" name="Google Shape;956;g253bcc4b32e_0_8"/>
          <p:cNvPicPr preferRelativeResize="0"/>
          <p:nvPr/>
        </p:nvPicPr>
        <p:blipFill rotWithShape="1">
          <a:blip r:embed="rId4">
            <a:alphaModFix/>
          </a:blip>
          <a:srcRect/>
          <a:stretch/>
        </p:blipFill>
        <p:spPr>
          <a:xfrm>
            <a:off x="158451" y="1668475"/>
            <a:ext cx="12033549" cy="5032776"/>
          </a:xfrm>
          <a:prstGeom prst="rect">
            <a:avLst/>
          </a:prstGeom>
          <a:noFill/>
          <a:ln w="9525" cap="flat" cmpd="sng">
            <a:solidFill>
              <a:schemeClr val="dk1"/>
            </a:solidFill>
            <a:prstDash val="solid"/>
            <a:round/>
            <a:headEnd type="none" w="sm" len="sm"/>
            <a:tailEnd type="none" w="sm" len="sm"/>
          </a:ln>
        </p:spPr>
      </p:pic>
      <p:sp>
        <p:nvSpPr>
          <p:cNvPr id="957" name="Google Shape;957;g253bcc4b32e_0_8"/>
          <p:cNvSpPr/>
          <p:nvPr/>
        </p:nvSpPr>
        <p:spPr>
          <a:xfrm>
            <a:off x="863475" y="2450650"/>
            <a:ext cx="833100" cy="6018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58" name="Google Shape;958;g253bcc4b32e_0_8"/>
          <p:cNvSpPr/>
          <p:nvPr/>
        </p:nvSpPr>
        <p:spPr>
          <a:xfrm>
            <a:off x="254600" y="5233250"/>
            <a:ext cx="11937300" cy="7515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48"/>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1400" b="0" i="0" u="none" strike="noStrike" cap="none">
              <a:solidFill>
                <a:srgbClr val="000000"/>
              </a:solidFill>
              <a:latin typeface="Arial"/>
              <a:ea typeface="Arial"/>
              <a:cs typeface="Arial"/>
              <a:sym typeface="Arial"/>
            </a:endParaRPr>
          </a:p>
        </p:txBody>
      </p:sp>
      <p:grpSp>
        <p:nvGrpSpPr>
          <p:cNvPr id="964" name="Google Shape;964;p48"/>
          <p:cNvGrpSpPr/>
          <p:nvPr/>
        </p:nvGrpSpPr>
        <p:grpSpPr>
          <a:xfrm>
            <a:off x="584305" y="780172"/>
            <a:ext cx="1741119" cy="897251"/>
            <a:chOff x="584306" y="780172"/>
            <a:chExt cx="1548000" cy="897251"/>
          </a:xfrm>
        </p:grpSpPr>
        <p:sp>
          <p:nvSpPr>
            <p:cNvPr id="965" name="Google Shape;965;p48"/>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staff ID</a:t>
              </a:r>
              <a:endParaRPr sz="1400" b="0" i="0" u="none" strike="noStrike" cap="none">
                <a:solidFill>
                  <a:srgbClr val="000000"/>
                </a:solidFill>
                <a:latin typeface="Arial"/>
                <a:ea typeface="Arial"/>
                <a:cs typeface="Arial"/>
                <a:sym typeface="Arial"/>
              </a:endParaRPr>
            </a:p>
          </p:txBody>
        </p:sp>
        <p:sp>
          <p:nvSpPr>
            <p:cNvPr id="966" name="Google Shape;966;p48"/>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pic>
        <p:nvPicPr>
          <p:cNvPr id="967" name="Google Shape;967;p4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968" name="Google Shape;968;p48"/>
          <p:cNvPicPr preferRelativeResize="0"/>
          <p:nvPr/>
        </p:nvPicPr>
        <p:blipFill rotWithShape="1">
          <a:blip r:embed="rId4">
            <a:alphaModFix/>
          </a:blip>
          <a:srcRect/>
          <a:stretch/>
        </p:blipFill>
        <p:spPr>
          <a:xfrm>
            <a:off x="130628" y="1802673"/>
            <a:ext cx="12061371" cy="4885509"/>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49"/>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3600" b="1" i="0" u="none" strike="noStrike" cap="none">
              <a:solidFill>
                <a:schemeClr val="lt1"/>
              </a:solidFill>
              <a:latin typeface="Corbel"/>
              <a:ea typeface="Corbel"/>
              <a:cs typeface="Corbel"/>
              <a:sym typeface="Corbel"/>
            </a:endParaRPr>
          </a:p>
        </p:txBody>
      </p:sp>
      <p:grpSp>
        <p:nvGrpSpPr>
          <p:cNvPr id="974" name="Google Shape;974;p49"/>
          <p:cNvGrpSpPr/>
          <p:nvPr/>
        </p:nvGrpSpPr>
        <p:grpSpPr>
          <a:xfrm>
            <a:off x="584305" y="780172"/>
            <a:ext cx="1741119" cy="897251"/>
            <a:chOff x="584306" y="780172"/>
            <a:chExt cx="1548000" cy="897251"/>
          </a:xfrm>
        </p:grpSpPr>
        <p:sp>
          <p:nvSpPr>
            <p:cNvPr id="975" name="Google Shape;975;p49"/>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sz="1400" b="0" i="0" u="none" strike="noStrike" cap="none">
                <a:solidFill>
                  <a:srgbClr val="000000"/>
                </a:solidFill>
                <a:latin typeface="Arial"/>
                <a:ea typeface="Arial"/>
                <a:cs typeface="Arial"/>
                <a:sym typeface="Arial"/>
              </a:endParaRPr>
            </a:p>
          </p:txBody>
        </p:sp>
        <p:sp>
          <p:nvSpPr>
            <p:cNvPr id="976" name="Google Shape;976;p49"/>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977" name="Google Shape;977;p49"/>
          <p:cNvGrpSpPr/>
          <p:nvPr/>
        </p:nvGrpSpPr>
        <p:grpSpPr>
          <a:xfrm>
            <a:off x="2629006" y="789112"/>
            <a:ext cx="1741119" cy="888311"/>
            <a:chOff x="584306" y="789112"/>
            <a:chExt cx="2247794" cy="888311"/>
          </a:xfrm>
        </p:grpSpPr>
        <p:sp>
          <p:nvSpPr>
            <p:cNvPr id="978" name="Google Shape;978;p49"/>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979" name="Google Shape;979;p49"/>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980" name="Google Shape;980;p49"/>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981" name="Google Shape;981;p49"/>
          <p:cNvPicPr preferRelativeResize="0"/>
          <p:nvPr/>
        </p:nvPicPr>
        <p:blipFill rotWithShape="1">
          <a:blip r:embed="rId3">
            <a:alphaModFix/>
          </a:blip>
          <a:srcRect/>
          <a:stretch/>
        </p:blipFill>
        <p:spPr>
          <a:xfrm>
            <a:off x="113795" y="1677422"/>
            <a:ext cx="12078205" cy="4997697"/>
          </a:xfrm>
          <a:prstGeom prst="rect">
            <a:avLst/>
          </a:prstGeom>
          <a:noFill/>
          <a:ln w="9525" cap="flat" cmpd="sng">
            <a:solidFill>
              <a:schemeClr val="dk1"/>
            </a:solidFill>
            <a:prstDash val="solid"/>
            <a:round/>
            <a:headEnd type="none" w="sm" len="sm"/>
            <a:tailEnd type="none" w="sm" len="sm"/>
          </a:ln>
        </p:spPr>
      </p:pic>
      <p:sp>
        <p:nvSpPr>
          <p:cNvPr id="982" name="Google Shape;982;p49"/>
          <p:cNvSpPr/>
          <p:nvPr/>
        </p:nvSpPr>
        <p:spPr>
          <a:xfrm>
            <a:off x="113795" y="2098163"/>
            <a:ext cx="1341069" cy="348138"/>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83" name="Google Shape;983;p49"/>
          <p:cNvSpPr/>
          <p:nvPr/>
        </p:nvSpPr>
        <p:spPr>
          <a:xfrm>
            <a:off x="1658984" y="5016137"/>
            <a:ext cx="3174273" cy="29511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984" name="Google Shape;984;p49"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50"/>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3600" b="1" i="0" u="none" strike="noStrike" cap="none">
              <a:solidFill>
                <a:schemeClr val="lt1"/>
              </a:solidFill>
              <a:latin typeface="Corbel"/>
              <a:ea typeface="Corbel"/>
              <a:cs typeface="Corbel"/>
              <a:sym typeface="Corbel"/>
            </a:endParaRPr>
          </a:p>
        </p:txBody>
      </p:sp>
      <p:grpSp>
        <p:nvGrpSpPr>
          <p:cNvPr id="990" name="Google Shape;990;p50"/>
          <p:cNvGrpSpPr/>
          <p:nvPr/>
        </p:nvGrpSpPr>
        <p:grpSpPr>
          <a:xfrm>
            <a:off x="584305" y="780172"/>
            <a:ext cx="1741119" cy="897251"/>
            <a:chOff x="584306" y="780172"/>
            <a:chExt cx="1548000" cy="897251"/>
          </a:xfrm>
        </p:grpSpPr>
        <p:sp>
          <p:nvSpPr>
            <p:cNvPr id="991" name="Google Shape;991;p50"/>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sz="1400" b="0" i="0" u="none" strike="noStrike" cap="none">
                <a:solidFill>
                  <a:srgbClr val="000000"/>
                </a:solidFill>
                <a:latin typeface="Arial"/>
                <a:ea typeface="Arial"/>
                <a:cs typeface="Arial"/>
                <a:sym typeface="Arial"/>
              </a:endParaRPr>
            </a:p>
          </p:txBody>
        </p:sp>
        <p:sp>
          <p:nvSpPr>
            <p:cNvPr id="992" name="Google Shape;992;p50"/>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993" name="Google Shape;993;p50"/>
          <p:cNvGrpSpPr/>
          <p:nvPr/>
        </p:nvGrpSpPr>
        <p:grpSpPr>
          <a:xfrm>
            <a:off x="2629006" y="789112"/>
            <a:ext cx="1741119" cy="888311"/>
            <a:chOff x="584306" y="789112"/>
            <a:chExt cx="2247794" cy="888311"/>
          </a:xfrm>
        </p:grpSpPr>
        <p:sp>
          <p:nvSpPr>
            <p:cNvPr id="994" name="Google Shape;994;p50"/>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995" name="Google Shape;995;p50"/>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996" name="Google Shape;996;p50"/>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997" name="Google Shape;997;p50"/>
          <p:cNvGrpSpPr/>
          <p:nvPr/>
        </p:nvGrpSpPr>
        <p:grpSpPr>
          <a:xfrm>
            <a:off x="4670078" y="780172"/>
            <a:ext cx="1741119" cy="888311"/>
            <a:chOff x="584306" y="789112"/>
            <a:chExt cx="2247794" cy="888311"/>
          </a:xfrm>
        </p:grpSpPr>
        <p:sp>
          <p:nvSpPr>
            <p:cNvPr id="998" name="Google Shape;998;p50"/>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999" name="Google Shape;999;p50"/>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1000" name="Google Shape;1000;p50"/>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001" name="Google Shape;1001;p50" descr="A screenshot of a social media post&#10;&#10;Description automatically generated"/>
          <p:cNvPicPr preferRelativeResize="0"/>
          <p:nvPr/>
        </p:nvPicPr>
        <p:blipFill rotWithShape="1">
          <a:blip r:embed="rId3">
            <a:alphaModFix/>
          </a:blip>
          <a:srcRect/>
          <a:stretch/>
        </p:blipFill>
        <p:spPr>
          <a:xfrm>
            <a:off x="169575" y="1898900"/>
            <a:ext cx="11922350" cy="3890562"/>
          </a:xfrm>
          <a:prstGeom prst="rect">
            <a:avLst/>
          </a:prstGeom>
          <a:noFill/>
          <a:ln w="9525" cap="flat" cmpd="sng">
            <a:solidFill>
              <a:schemeClr val="dk1"/>
            </a:solidFill>
            <a:prstDash val="solid"/>
            <a:round/>
            <a:headEnd type="none" w="sm" len="sm"/>
            <a:tailEnd type="none" w="sm" len="sm"/>
          </a:ln>
        </p:spPr>
      </p:pic>
      <p:sp>
        <p:nvSpPr>
          <p:cNvPr id="1002" name="Google Shape;1002;p50"/>
          <p:cNvSpPr/>
          <p:nvPr/>
        </p:nvSpPr>
        <p:spPr>
          <a:xfrm flipH="1">
            <a:off x="1801504" y="3583476"/>
            <a:ext cx="10122106" cy="2015745"/>
          </a:xfrm>
          <a:prstGeom prst="wedgeRectCallout">
            <a:avLst>
              <a:gd name="adj1" fmla="val 49944"/>
              <a:gd name="adj2" fmla="val 40716"/>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003" name="Google Shape;1003;p50"/>
          <p:cNvSpPr/>
          <p:nvPr/>
        </p:nvSpPr>
        <p:spPr>
          <a:xfrm flipH="1">
            <a:off x="914935" y="5838466"/>
            <a:ext cx="4411521" cy="307777"/>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Search filter to be applied based on the above parameter</a:t>
            </a:r>
            <a:endParaRPr sz="1400" b="0" i="0" u="none" strike="noStrike" cap="none">
              <a:solidFill>
                <a:srgbClr val="000000"/>
              </a:solidFill>
              <a:latin typeface="Arial"/>
              <a:ea typeface="Arial"/>
              <a:cs typeface="Arial"/>
              <a:sym typeface="Arial"/>
            </a:endParaRPr>
          </a:p>
        </p:txBody>
      </p:sp>
      <p:sp>
        <p:nvSpPr>
          <p:cNvPr id="1004" name="Google Shape;1004;p50"/>
          <p:cNvSpPr/>
          <p:nvPr/>
        </p:nvSpPr>
        <p:spPr>
          <a:xfrm flipH="1">
            <a:off x="319628" y="6295368"/>
            <a:ext cx="9574998" cy="307777"/>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For processing benefits, Click on Pending Tab and then apply search filter using the above options</a:t>
            </a:r>
            <a:endParaRPr sz="1400" b="0" i="0" u="none" strike="noStrike" cap="none">
              <a:solidFill>
                <a:srgbClr val="000000"/>
              </a:solidFill>
              <a:latin typeface="Arial"/>
              <a:ea typeface="Arial"/>
              <a:cs typeface="Arial"/>
              <a:sym typeface="Arial"/>
            </a:endParaRPr>
          </a:p>
        </p:txBody>
      </p:sp>
      <p:sp>
        <p:nvSpPr>
          <p:cNvPr id="1005" name="Google Shape;1005;p50"/>
          <p:cNvSpPr/>
          <p:nvPr/>
        </p:nvSpPr>
        <p:spPr>
          <a:xfrm>
            <a:off x="1786175" y="3166221"/>
            <a:ext cx="759900" cy="4164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6" name="Google Shape;1006;p50"/>
          <p:cNvSpPr/>
          <p:nvPr/>
        </p:nvSpPr>
        <p:spPr>
          <a:xfrm flipH="1">
            <a:off x="9771445" y="3274760"/>
            <a:ext cx="1710946" cy="307777"/>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007" name="Google Shape;1007;p50"/>
          <p:cNvSpPr/>
          <p:nvPr/>
        </p:nvSpPr>
        <p:spPr>
          <a:xfrm flipH="1">
            <a:off x="9378982" y="3583473"/>
            <a:ext cx="2351400" cy="307800"/>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Can Search using Patient ID</a:t>
            </a:r>
            <a:endParaRPr sz="1400" b="0" i="0" u="none" strike="noStrike" cap="none">
              <a:solidFill>
                <a:srgbClr val="000000"/>
              </a:solidFill>
              <a:latin typeface="Arial"/>
              <a:ea typeface="Arial"/>
              <a:cs typeface="Arial"/>
              <a:sym typeface="Arial"/>
            </a:endParaRPr>
          </a:p>
        </p:txBody>
      </p:sp>
      <p:pic>
        <p:nvPicPr>
          <p:cNvPr id="1008" name="Google Shape;1008;p50"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253bcc4b32e_0_39"/>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3600" b="1" i="0" u="none" strike="noStrike" cap="none">
              <a:solidFill>
                <a:schemeClr val="lt1"/>
              </a:solidFill>
              <a:latin typeface="Corbel"/>
              <a:ea typeface="Corbel"/>
              <a:cs typeface="Corbel"/>
              <a:sym typeface="Corbel"/>
            </a:endParaRPr>
          </a:p>
        </p:txBody>
      </p:sp>
      <p:grpSp>
        <p:nvGrpSpPr>
          <p:cNvPr id="1014" name="Google Shape;1014;g253bcc4b32e_0_39"/>
          <p:cNvGrpSpPr/>
          <p:nvPr/>
        </p:nvGrpSpPr>
        <p:grpSpPr>
          <a:xfrm>
            <a:off x="584332" y="780172"/>
            <a:ext cx="1741190" cy="897261"/>
            <a:chOff x="584306" y="780172"/>
            <a:chExt cx="1548000" cy="897261"/>
          </a:xfrm>
        </p:grpSpPr>
        <p:sp>
          <p:nvSpPr>
            <p:cNvPr id="1015" name="Google Shape;1015;g253bcc4b32e_0_39"/>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sz="1400" b="0" i="0" u="none" strike="noStrike" cap="none">
                <a:solidFill>
                  <a:srgbClr val="000000"/>
                </a:solidFill>
                <a:latin typeface="Arial"/>
                <a:ea typeface="Arial"/>
                <a:cs typeface="Arial"/>
                <a:sym typeface="Arial"/>
              </a:endParaRPr>
            </a:p>
          </p:txBody>
        </p:sp>
        <p:sp>
          <p:nvSpPr>
            <p:cNvPr id="1016" name="Google Shape;1016;g253bcc4b32e_0_39"/>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1017" name="Google Shape;1017;g253bcc4b32e_0_39"/>
          <p:cNvGrpSpPr/>
          <p:nvPr/>
        </p:nvGrpSpPr>
        <p:grpSpPr>
          <a:xfrm>
            <a:off x="2629012" y="789112"/>
            <a:ext cx="1741223" cy="888321"/>
            <a:chOff x="584306" y="789112"/>
            <a:chExt cx="2247900" cy="888321"/>
          </a:xfrm>
        </p:grpSpPr>
        <p:sp>
          <p:nvSpPr>
            <p:cNvPr id="1018" name="Google Shape;1018;g253bcc4b32e_0_39"/>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1019" name="Google Shape;1019;g253bcc4b32e_0_39"/>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1020" name="Google Shape;1020;g253bcc4b32e_0_39"/>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21" name="Google Shape;1021;g253bcc4b32e_0_39"/>
          <p:cNvGrpSpPr/>
          <p:nvPr/>
        </p:nvGrpSpPr>
        <p:grpSpPr>
          <a:xfrm>
            <a:off x="4670084" y="780172"/>
            <a:ext cx="1741223" cy="888321"/>
            <a:chOff x="584306" y="789112"/>
            <a:chExt cx="2247900" cy="888321"/>
          </a:xfrm>
        </p:grpSpPr>
        <p:sp>
          <p:nvSpPr>
            <p:cNvPr id="1022" name="Google Shape;1022;g253bcc4b32e_0_39"/>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1023" name="Google Shape;1023;g253bcc4b32e_0_39"/>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1024" name="Google Shape;1024;g253bcc4b32e_0_39"/>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25" name="Google Shape;1025;g253bcc4b32e_0_39"/>
          <p:cNvGrpSpPr/>
          <p:nvPr/>
        </p:nvGrpSpPr>
        <p:grpSpPr>
          <a:xfrm>
            <a:off x="6711156" y="780172"/>
            <a:ext cx="1741223" cy="888321"/>
            <a:chOff x="584306" y="789112"/>
            <a:chExt cx="2247900" cy="888321"/>
          </a:xfrm>
        </p:grpSpPr>
        <p:sp>
          <p:nvSpPr>
            <p:cNvPr id="1026" name="Google Shape;1026;g253bcc4b32e_0_39"/>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&amp; Process Benefits</a:t>
              </a:r>
              <a:endParaRPr sz="1400" b="0" i="0" u="none" strike="noStrike" cap="none">
                <a:solidFill>
                  <a:srgbClr val="000000"/>
                </a:solidFill>
                <a:latin typeface="Arial"/>
                <a:ea typeface="Arial"/>
                <a:cs typeface="Arial"/>
                <a:sym typeface="Arial"/>
              </a:endParaRPr>
            </a:p>
          </p:txBody>
        </p:sp>
        <p:sp>
          <p:nvSpPr>
            <p:cNvPr id="1027" name="Google Shape;1027;g253bcc4b32e_0_39"/>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1028" name="Google Shape;1028;g253bcc4b32e_0_39"/>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029" name="Google Shape;1029;g253bcc4b32e_0_39"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030" name="Google Shape;1030;g253bcc4b32e_0_39"/>
          <p:cNvPicPr preferRelativeResize="0"/>
          <p:nvPr/>
        </p:nvPicPr>
        <p:blipFill rotWithShape="1">
          <a:blip r:embed="rId4">
            <a:alphaModFix/>
          </a:blip>
          <a:srcRect/>
          <a:stretch/>
        </p:blipFill>
        <p:spPr>
          <a:xfrm>
            <a:off x="152400" y="1829825"/>
            <a:ext cx="12039600" cy="4829500"/>
          </a:xfrm>
          <a:prstGeom prst="rect">
            <a:avLst/>
          </a:prstGeom>
          <a:noFill/>
          <a:ln w="9525" cap="flat" cmpd="sng">
            <a:solidFill>
              <a:schemeClr val="dk1"/>
            </a:solidFill>
            <a:prstDash val="solid"/>
            <a:round/>
            <a:headEnd type="none" w="sm" len="sm"/>
            <a:tailEnd type="none" w="sm" len="sm"/>
          </a:ln>
        </p:spPr>
      </p:pic>
      <p:sp>
        <p:nvSpPr>
          <p:cNvPr id="1031" name="Google Shape;1031;g253bcc4b32e_0_39"/>
          <p:cNvSpPr/>
          <p:nvPr/>
        </p:nvSpPr>
        <p:spPr>
          <a:xfrm>
            <a:off x="152408" y="2351617"/>
            <a:ext cx="759900" cy="309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32" name="Google Shape;1032;g253bcc4b32e_0_39"/>
          <p:cNvSpPr/>
          <p:nvPr/>
        </p:nvSpPr>
        <p:spPr>
          <a:xfrm>
            <a:off x="2760348" y="5082300"/>
            <a:ext cx="618900" cy="309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33" name="Google Shape;1033;g253bcc4b32e_0_39"/>
          <p:cNvSpPr/>
          <p:nvPr/>
        </p:nvSpPr>
        <p:spPr>
          <a:xfrm>
            <a:off x="3379250" y="4960850"/>
            <a:ext cx="1351800" cy="10737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34" name="Google Shape;1034;g253bcc4b32e_0_39"/>
          <p:cNvSpPr/>
          <p:nvPr/>
        </p:nvSpPr>
        <p:spPr>
          <a:xfrm flipH="1">
            <a:off x="366750" y="3892500"/>
            <a:ext cx="1741200" cy="2688600"/>
          </a:xfrm>
          <a:prstGeom prst="wedgeRectCallout">
            <a:avLst>
              <a:gd name="adj1" fmla="val -121166"/>
              <a:gd name="adj2" fmla="val 2443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Clr>
                <a:srgbClr val="000000"/>
              </a:buClr>
              <a:buSzPts val="1400"/>
              <a:buFont typeface="Corbel"/>
              <a:buChar char="-"/>
            </a:pPr>
            <a:r>
              <a:rPr lang="en-IN" sz="1400" b="0" i="0" u="none" strike="noStrike" cap="none">
                <a:solidFill>
                  <a:srgbClr val="000000"/>
                </a:solidFill>
                <a:latin typeface="Corbel"/>
                <a:ea typeface="Corbel"/>
                <a:cs typeface="Corbel"/>
                <a:sym typeface="Corbel"/>
              </a:rPr>
              <a:t>Now benefit approve the benefit which was approved DBT maker ID for payment</a:t>
            </a:r>
            <a:endParaRPr sz="1400" b="0" i="0" u="none" strike="noStrike" cap="none">
              <a:solidFill>
                <a:srgbClr val="000000"/>
              </a:solidFill>
              <a:latin typeface="Corbel"/>
              <a:ea typeface="Corbel"/>
              <a:cs typeface="Corbel"/>
              <a:sym typeface="Corbel"/>
            </a:endParaRPr>
          </a:p>
          <a:p>
            <a:pPr marL="457200" marR="0" lvl="0" indent="-317500" algn="l" rtl="0">
              <a:lnSpc>
                <a:spcPct val="100000"/>
              </a:lnSpc>
              <a:spcBef>
                <a:spcPts val="0"/>
              </a:spcBef>
              <a:spcAft>
                <a:spcPts val="0"/>
              </a:spcAft>
              <a:buClr>
                <a:srgbClr val="000000"/>
              </a:buClr>
              <a:buSzPts val="1400"/>
              <a:buFont typeface="Corbel"/>
              <a:buChar char="-"/>
            </a:pPr>
            <a:r>
              <a:rPr lang="en-IN" sz="1400" b="0" i="0" u="none" strike="noStrike" cap="none">
                <a:solidFill>
                  <a:srgbClr val="000000"/>
                </a:solidFill>
                <a:latin typeface="Corbel"/>
                <a:ea typeface="Corbel"/>
                <a:cs typeface="Corbel"/>
                <a:sym typeface="Corbel"/>
              </a:rPr>
              <a:t>If you patient is not eligible for this benefit then you may reject/remove it.</a:t>
            </a: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52"/>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3600" b="1" i="0" u="none" strike="noStrike" cap="none">
              <a:solidFill>
                <a:schemeClr val="lt1"/>
              </a:solidFill>
              <a:latin typeface="Corbel"/>
              <a:ea typeface="Corbel"/>
              <a:cs typeface="Corbel"/>
              <a:sym typeface="Corbel"/>
            </a:endParaRPr>
          </a:p>
        </p:txBody>
      </p:sp>
      <p:grpSp>
        <p:nvGrpSpPr>
          <p:cNvPr id="1040" name="Google Shape;1040;p52"/>
          <p:cNvGrpSpPr/>
          <p:nvPr/>
        </p:nvGrpSpPr>
        <p:grpSpPr>
          <a:xfrm>
            <a:off x="584305" y="780172"/>
            <a:ext cx="1741119" cy="897251"/>
            <a:chOff x="584306" y="780172"/>
            <a:chExt cx="1548000" cy="897251"/>
          </a:xfrm>
        </p:grpSpPr>
        <p:sp>
          <p:nvSpPr>
            <p:cNvPr id="1041" name="Google Shape;1041;p52"/>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sz="1400" b="0" i="0" u="none" strike="noStrike" cap="none">
                <a:solidFill>
                  <a:srgbClr val="000000"/>
                </a:solidFill>
                <a:latin typeface="Arial"/>
                <a:ea typeface="Arial"/>
                <a:cs typeface="Arial"/>
                <a:sym typeface="Arial"/>
              </a:endParaRPr>
            </a:p>
          </p:txBody>
        </p:sp>
        <p:sp>
          <p:nvSpPr>
            <p:cNvPr id="1042" name="Google Shape;1042;p52"/>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1043" name="Google Shape;1043;p52"/>
          <p:cNvGrpSpPr/>
          <p:nvPr/>
        </p:nvGrpSpPr>
        <p:grpSpPr>
          <a:xfrm>
            <a:off x="2629006" y="789112"/>
            <a:ext cx="1741119" cy="888311"/>
            <a:chOff x="584306" y="789112"/>
            <a:chExt cx="2247794" cy="888311"/>
          </a:xfrm>
        </p:grpSpPr>
        <p:sp>
          <p:nvSpPr>
            <p:cNvPr id="1044" name="Google Shape;1044;p52"/>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1045" name="Google Shape;1045;p52"/>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1046" name="Google Shape;1046;p52"/>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47" name="Google Shape;1047;p52"/>
          <p:cNvGrpSpPr/>
          <p:nvPr/>
        </p:nvGrpSpPr>
        <p:grpSpPr>
          <a:xfrm>
            <a:off x="4670078" y="780172"/>
            <a:ext cx="1741119" cy="888311"/>
            <a:chOff x="584306" y="789112"/>
            <a:chExt cx="2247794" cy="888311"/>
          </a:xfrm>
        </p:grpSpPr>
        <p:sp>
          <p:nvSpPr>
            <p:cNvPr id="1048" name="Google Shape;1048;p52"/>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1049" name="Google Shape;1049;p52"/>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1050" name="Google Shape;1050;p52"/>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51" name="Google Shape;1051;p52"/>
          <p:cNvGrpSpPr/>
          <p:nvPr/>
        </p:nvGrpSpPr>
        <p:grpSpPr>
          <a:xfrm>
            <a:off x="6711150" y="780172"/>
            <a:ext cx="1741119" cy="888311"/>
            <a:chOff x="584306" y="789112"/>
            <a:chExt cx="2247794" cy="888311"/>
          </a:xfrm>
        </p:grpSpPr>
        <p:sp>
          <p:nvSpPr>
            <p:cNvPr id="1052" name="Google Shape;1052;p52"/>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&amp; Process Benefits</a:t>
              </a:r>
              <a:endParaRPr sz="1400" b="0" i="0" u="none" strike="noStrike" cap="none">
                <a:solidFill>
                  <a:srgbClr val="000000"/>
                </a:solidFill>
                <a:latin typeface="Arial"/>
                <a:ea typeface="Arial"/>
                <a:cs typeface="Arial"/>
                <a:sym typeface="Arial"/>
              </a:endParaRPr>
            </a:p>
          </p:txBody>
        </p:sp>
        <p:sp>
          <p:nvSpPr>
            <p:cNvPr id="1053" name="Google Shape;1053;p52"/>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1054" name="Google Shape;1054;p52"/>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055" name="Google Shape;1055;p52"/>
          <p:cNvPicPr preferRelativeResize="0"/>
          <p:nvPr/>
        </p:nvPicPr>
        <p:blipFill rotWithShape="1">
          <a:blip r:embed="rId3">
            <a:alphaModFix/>
          </a:blip>
          <a:srcRect l="16891"/>
          <a:stretch/>
        </p:blipFill>
        <p:spPr>
          <a:xfrm>
            <a:off x="190500" y="1845800"/>
            <a:ext cx="12001498" cy="4829550"/>
          </a:xfrm>
          <a:prstGeom prst="rect">
            <a:avLst/>
          </a:prstGeom>
          <a:noFill/>
          <a:ln w="9525" cap="flat" cmpd="sng">
            <a:solidFill>
              <a:schemeClr val="dk1"/>
            </a:solidFill>
            <a:prstDash val="solid"/>
            <a:round/>
            <a:headEnd type="none" w="sm" len="sm"/>
            <a:tailEnd type="none" w="sm" len="sm"/>
          </a:ln>
        </p:spPr>
      </p:pic>
      <p:pic>
        <p:nvPicPr>
          <p:cNvPr id="1056" name="Google Shape;1056;p52"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679031" y="95650"/>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90000"/>
              </a:lnSpc>
              <a:spcBef>
                <a:spcPct val="0"/>
              </a:spcBef>
              <a:spcAft>
                <a:spcPct val="0"/>
              </a:spcAft>
              <a:buClr>
                <a:srgbClr val="FFFFFF"/>
              </a:buClr>
              <a:buSzPts val="3600"/>
              <a:buFont typeface="Corbel" panose="020B0503020204020204"/>
              <a:buNone/>
              <a:tabLst/>
              <a:defRPr/>
            </a:pPr>
            <a:r>
              <a:rPr kumimoji="0" lang="en-IN" sz="3600" b="1" i="0" u="none" strike="noStrike" kern="1200" cap="none" spc="0" normalizeH="0" baseline="0" noProof="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rPr>
              <a:t>What is DBT?</a:t>
            </a:r>
            <a:endParaRPr kumimoji="0" sz="3600" b="1" i="0" u="none" strike="noStrike" kern="1200" cap="none" spc="0" normalizeH="0" baseline="0" noProof="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endParaRPr>
          </a:p>
        </p:txBody>
      </p:sp>
      <p:sp>
        <p:nvSpPr>
          <p:cNvPr id="8" name="TextBox 7"/>
          <p:cNvSpPr txBox="1"/>
          <p:nvPr/>
        </p:nvSpPr>
        <p:spPr>
          <a:xfrm>
            <a:off x="1354033" y="982085"/>
            <a:ext cx="778933" cy="92333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IN" sz="5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D</a:t>
            </a:r>
            <a:endParaRPr kumimoji="0" lang="en-IN"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9" name="TextBox 8"/>
          <p:cNvSpPr txBox="1"/>
          <p:nvPr/>
        </p:nvSpPr>
        <p:spPr>
          <a:xfrm>
            <a:off x="2040855" y="1228306"/>
            <a:ext cx="6291517" cy="40011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IN" sz="2000" b="0" i="0" u="none" strike="noStrike" kern="1200" cap="none" spc="0" normalizeH="0" baseline="0" noProof="0">
                <a:ln>
                  <a:noFill/>
                </a:ln>
                <a:solidFill>
                  <a:srgbClr val="000000"/>
                </a:solidFill>
                <a:effectLst/>
                <a:uLnTx/>
                <a:uFillTx/>
                <a:latin typeface="Corbel" panose="020B0503020204020204" pitchFamily="34" charset="0"/>
                <a:cs typeface="Arial" panose="020B0604020202020204"/>
                <a:sym typeface="Arial" panose="020B0604020202020204"/>
              </a:rPr>
              <a:t>Direct: to identified beneficiary </a:t>
            </a:r>
          </a:p>
        </p:txBody>
      </p:sp>
      <p:sp>
        <p:nvSpPr>
          <p:cNvPr id="14" name="TextBox 13"/>
          <p:cNvSpPr txBox="1"/>
          <p:nvPr/>
        </p:nvSpPr>
        <p:spPr>
          <a:xfrm>
            <a:off x="1402595" y="1934009"/>
            <a:ext cx="778933" cy="92333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IN" sz="5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B</a:t>
            </a:r>
            <a:endParaRPr kumimoji="0" lang="en-IN"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15" name="TextBox 14"/>
          <p:cNvSpPr txBox="1"/>
          <p:nvPr/>
        </p:nvSpPr>
        <p:spPr>
          <a:xfrm>
            <a:off x="2089420" y="2211008"/>
            <a:ext cx="5345524" cy="40011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Benefits: Cash or In - Kind </a:t>
            </a:r>
            <a:endParaRPr kumimoji="0" lang="en-IN"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16" name="TextBox 15"/>
          <p:cNvSpPr txBox="1"/>
          <p:nvPr/>
        </p:nvSpPr>
        <p:spPr>
          <a:xfrm>
            <a:off x="1402594" y="2986349"/>
            <a:ext cx="778933" cy="92333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IN" sz="5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T</a:t>
            </a:r>
            <a:endParaRPr kumimoji="0" lang="en-IN"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17" name="TextBox 16"/>
          <p:cNvSpPr txBox="1"/>
          <p:nvPr/>
        </p:nvSpPr>
        <p:spPr>
          <a:xfrm>
            <a:off x="2040855" y="3234378"/>
            <a:ext cx="6967221" cy="40011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2000" b="0" i="0" u="none" strike="noStrike" kern="1200" cap="none" spc="0" normalizeH="0" baseline="0" noProof="0">
                <a:ln>
                  <a:noFill/>
                </a:ln>
                <a:solidFill>
                  <a:srgbClr val="000000"/>
                </a:solidFill>
                <a:effectLst/>
                <a:uLnTx/>
                <a:uFillTx/>
                <a:latin typeface="Corbel" panose="020B0503020204020204" pitchFamily="34" charset="0"/>
                <a:cs typeface="Arial" panose="020B0604020202020204"/>
                <a:sym typeface="Arial" panose="020B0604020202020204"/>
              </a:rPr>
              <a:t>Transfers (Electronic)</a:t>
            </a:r>
            <a:endParaRPr kumimoji="0" lang="en-IN" sz="2000" b="0" i="0" u="none" strike="noStrike" kern="1200" cap="none" spc="0" normalizeH="0" baseline="0" noProof="0">
              <a:ln>
                <a:noFill/>
              </a:ln>
              <a:solidFill>
                <a:srgbClr val="000000"/>
              </a:solidFill>
              <a:effectLst/>
              <a:uLnTx/>
              <a:uFillTx/>
              <a:latin typeface="Corbel" panose="020B0503020204020204" pitchFamily="34" charset="0"/>
              <a:cs typeface="Arial" panose="020B0604020202020204"/>
              <a:sym typeface="Arial" panose="020B0604020202020204"/>
            </a:endParaRP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Rectangle 12"/>
          <p:cNvSpPr/>
          <p:nvPr/>
        </p:nvSpPr>
        <p:spPr>
          <a:xfrm>
            <a:off x="796214" y="4187236"/>
            <a:ext cx="10428514" cy="1433726"/>
          </a:xfrm>
          <a:prstGeom prst="rect">
            <a:avLst/>
          </a:prstGeom>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742950" marR="0" lvl="1" indent="-285750" algn="l" defTabSz="826135" rtl="0" eaLnBrk="1" fontAlgn="auto" latinLnBrk="0" hangingPunct="1">
              <a:spcBef>
                <a:spcPct val="20000"/>
              </a:spcBef>
              <a:spcAft>
                <a:spcPts val="250"/>
              </a:spcAft>
              <a:buClr>
                <a:srgbClr val="0099FF"/>
              </a:buClr>
              <a:buSzPct val="70000"/>
              <a:buFont typeface="Arial" panose="020B0604020202020204" pitchFamily="34" charset="0"/>
              <a:buChar char="•"/>
              <a:tabLst/>
              <a:defRPr/>
            </a:pPr>
            <a:r>
              <a:rPr kumimoji="0" lang="en-IN" sz="18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Ni-</a:t>
            </a:r>
            <a:r>
              <a:rPr kumimoji="0" lang="en-IN" sz="1800" b="0" i="0" u="none" strike="noStrike" kern="1200" cap="none" spc="0" normalizeH="0" baseline="0" noProof="0" dirty="0" err="1">
                <a:ln>
                  <a:noFill/>
                </a:ln>
                <a:solidFill>
                  <a:srgbClr val="000000"/>
                </a:solidFill>
                <a:effectLst/>
                <a:uLnTx/>
                <a:uFillTx/>
                <a:latin typeface="Arial" panose="020B0604020202020204"/>
                <a:cs typeface="Arial" panose="020B0604020202020204"/>
                <a:sym typeface="Arial" panose="020B0604020202020204"/>
              </a:rPr>
              <a:t>kshay</a:t>
            </a:r>
            <a:r>
              <a:rPr kumimoji="0" lang="en-IN" sz="18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and </a:t>
            </a:r>
            <a:r>
              <a:rPr lang="en-IN" sz="1800" kern="1200" dirty="0"/>
              <a:t>PFMS </a:t>
            </a:r>
            <a:r>
              <a:rPr kumimoji="0" lang="en-IN" sz="18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enables DBT of incentives into Bank Account of Beneficiaries under various schemes.</a:t>
            </a:r>
          </a:p>
          <a:p>
            <a:pPr marL="742950" marR="0" lvl="1" indent="-285750" algn="l" defTabSz="826135" rtl="0" eaLnBrk="1" fontAlgn="auto" latinLnBrk="0" hangingPunct="1">
              <a:spcBef>
                <a:spcPct val="20000"/>
              </a:spcBef>
              <a:spcAft>
                <a:spcPts val="250"/>
              </a:spcAft>
              <a:buClr>
                <a:srgbClr val="0099FF"/>
              </a:buClr>
              <a:buSzPct val="70000"/>
              <a:buFont typeface="Arial" panose="020B0604020202020204" pitchFamily="34" charset="0"/>
              <a:buChar char="•"/>
              <a:tabLst/>
              <a:defRPr/>
            </a:pPr>
            <a:r>
              <a:rPr lang="en-IN" sz="1800" b="1" kern="1200" dirty="0">
                <a:solidFill>
                  <a:srgbClr val="FF0000"/>
                </a:solidFill>
              </a:rPr>
              <a:t>Through linking of a TBUs and PFMS agencies.</a:t>
            </a:r>
            <a:endParaRPr kumimoji="0" lang="en-IN" sz="1800" b="1" i="0" u="none" strike="noStrike" kern="1200" cap="none" spc="0" normalizeH="0" baseline="0" noProof="0" dirty="0">
              <a:ln>
                <a:noFill/>
              </a:ln>
              <a:solidFill>
                <a:srgbClr val="FF0000"/>
              </a:solidFill>
              <a:effectLst/>
              <a:uLnTx/>
              <a:uFillTx/>
              <a:sym typeface="Arial" panose="020B0604020202020204"/>
            </a:endParaRPr>
          </a:p>
          <a:p>
            <a:pPr marL="457200" marR="0" lvl="1" indent="0" algn="l" defTabSz="826135" rtl="0" eaLnBrk="1" fontAlgn="auto" latinLnBrk="0" hangingPunct="1">
              <a:lnSpc>
                <a:spcPct val="130000"/>
              </a:lnSpc>
              <a:spcBef>
                <a:spcPct val="20000"/>
              </a:spcBef>
              <a:spcAft>
                <a:spcPts val="250"/>
              </a:spcAft>
              <a:buClr>
                <a:srgbClr val="0099FF"/>
              </a:buClr>
              <a:buSzPct val="70000"/>
              <a:buFont typeface="Arial" panose="020B0604020202020204"/>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Rectangle 17"/>
          <p:cNvSpPr/>
          <p:nvPr/>
        </p:nvSpPr>
        <p:spPr>
          <a:xfrm>
            <a:off x="796214" y="5090121"/>
            <a:ext cx="11073990" cy="1322926"/>
          </a:xfrm>
          <a:prstGeom prst="rect">
            <a:avLst/>
          </a:prstGeom>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457200" marR="0" lvl="1" indent="0" algn="l" defTabSz="826135" rtl="0" eaLnBrk="1" fontAlgn="auto" latinLnBrk="0" hangingPunct="1">
              <a:lnSpc>
                <a:spcPct val="130000"/>
              </a:lnSpc>
              <a:spcBef>
                <a:spcPct val="20000"/>
              </a:spcBef>
              <a:spcAft>
                <a:spcPts val="250"/>
              </a:spcAft>
              <a:buClr>
                <a:srgbClr val="0099FF"/>
              </a:buClr>
              <a:buSzPct val="70000"/>
              <a:buFont typeface="Arial" panose="020B0604020202020204"/>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a:p>
            <a:pPr marL="457200" marR="0" lvl="1" indent="0" algn="l" defTabSz="826135" rtl="0" eaLnBrk="1" fontAlgn="auto" latinLnBrk="0" hangingPunct="1">
              <a:lnSpc>
                <a:spcPct val="130000"/>
              </a:lnSpc>
              <a:spcBef>
                <a:spcPct val="20000"/>
              </a:spcBef>
              <a:spcAft>
                <a:spcPts val="250"/>
              </a:spcAft>
              <a:buClr>
                <a:srgbClr val="0099FF"/>
              </a:buClr>
              <a:buSzPct val="70000"/>
              <a:buFont typeface="Arial" panose="020B0604020202020204"/>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Beneficiary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is a person or entity who receives benefits </a:t>
            </a:r>
            <a:r>
              <a:rPr kumimoji="0" lang="en-I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under an incentive scheme of the Government</a:t>
            </a:r>
          </a:p>
          <a:p>
            <a:pPr marL="457200" marR="0" lvl="1" indent="0" algn="l" defTabSz="826135" rtl="0" eaLnBrk="1" fontAlgn="auto" latinLnBrk="0" hangingPunct="1">
              <a:lnSpc>
                <a:spcPct val="130000"/>
              </a:lnSpc>
              <a:spcBef>
                <a:spcPct val="20000"/>
              </a:spcBef>
              <a:spcAft>
                <a:spcPts val="250"/>
              </a:spcAft>
              <a:buClr>
                <a:srgbClr val="0099FF"/>
              </a:buClr>
              <a:buSzPct val="70000"/>
              <a:buFont typeface="Arial" panose="020B0604020202020204"/>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Benefit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 payment transaction to Beneficiary</a:t>
            </a: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p:bldP spid="16" grpId="0"/>
      <p:bldP spid="17" grpId="0"/>
      <p:bldP spid="13"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53"/>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3600" b="1" i="0" u="none" strike="noStrike" cap="none">
              <a:solidFill>
                <a:schemeClr val="lt1"/>
              </a:solidFill>
              <a:latin typeface="Corbel"/>
              <a:ea typeface="Corbel"/>
              <a:cs typeface="Corbel"/>
              <a:sym typeface="Corbel"/>
            </a:endParaRPr>
          </a:p>
        </p:txBody>
      </p:sp>
      <p:grpSp>
        <p:nvGrpSpPr>
          <p:cNvPr id="1062" name="Google Shape;1062;p53"/>
          <p:cNvGrpSpPr/>
          <p:nvPr/>
        </p:nvGrpSpPr>
        <p:grpSpPr>
          <a:xfrm>
            <a:off x="584305" y="780172"/>
            <a:ext cx="1741119" cy="897251"/>
            <a:chOff x="584306" y="780172"/>
            <a:chExt cx="1548000" cy="897251"/>
          </a:xfrm>
        </p:grpSpPr>
        <p:sp>
          <p:nvSpPr>
            <p:cNvPr id="1063" name="Google Shape;1063;p53"/>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sz="1400" b="0" i="0" u="none" strike="noStrike" cap="none">
                <a:solidFill>
                  <a:srgbClr val="000000"/>
                </a:solidFill>
                <a:latin typeface="Arial"/>
                <a:ea typeface="Arial"/>
                <a:cs typeface="Arial"/>
                <a:sym typeface="Arial"/>
              </a:endParaRPr>
            </a:p>
          </p:txBody>
        </p:sp>
        <p:sp>
          <p:nvSpPr>
            <p:cNvPr id="1064" name="Google Shape;1064;p53"/>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1065" name="Google Shape;1065;p53"/>
          <p:cNvGrpSpPr/>
          <p:nvPr/>
        </p:nvGrpSpPr>
        <p:grpSpPr>
          <a:xfrm>
            <a:off x="2629006" y="789112"/>
            <a:ext cx="1741119" cy="888311"/>
            <a:chOff x="584306" y="789112"/>
            <a:chExt cx="2247794" cy="888311"/>
          </a:xfrm>
        </p:grpSpPr>
        <p:sp>
          <p:nvSpPr>
            <p:cNvPr id="1066" name="Google Shape;1066;p53"/>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1067" name="Google Shape;1067;p53"/>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1068" name="Google Shape;1068;p53"/>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69" name="Google Shape;1069;p53"/>
          <p:cNvGrpSpPr/>
          <p:nvPr/>
        </p:nvGrpSpPr>
        <p:grpSpPr>
          <a:xfrm>
            <a:off x="4670078" y="780172"/>
            <a:ext cx="1741119" cy="888311"/>
            <a:chOff x="584306" y="789112"/>
            <a:chExt cx="2247794" cy="888311"/>
          </a:xfrm>
        </p:grpSpPr>
        <p:sp>
          <p:nvSpPr>
            <p:cNvPr id="1070" name="Google Shape;1070;p53"/>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1071" name="Google Shape;1071;p53"/>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1072" name="Google Shape;1072;p53"/>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73" name="Google Shape;1073;p53"/>
          <p:cNvGrpSpPr/>
          <p:nvPr/>
        </p:nvGrpSpPr>
        <p:grpSpPr>
          <a:xfrm>
            <a:off x="6711150" y="780172"/>
            <a:ext cx="1741119" cy="888311"/>
            <a:chOff x="584306" y="789112"/>
            <a:chExt cx="2247794" cy="888311"/>
          </a:xfrm>
        </p:grpSpPr>
        <p:sp>
          <p:nvSpPr>
            <p:cNvPr id="1074" name="Google Shape;1074;p53"/>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&amp; Process Benefits</a:t>
              </a:r>
              <a:endParaRPr sz="1400" b="0" i="0" u="none" strike="noStrike" cap="none">
                <a:solidFill>
                  <a:srgbClr val="000000"/>
                </a:solidFill>
                <a:latin typeface="Arial"/>
                <a:ea typeface="Arial"/>
                <a:cs typeface="Arial"/>
                <a:sym typeface="Arial"/>
              </a:endParaRPr>
            </a:p>
          </p:txBody>
        </p:sp>
        <p:sp>
          <p:nvSpPr>
            <p:cNvPr id="1075" name="Google Shape;1075;p53"/>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1076" name="Google Shape;1076;p53"/>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77" name="Google Shape;1077;p53"/>
          <p:cNvSpPr/>
          <p:nvPr/>
        </p:nvSpPr>
        <p:spPr>
          <a:xfrm flipH="1">
            <a:off x="280037" y="5808243"/>
            <a:ext cx="11552572" cy="738664"/>
          </a:xfrm>
          <a:prstGeom prst="wedgeRectCallout">
            <a:avLst>
              <a:gd name="adj1" fmla="val 49862"/>
              <a:gd name="adj2" fmla="val 4053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The list of approved benefits will now be visible under “PROCESSING” tab with benefit  status as “waiting for PFMS”. Once the PFMS accepts the benefit, the status will change to “PFMS accepted”. Once the payment is successfully processed from PFMS and amount is  credited into beneficiary’s account, such benefits will show under the “PAID” tab.</a:t>
            </a:r>
            <a:endParaRPr sz="1400" b="0" i="0" u="none" strike="noStrike" cap="none">
              <a:solidFill>
                <a:srgbClr val="000000"/>
              </a:solidFill>
              <a:latin typeface="Arial"/>
              <a:ea typeface="Arial"/>
              <a:cs typeface="Arial"/>
              <a:sym typeface="Arial"/>
            </a:endParaRPr>
          </a:p>
        </p:txBody>
      </p:sp>
      <p:pic>
        <p:nvPicPr>
          <p:cNvPr id="1078" name="Google Shape;1078;p53" descr="A screenshot of a computer screen&#10;&#10;Description automatically generated"/>
          <p:cNvPicPr preferRelativeResize="0"/>
          <p:nvPr/>
        </p:nvPicPr>
        <p:blipFill rotWithShape="1">
          <a:blip r:embed="rId3">
            <a:alphaModFix/>
          </a:blip>
          <a:srcRect/>
          <a:stretch/>
        </p:blipFill>
        <p:spPr>
          <a:xfrm>
            <a:off x="359391" y="1799243"/>
            <a:ext cx="11552572" cy="3751991"/>
          </a:xfrm>
          <a:prstGeom prst="rect">
            <a:avLst/>
          </a:prstGeom>
          <a:noFill/>
          <a:ln w="9525" cap="flat" cmpd="sng">
            <a:solidFill>
              <a:schemeClr val="dk1"/>
            </a:solidFill>
            <a:prstDash val="solid"/>
            <a:round/>
            <a:headEnd type="none" w="sm" len="sm"/>
            <a:tailEnd type="none" w="sm" len="sm"/>
          </a:ln>
        </p:spPr>
      </p:pic>
      <p:sp>
        <p:nvSpPr>
          <p:cNvPr id="1079" name="Google Shape;1079;p53"/>
          <p:cNvSpPr/>
          <p:nvPr/>
        </p:nvSpPr>
        <p:spPr>
          <a:xfrm>
            <a:off x="1150795" y="2392332"/>
            <a:ext cx="759894" cy="30895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1080" name="Google Shape;1080;p53"/>
          <p:cNvGrpSpPr/>
          <p:nvPr/>
        </p:nvGrpSpPr>
        <p:grpSpPr>
          <a:xfrm>
            <a:off x="8752222" y="769449"/>
            <a:ext cx="1741119" cy="888311"/>
            <a:chOff x="584306" y="789112"/>
            <a:chExt cx="2247794" cy="888311"/>
          </a:xfrm>
        </p:grpSpPr>
        <p:sp>
          <p:nvSpPr>
            <p:cNvPr id="1081" name="Google Shape;1081;p53"/>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Benefit Status</a:t>
              </a:r>
              <a:endParaRPr sz="1400" b="0" i="0" u="none" strike="noStrike" cap="none">
                <a:solidFill>
                  <a:srgbClr val="000000"/>
                </a:solidFill>
                <a:latin typeface="Arial"/>
                <a:ea typeface="Arial"/>
                <a:cs typeface="Arial"/>
                <a:sym typeface="Arial"/>
              </a:endParaRPr>
            </a:p>
          </p:txBody>
        </p:sp>
        <p:sp>
          <p:nvSpPr>
            <p:cNvPr id="1082" name="Google Shape;1082;p53"/>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5</a:t>
              </a:r>
              <a:endParaRPr sz="1600" b="1" i="0" u="none" strike="noStrike" cap="none">
                <a:solidFill>
                  <a:srgbClr val="000546"/>
                </a:solidFill>
                <a:latin typeface="Corbel"/>
                <a:ea typeface="Corbel"/>
                <a:cs typeface="Corbel"/>
                <a:sym typeface="Corbel"/>
              </a:endParaRPr>
            </a:p>
          </p:txBody>
        </p:sp>
      </p:grpSp>
      <p:sp>
        <p:nvSpPr>
          <p:cNvPr id="1083" name="Google Shape;1083;p53"/>
          <p:cNvSpPr/>
          <p:nvPr/>
        </p:nvSpPr>
        <p:spPr>
          <a:xfrm rot="5400000" flipH="1">
            <a:off x="8525294" y="112169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084" name="Google Shape;1084;p53"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54"/>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3600" b="1" i="0" u="none" strike="noStrike" cap="none">
              <a:solidFill>
                <a:schemeClr val="lt1"/>
              </a:solidFill>
              <a:latin typeface="Corbel"/>
              <a:ea typeface="Corbel"/>
              <a:cs typeface="Corbel"/>
              <a:sym typeface="Corbel"/>
            </a:endParaRPr>
          </a:p>
        </p:txBody>
      </p:sp>
      <p:grpSp>
        <p:nvGrpSpPr>
          <p:cNvPr id="1090" name="Google Shape;1090;p54"/>
          <p:cNvGrpSpPr/>
          <p:nvPr/>
        </p:nvGrpSpPr>
        <p:grpSpPr>
          <a:xfrm>
            <a:off x="584305" y="780172"/>
            <a:ext cx="1741119" cy="897251"/>
            <a:chOff x="584306" y="780172"/>
            <a:chExt cx="1548000" cy="897251"/>
          </a:xfrm>
        </p:grpSpPr>
        <p:sp>
          <p:nvSpPr>
            <p:cNvPr id="1091" name="Google Shape;1091;p54"/>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sz="1400" b="0" i="0" u="none" strike="noStrike" cap="none">
                <a:solidFill>
                  <a:srgbClr val="000000"/>
                </a:solidFill>
                <a:latin typeface="Arial"/>
                <a:ea typeface="Arial"/>
                <a:cs typeface="Arial"/>
                <a:sym typeface="Arial"/>
              </a:endParaRPr>
            </a:p>
          </p:txBody>
        </p:sp>
        <p:sp>
          <p:nvSpPr>
            <p:cNvPr id="1092" name="Google Shape;1092;p54"/>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1093" name="Google Shape;1093;p54"/>
          <p:cNvGrpSpPr/>
          <p:nvPr/>
        </p:nvGrpSpPr>
        <p:grpSpPr>
          <a:xfrm>
            <a:off x="2629006" y="789112"/>
            <a:ext cx="1741119" cy="888311"/>
            <a:chOff x="584306" y="789112"/>
            <a:chExt cx="2247794" cy="888311"/>
          </a:xfrm>
        </p:grpSpPr>
        <p:sp>
          <p:nvSpPr>
            <p:cNvPr id="1094" name="Google Shape;1094;p54"/>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1095" name="Google Shape;1095;p54"/>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1096" name="Google Shape;1096;p54"/>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97" name="Google Shape;1097;p54"/>
          <p:cNvGrpSpPr/>
          <p:nvPr/>
        </p:nvGrpSpPr>
        <p:grpSpPr>
          <a:xfrm>
            <a:off x="4670078" y="780172"/>
            <a:ext cx="1741119" cy="888311"/>
            <a:chOff x="584306" y="789112"/>
            <a:chExt cx="2247794" cy="888311"/>
          </a:xfrm>
        </p:grpSpPr>
        <p:sp>
          <p:nvSpPr>
            <p:cNvPr id="1098" name="Google Shape;1098;p54"/>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1099" name="Google Shape;1099;p54"/>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1100" name="Google Shape;1100;p54"/>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101" name="Google Shape;1101;p54"/>
          <p:cNvGrpSpPr/>
          <p:nvPr/>
        </p:nvGrpSpPr>
        <p:grpSpPr>
          <a:xfrm>
            <a:off x="6711150" y="780172"/>
            <a:ext cx="1741119" cy="888311"/>
            <a:chOff x="584306" y="789112"/>
            <a:chExt cx="2247794" cy="888311"/>
          </a:xfrm>
        </p:grpSpPr>
        <p:sp>
          <p:nvSpPr>
            <p:cNvPr id="1102" name="Google Shape;1102;p54"/>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&amp; Process Benefits</a:t>
              </a:r>
              <a:endParaRPr sz="1400" b="0" i="0" u="none" strike="noStrike" cap="none">
                <a:solidFill>
                  <a:srgbClr val="000000"/>
                </a:solidFill>
                <a:latin typeface="Arial"/>
                <a:ea typeface="Arial"/>
                <a:cs typeface="Arial"/>
                <a:sym typeface="Arial"/>
              </a:endParaRPr>
            </a:p>
          </p:txBody>
        </p:sp>
        <p:sp>
          <p:nvSpPr>
            <p:cNvPr id="1103" name="Google Shape;1103;p54"/>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1104" name="Google Shape;1104;p54"/>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05" name="Google Shape;1105;p54"/>
          <p:cNvSpPr/>
          <p:nvPr/>
        </p:nvSpPr>
        <p:spPr>
          <a:xfrm flipH="1">
            <a:off x="280037" y="5808243"/>
            <a:ext cx="11552572" cy="523220"/>
          </a:xfrm>
          <a:prstGeom prst="wedgeRectCallout">
            <a:avLst>
              <a:gd name="adj1" fmla="val 49862"/>
              <a:gd name="adj2" fmla="val 4053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Benefit status can also viewed by accessing the logs in DBT Page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Corbel"/>
                <a:ea typeface="Corbel"/>
                <a:cs typeface="Corbel"/>
                <a:sym typeface="Corbel"/>
              </a:rPr>
              <a:t>By Clicking on “Show More” against each benefit will give you a complete overview on the benefit</a:t>
            </a:r>
            <a:endParaRPr sz="1400" b="0" i="0" u="none" strike="noStrike" cap="none">
              <a:solidFill>
                <a:srgbClr val="000000"/>
              </a:solidFill>
              <a:latin typeface="Arial"/>
              <a:ea typeface="Arial"/>
              <a:cs typeface="Arial"/>
              <a:sym typeface="Arial"/>
            </a:endParaRPr>
          </a:p>
        </p:txBody>
      </p:sp>
      <p:grpSp>
        <p:nvGrpSpPr>
          <p:cNvPr id="1106" name="Google Shape;1106;p54"/>
          <p:cNvGrpSpPr/>
          <p:nvPr/>
        </p:nvGrpSpPr>
        <p:grpSpPr>
          <a:xfrm>
            <a:off x="8752222" y="769449"/>
            <a:ext cx="1741119" cy="888311"/>
            <a:chOff x="584306" y="789112"/>
            <a:chExt cx="2247794" cy="888311"/>
          </a:xfrm>
        </p:grpSpPr>
        <p:sp>
          <p:nvSpPr>
            <p:cNvPr id="1107" name="Google Shape;1107;p54"/>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Benefit Status</a:t>
              </a:r>
              <a:endParaRPr sz="1400" b="0" i="0" u="none" strike="noStrike" cap="none">
                <a:solidFill>
                  <a:srgbClr val="000000"/>
                </a:solidFill>
                <a:latin typeface="Arial"/>
                <a:ea typeface="Arial"/>
                <a:cs typeface="Arial"/>
                <a:sym typeface="Arial"/>
              </a:endParaRPr>
            </a:p>
          </p:txBody>
        </p:sp>
        <p:sp>
          <p:nvSpPr>
            <p:cNvPr id="1108" name="Google Shape;1108;p54"/>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5</a:t>
              </a:r>
              <a:endParaRPr sz="1600" b="1" i="0" u="none" strike="noStrike" cap="none">
                <a:solidFill>
                  <a:srgbClr val="000546"/>
                </a:solidFill>
                <a:latin typeface="Corbel"/>
                <a:ea typeface="Corbel"/>
                <a:cs typeface="Corbel"/>
                <a:sym typeface="Corbel"/>
              </a:endParaRPr>
            </a:p>
          </p:txBody>
        </p:sp>
      </p:grpSp>
      <p:sp>
        <p:nvSpPr>
          <p:cNvPr id="1109" name="Google Shape;1109;p54"/>
          <p:cNvSpPr/>
          <p:nvPr/>
        </p:nvSpPr>
        <p:spPr>
          <a:xfrm rot="5400000" flipH="1">
            <a:off x="8525294" y="112169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110" name="Google Shape;1110;p54"/>
          <p:cNvPicPr preferRelativeResize="0"/>
          <p:nvPr/>
        </p:nvPicPr>
        <p:blipFill rotWithShape="1">
          <a:blip r:embed="rId3">
            <a:alphaModFix/>
          </a:blip>
          <a:srcRect/>
          <a:stretch/>
        </p:blipFill>
        <p:spPr>
          <a:xfrm>
            <a:off x="2784197" y="1895107"/>
            <a:ext cx="6735516" cy="3630278"/>
          </a:xfrm>
          <a:prstGeom prst="rect">
            <a:avLst/>
          </a:prstGeom>
          <a:noFill/>
          <a:ln w="9525" cap="flat" cmpd="sng">
            <a:solidFill>
              <a:schemeClr val="dk1"/>
            </a:solidFill>
            <a:prstDash val="solid"/>
            <a:round/>
            <a:headEnd type="none" w="sm" len="sm"/>
            <a:tailEnd type="none" w="sm" len="sm"/>
          </a:ln>
        </p:spPr>
      </p:pic>
      <p:pic>
        <p:nvPicPr>
          <p:cNvPr id="1111" name="Google Shape;1111;p54"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55"/>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Steps to be taken in Ni-kshay at DTO Level</a:t>
            </a:r>
            <a:endParaRPr sz="3600" b="1" i="0" u="none" strike="noStrike" cap="none">
              <a:solidFill>
                <a:schemeClr val="lt1"/>
              </a:solidFill>
              <a:latin typeface="Corbel"/>
              <a:ea typeface="Corbel"/>
              <a:cs typeface="Corbel"/>
              <a:sym typeface="Corbel"/>
            </a:endParaRPr>
          </a:p>
        </p:txBody>
      </p:sp>
      <p:grpSp>
        <p:nvGrpSpPr>
          <p:cNvPr id="1117" name="Google Shape;1117;p55"/>
          <p:cNvGrpSpPr/>
          <p:nvPr/>
        </p:nvGrpSpPr>
        <p:grpSpPr>
          <a:xfrm>
            <a:off x="169570" y="761364"/>
            <a:ext cx="1741119" cy="897251"/>
            <a:chOff x="584306" y="780172"/>
            <a:chExt cx="1548000" cy="897251"/>
          </a:xfrm>
        </p:grpSpPr>
        <p:sp>
          <p:nvSpPr>
            <p:cNvPr id="1118" name="Google Shape;1118;p55"/>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sz="1400" b="0" i="0" u="none" strike="noStrike" cap="none">
                <a:solidFill>
                  <a:srgbClr val="000000"/>
                </a:solidFill>
                <a:latin typeface="Arial"/>
                <a:ea typeface="Arial"/>
                <a:cs typeface="Arial"/>
                <a:sym typeface="Arial"/>
              </a:endParaRPr>
            </a:p>
          </p:txBody>
        </p:sp>
        <p:sp>
          <p:nvSpPr>
            <p:cNvPr id="1119" name="Google Shape;1119;p55"/>
            <p:cNvSpPr/>
            <p:nvPr/>
          </p:nvSpPr>
          <p:spPr>
            <a:xfrm>
              <a:off x="962306" y="780172"/>
              <a:ext cx="792000"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sz="1400" b="0" i="0" u="none" strike="noStrike" cap="none">
                <a:solidFill>
                  <a:srgbClr val="000000"/>
                </a:solidFill>
                <a:latin typeface="Arial"/>
                <a:ea typeface="Arial"/>
                <a:cs typeface="Arial"/>
                <a:sym typeface="Arial"/>
              </a:endParaRPr>
            </a:p>
          </p:txBody>
        </p:sp>
      </p:grpSp>
      <p:grpSp>
        <p:nvGrpSpPr>
          <p:cNvPr id="1120" name="Google Shape;1120;p55"/>
          <p:cNvGrpSpPr/>
          <p:nvPr/>
        </p:nvGrpSpPr>
        <p:grpSpPr>
          <a:xfrm>
            <a:off x="2214271" y="770304"/>
            <a:ext cx="1741119" cy="888311"/>
            <a:chOff x="584306" y="789112"/>
            <a:chExt cx="2247794" cy="888311"/>
          </a:xfrm>
        </p:grpSpPr>
        <p:sp>
          <p:nvSpPr>
            <p:cNvPr id="1121" name="Google Shape;1121;p5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sz="1400" b="0" i="0" u="none" strike="noStrike" cap="none">
                <a:solidFill>
                  <a:srgbClr val="000000"/>
                </a:solidFill>
                <a:latin typeface="Arial"/>
                <a:ea typeface="Arial"/>
                <a:cs typeface="Arial"/>
                <a:sym typeface="Arial"/>
              </a:endParaRPr>
            </a:p>
          </p:txBody>
        </p:sp>
        <p:sp>
          <p:nvSpPr>
            <p:cNvPr id="1122" name="Google Shape;1122;p5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sz="1400" b="0" i="0" u="none" strike="noStrike" cap="none">
                <a:solidFill>
                  <a:srgbClr val="000000"/>
                </a:solidFill>
                <a:latin typeface="Arial"/>
                <a:ea typeface="Arial"/>
                <a:cs typeface="Arial"/>
                <a:sym typeface="Arial"/>
              </a:endParaRPr>
            </a:p>
          </p:txBody>
        </p:sp>
      </p:grpSp>
      <p:sp>
        <p:nvSpPr>
          <p:cNvPr id="1123" name="Google Shape;1123;p55"/>
          <p:cNvSpPr/>
          <p:nvPr/>
        </p:nvSpPr>
        <p:spPr>
          <a:xfrm rot="5400000" flipH="1">
            <a:off x="1987343" y="1122546"/>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124" name="Google Shape;1124;p55"/>
          <p:cNvGrpSpPr/>
          <p:nvPr/>
        </p:nvGrpSpPr>
        <p:grpSpPr>
          <a:xfrm>
            <a:off x="4255343" y="761364"/>
            <a:ext cx="1741119" cy="888311"/>
            <a:chOff x="584306" y="789112"/>
            <a:chExt cx="2247794" cy="888311"/>
          </a:xfrm>
        </p:grpSpPr>
        <p:sp>
          <p:nvSpPr>
            <p:cNvPr id="1125" name="Google Shape;1125;p5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sz="1400" b="0" i="0" u="none" strike="noStrike" cap="none">
                <a:solidFill>
                  <a:srgbClr val="000000"/>
                </a:solidFill>
                <a:latin typeface="Arial"/>
                <a:ea typeface="Arial"/>
                <a:cs typeface="Arial"/>
                <a:sym typeface="Arial"/>
              </a:endParaRPr>
            </a:p>
          </p:txBody>
        </p:sp>
        <p:sp>
          <p:nvSpPr>
            <p:cNvPr id="1126" name="Google Shape;1126;p5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sz="1400" b="0" i="0" u="none" strike="noStrike" cap="none">
                <a:solidFill>
                  <a:srgbClr val="000000"/>
                </a:solidFill>
                <a:latin typeface="Arial"/>
                <a:ea typeface="Arial"/>
                <a:cs typeface="Arial"/>
                <a:sym typeface="Arial"/>
              </a:endParaRPr>
            </a:p>
          </p:txBody>
        </p:sp>
      </p:grpSp>
      <p:sp>
        <p:nvSpPr>
          <p:cNvPr id="1127" name="Google Shape;1127;p55"/>
          <p:cNvSpPr/>
          <p:nvPr/>
        </p:nvSpPr>
        <p:spPr>
          <a:xfrm rot="5400000" flipH="1">
            <a:off x="4028415" y="1113606"/>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128" name="Google Shape;1128;p55"/>
          <p:cNvGrpSpPr/>
          <p:nvPr/>
        </p:nvGrpSpPr>
        <p:grpSpPr>
          <a:xfrm>
            <a:off x="6296415" y="761364"/>
            <a:ext cx="1741119" cy="888311"/>
            <a:chOff x="584306" y="789112"/>
            <a:chExt cx="2247794" cy="888311"/>
          </a:xfrm>
        </p:grpSpPr>
        <p:sp>
          <p:nvSpPr>
            <p:cNvPr id="1129" name="Google Shape;1129;p5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&amp; Process Benefits</a:t>
              </a:r>
              <a:endParaRPr sz="1400" b="0" i="0" u="none" strike="noStrike" cap="none">
                <a:solidFill>
                  <a:srgbClr val="000000"/>
                </a:solidFill>
                <a:latin typeface="Arial"/>
                <a:ea typeface="Arial"/>
                <a:cs typeface="Arial"/>
                <a:sym typeface="Arial"/>
              </a:endParaRPr>
            </a:p>
          </p:txBody>
        </p:sp>
        <p:sp>
          <p:nvSpPr>
            <p:cNvPr id="1130" name="Google Shape;1130;p5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sz="1400" b="0" i="0" u="none" strike="noStrike" cap="none">
                <a:solidFill>
                  <a:srgbClr val="000000"/>
                </a:solidFill>
                <a:latin typeface="Arial"/>
                <a:ea typeface="Arial"/>
                <a:cs typeface="Arial"/>
                <a:sym typeface="Arial"/>
              </a:endParaRPr>
            </a:p>
          </p:txBody>
        </p:sp>
      </p:grpSp>
      <p:sp>
        <p:nvSpPr>
          <p:cNvPr id="1131" name="Google Shape;1131;p55"/>
          <p:cNvSpPr/>
          <p:nvPr/>
        </p:nvSpPr>
        <p:spPr>
          <a:xfrm rot="5400000" flipH="1">
            <a:off x="6069487" y="1113606"/>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132" name="Google Shape;1132;p55"/>
          <p:cNvGrpSpPr/>
          <p:nvPr/>
        </p:nvGrpSpPr>
        <p:grpSpPr>
          <a:xfrm>
            <a:off x="8337487" y="750641"/>
            <a:ext cx="1741119" cy="888311"/>
            <a:chOff x="584306" y="789112"/>
            <a:chExt cx="2247794" cy="888311"/>
          </a:xfrm>
        </p:grpSpPr>
        <p:sp>
          <p:nvSpPr>
            <p:cNvPr id="1133" name="Google Shape;1133;p5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Benefit Status</a:t>
              </a:r>
              <a:endParaRPr sz="1400" b="0" i="0" u="none" strike="noStrike" cap="none">
                <a:solidFill>
                  <a:srgbClr val="000000"/>
                </a:solidFill>
                <a:latin typeface="Arial"/>
                <a:ea typeface="Arial"/>
                <a:cs typeface="Arial"/>
                <a:sym typeface="Arial"/>
              </a:endParaRPr>
            </a:p>
          </p:txBody>
        </p:sp>
        <p:sp>
          <p:nvSpPr>
            <p:cNvPr id="1134" name="Google Shape;1134;p5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5</a:t>
              </a:r>
              <a:endParaRPr sz="1600" b="1" i="0" u="none" strike="noStrike" cap="none">
                <a:solidFill>
                  <a:srgbClr val="000546"/>
                </a:solidFill>
                <a:latin typeface="Corbel"/>
                <a:ea typeface="Corbel"/>
                <a:cs typeface="Corbel"/>
                <a:sym typeface="Corbel"/>
              </a:endParaRPr>
            </a:p>
          </p:txBody>
        </p:sp>
      </p:grpSp>
      <p:sp>
        <p:nvSpPr>
          <p:cNvPr id="1135" name="Google Shape;1135;p55"/>
          <p:cNvSpPr/>
          <p:nvPr/>
        </p:nvSpPr>
        <p:spPr>
          <a:xfrm rot="5400000" flipH="1">
            <a:off x="8110559" y="110288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136" name="Google Shape;1136;p55"/>
          <p:cNvGrpSpPr/>
          <p:nvPr/>
        </p:nvGrpSpPr>
        <p:grpSpPr>
          <a:xfrm>
            <a:off x="10334243" y="750641"/>
            <a:ext cx="1741119" cy="888311"/>
            <a:chOff x="584306" y="789112"/>
            <a:chExt cx="2247794" cy="888311"/>
          </a:xfrm>
        </p:grpSpPr>
        <p:sp>
          <p:nvSpPr>
            <p:cNvPr id="1137" name="Google Shape;1137;p55"/>
            <p:cNvSpPr/>
            <p:nvPr/>
          </p:nvSpPr>
          <p:spPr>
            <a:xfrm>
              <a:off x="584306" y="910933"/>
              <a:ext cx="2247794"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400"/>
                <a:buFont typeface="Arial"/>
                <a:buNone/>
              </a:pPr>
              <a:r>
                <a:rPr lang="en-IN" sz="1400" b="1" i="0" u="none" strike="noStrike" cap="none">
                  <a:solidFill>
                    <a:srgbClr val="FE7A10"/>
                  </a:solidFill>
                  <a:latin typeface="Corbel"/>
                  <a:ea typeface="Corbel"/>
                  <a:cs typeface="Corbel"/>
                  <a:sym typeface="Corbel"/>
                </a:rPr>
                <a:t>Beneficiary Approval by DBT Checker</a:t>
              </a:r>
              <a:endParaRPr sz="1400" b="0" i="0" u="none" strike="noStrike" cap="none">
                <a:solidFill>
                  <a:srgbClr val="000000"/>
                </a:solidFill>
                <a:latin typeface="Arial"/>
                <a:ea typeface="Arial"/>
                <a:cs typeface="Arial"/>
                <a:sym typeface="Arial"/>
              </a:endParaRPr>
            </a:p>
          </p:txBody>
        </p:sp>
        <p:sp>
          <p:nvSpPr>
            <p:cNvPr id="1138" name="Google Shape;1138;p55"/>
            <p:cNvSpPr/>
            <p:nvPr/>
          </p:nvSpPr>
          <p:spPr>
            <a:xfrm>
              <a:off x="1097426" y="789112"/>
              <a:ext cx="1150034" cy="2615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6</a:t>
              </a:r>
              <a:endParaRPr sz="1400" b="0" i="0" u="none" strike="noStrike" cap="none">
                <a:solidFill>
                  <a:srgbClr val="000000"/>
                </a:solidFill>
                <a:latin typeface="Arial"/>
                <a:ea typeface="Arial"/>
                <a:cs typeface="Arial"/>
                <a:sym typeface="Arial"/>
              </a:endParaRPr>
            </a:p>
          </p:txBody>
        </p:sp>
      </p:grpSp>
      <p:sp>
        <p:nvSpPr>
          <p:cNvPr id="1139" name="Google Shape;1139;p55"/>
          <p:cNvSpPr/>
          <p:nvPr/>
        </p:nvSpPr>
        <p:spPr>
          <a:xfrm rot="5400000" flipH="1">
            <a:off x="10107315" y="110288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140" name="Google Shape;1140;p55" descr="A screenshot of a computer&#10;&#10;Description automatically generated"/>
          <p:cNvPicPr preferRelativeResize="0"/>
          <p:nvPr/>
        </p:nvPicPr>
        <p:blipFill rotWithShape="1">
          <a:blip r:embed="rId3">
            <a:alphaModFix/>
          </a:blip>
          <a:srcRect/>
          <a:stretch/>
        </p:blipFill>
        <p:spPr>
          <a:xfrm>
            <a:off x="280037" y="1869373"/>
            <a:ext cx="11795326" cy="3831484"/>
          </a:xfrm>
          <a:prstGeom prst="rect">
            <a:avLst/>
          </a:prstGeom>
          <a:noFill/>
          <a:ln w="9525" cap="flat" cmpd="sng">
            <a:solidFill>
              <a:schemeClr val="dk1"/>
            </a:solidFill>
            <a:prstDash val="solid"/>
            <a:round/>
            <a:headEnd type="none" w="sm" len="sm"/>
            <a:tailEnd type="none" w="sm" len="sm"/>
          </a:ln>
        </p:spPr>
      </p:pic>
      <p:sp>
        <p:nvSpPr>
          <p:cNvPr id="1141" name="Google Shape;1141;p55"/>
          <p:cNvSpPr/>
          <p:nvPr/>
        </p:nvSpPr>
        <p:spPr>
          <a:xfrm>
            <a:off x="3084829" y="2289403"/>
            <a:ext cx="1231585" cy="49474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42" name="Google Shape;1142;p55"/>
          <p:cNvSpPr/>
          <p:nvPr/>
        </p:nvSpPr>
        <p:spPr>
          <a:xfrm>
            <a:off x="11136573" y="1658615"/>
            <a:ext cx="911494" cy="49474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43" name="Google Shape;1143;p55"/>
          <p:cNvSpPr/>
          <p:nvPr/>
        </p:nvSpPr>
        <p:spPr>
          <a:xfrm flipH="1">
            <a:off x="4445348" y="2221290"/>
            <a:ext cx="7602718" cy="1600438"/>
          </a:xfrm>
          <a:prstGeom prst="wedgeRectCallout">
            <a:avLst>
              <a:gd name="adj1" fmla="val 49862"/>
              <a:gd name="adj2" fmla="val 40533"/>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Available at DBT Checker – Staff Logins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Any Edits made in the validated beneficiary will require DTO approval to Proceed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Beneficiary status at this stage will be “DTO Approval Pending”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Can view both the “Old” and “New” Bank Details entered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If approved, then beneficiary will be “Sent to PFMS”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IN" sz="1400" b="0" i="0" u="none" strike="noStrike" cap="none">
                <a:solidFill>
                  <a:srgbClr val="000000"/>
                </a:solidFill>
                <a:latin typeface="Corbel"/>
                <a:ea typeface="Corbel"/>
                <a:cs typeface="Corbel"/>
                <a:sym typeface="Corbel"/>
              </a:rPr>
              <a:t>If Rejected, then beneficiary status will be changed to “Entered” and user has to update the bank details </a:t>
            </a:r>
            <a:endParaRPr sz="1400" b="0" i="0" u="none" strike="noStrike" cap="none">
              <a:solidFill>
                <a:srgbClr val="000000"/>
              </a:solidFill>
              <a:latin typeface="Arial"/>
              <a:ea typeface="Arial"/>
              <a:cs typeface="Arial"/>
              <a:sym typeface="Arial"/>
            </a:endParaRPr>
          </a:p>
        </p:txBody>
      </p:sp>
      <p:sp>
        <p:nvSpPr>
          <p:cNvPr id="1144" name="Google Shape;1144;p55"/>
          <p:cNvSpPr/>
          <p:nvPr/>
        </p:nvSpPr>
        <p:spPr>
          <a:xfrm>
            <a:off x="2971493" y="2842914"/>
            <a:ext cx="658812" cy="361259"/>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145" name="Google Shape;1145;p55"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56"/>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Benefit Approval in PFMS</a:t>
            </a:r>
            <a:endParaRPr sz="1400" b="0" i="0" u="none" strike="noStrike" cap="none">
              <a:solidFill>
                <a:srgbClr val="000000"/>
              </a:solidFill>
              <a:latin typeface="Arial"/>
              <a:ea typeface="Arial"/>
              <a:cs typeface="Arial"/>
              <a:sym typeface="Arial"/>
            </a:endParaRPr>
          </a:p>
        </p:txBody>
      </p:sp>
      <p:sp>
        <p:nvSpPr>
          <p:cNvPr id="1151" name="Google Shape;1151;p56"/>
          <p:cNvSpPr txBox="1"/>
          <p:nvPr/>
        </p:nvSpPr>
        <p:spPr>
          <a:xfrm>
            <a:off x="336345" y="779852"/>
            <a:ext cx="11730330" cy="5129629"/>
          </a:xfrm>
          <a:prstGeom prst="rect">
            <a:avLst/>
          </a:prstGeom>
          <a:noFill/>
          <a:ln>
            <a:noFill/>
          </a:ln>
        </p:spPr>
        <p:txBody>
          <a:bodyPr spcFirstLastPara="1" wrap="square" lIns="91425" tIns="45700" rIns="91425" bIns="45700" anchor="t" anchorCtr="0">
            <a:noAutofit/>
          </a:bodyPr>
          <a:lstStyle/>
          <a:p>
            <a:pPr marL="444500" marR="0" lvl="1" indent="-444500" algn="just" rtl="0">
              <a:lnSpc>
                <a:spcPct val="130000"/>
              </a:lnSpc>
              <a:spcBef>
                <a:spcPts val="0"/>
              </a:spcBef>
              <a:spcAft>
                <a:spcPts val="0"/>
              </a:spcAft>
              <a:buClr>
                <a:srgbClr val="0099FF"/>
              </a:buClr>
              <a:buSzPts val="1860"/>
              <a:buFont typeface="Arial"/>
              <a:buChar char="►"/>
            </a:pPr>
            <a:r>
              <a:rPr lang="en-IN" sz="2400" b="0" i="0" u="none" strike="noStrike" cap="none" dirty="0">
                <a:solidFill>
                  <a:srgbClr val="000000"/>
                </a:solidFill>
                <a:latin typeface="Corbel"/>
                <a:ea typeface="Corbel"/>
                <a:cs typeface="Corbel"/>
                <a:sym typeface="Corbel"/>
              </a:rPr>
              <a:t>All such request payments accepted by PFMS now becomes visible in the </a:t>
            </a:r>
            <a:r>
              <a:rPr lang="en-IN" sz="2400" b="1" i="0" u="none" strike="noStrike" cap="none" dirty="0">
                <a:solidFill>
                  <a:srgbClr val="FF0000"/>
                </a:solidFill>
                <a:latin typeface="Corbel"/>
                <a:ea typeface="Corbel"/>
                <a:cs typeface="Corbel"/>
                <a:sym typeface="Corbel"/>
              </a:rPr>
              <a:t>DA ID of  PFMS under “E-payment” for approval</a:t>
            </a:r>
            <a:r>
              <a:rPr lang="en-IN" sz="2400" b="0" i="0" u="none" strike="noStrike" cap="none" dirty="0">
                <a:solidFill>
                  <a:srgbClr val="000000"/>
                </a:solidFill>
                <a:latin typeface="Corbel"/>
                <a:ea typeface="Corbel"/>
                <a:cs typeface="Corbel"/>
                <a:sym typeface="Corbel"/>
              </a:rPr>
              <a:t>.</a:t>
            </a:r>
            <a:endParaRPr sz="2000" b="0" i="0" u="none" strike="noStrike" cap="none" dirty="0">
              <a:solidFill>
                <a:srgbClr val="000000"/>
              </a:solidFill>
              <a:latin typeface="Arial"/>
              <a:ea typeface="Arial"/>
              <a:cs typeface="Arial"/>
              <a:sym typeface="Arial"/>
            </a:endParaRPr>
          </a:p>
          <a:p>
            <a:pPr marL="444500" marR="0" lvl="1" indent="-444500" algn="just" rtl="0">
              <a:lnSpc>
                <a:spcPct val="130000"/>
              </a:lnSpc>
              <a:spcBef>
                <a:spcPts val="610"/>
              </a:spcBef>
              <a:spcAft>
                <a:spcPts val="0"/>
              </a:spcAft>
              <a:buClr>
                <a:srgbClr val="0099FF"/>
              </a:buClr>
              <a:buSzPts val="1860"/>
              <a:buFont typeface="Arial"/>
              <a:buChar char="►"/>
            </a:pPr>
            <a:r>
              <a:rPr lang="en-IN" sz="2400" b="1" i="0" u="none" strike="noStrike" cap="none" dirty="0">
                <a:solidFill>
                  <a:srgbClr val="FF0000"/>
                </a:solidFill>
                <a:latin typeface="Corbel"/>
                <a:ea typeface="Corbel"/>
                <a:cs typeface="Corbel"/>
                <a:sym typeface="Corbel"/>
              </a:rPr>
              <a:t>Payment advice </a:t>
            </a:r>
            <a:r>
              <a:rPr lang="en-IN" sz="2400" b="0" i="0" u="none" strike="noStrike" cap="none" dirty="0">
                <a:solidFill>
                  <a:srgbClr val="000000"/>
                </a:solidFill>
                <a:latin typeface="Corbel"/>
                <a:ea typeface="Corbel"/>
                <a:cs typeface="Corbel"/>
                <a:sym typeface="Corbel"/>
              </a:rPr>
              <a:t>may be generated for accepted Request Payments, attested by the  authorised signatories and sent to the sponsor bank for payment into beneficiaries’  accounts.</a:t>
            </a:r>
            <a:endParaRPr sz="2000" b="0" i="0" u="none" strike="noStrike" cap="none" dirty="0">
              <a:solidFill>
                <a:srgbClr val="000000"/>
              </a:solidFill>
              <a:latin typeface="Arial"/>
              <a:ea typeface="Arial"/>
              <a:cs typeface="Arial"/>
              <a:sym typeface="Arial"/>
            </a:endParaRPr>
          </a:p>
          <a:p>
            <a:pPr marL="444500" marR="0" lvl="1" indent="-444500" algn="just" rtl="0">
              <a:lnSpc>
                <a:spcPct val="130000"/>
              </a:lnSpc>
              <a:spcBef>
                <a:spcPts val="610"/>
              </a:spcBef>
              <a:spcAft>
                <a:spcPts val="0"/>
              </a:spcAft>
              <a:buClr>
                <a:srgbClr val="0099FF"/>
              </a:buClr>
              <a:buSzPts val="1860"/>
              <a:buFont typeface="Arial"/>
              <a:buChar char="►"/>
            </a:pPr>
            <a:r>
              <a:rPr lang="en-IN" sz="2400" b="1" i="0" u="sng" strike="noStrike" cap="none" dirty="0">
                <a:solidFill>
                  <a:srgbClr val="000000"/>
                </a:solidFill>
                <a:latin typeface="Corbel"/>
                <a:ea typeface="Corbel"/>
                <a:cs typeface="Corbel"/>
                <a:sym typeface="Corbel"/>
              </a:rPr>
              <a:t>Follow-up:</a:t>
            </a:r>
            <a:r>
              <a:rPr lang="en-IN" sz="2400" b="0" i="0" u="none" strike="noStrike" cap="none" dirty="0">
                <a:solidFill>
                  <a:srgbClr val="000000"/>
                </a:solidFill>
                <a:latin typeface="Corbel"/>
                <a:ea typeface="Corbel"/>
                <a:cs typeface="Corbel"/>
                <a:sym typeface="Corbel"/>
              </a:rPr>
              <a:t> Once payment has credited in the beneficiary account, status of the  benefit is changed to ‘</a:t>
            </a:r>
            <a:r>
              <a:rPr lang="en-IN" sz="2400" b="1" i="0" u="none" strike="noStrike" cap="none" dirty="0">
                <a:solidFill>
                  <a:srgbClr val="FF0000"/>
                </a:solidFill>
                <a:latin typeface="Corbel"/>
                <a:ea typeface="Corbel"/>
                <a:cs typeface="Corbel"/>
                <a:sym typeface="Corbel"/>
              </a:rPr>
              <a:t>Paid</a:t>
            </a:r>
            <a:r>
              <a:rPr lang="en-IN" sz="2400" b="0" i="0" u="none" strike="noStrike" cap="none" dirty="0">
                <a:solidFill>
                  <a:srgbClr val="000000"/>
                </a:solidFill>
                <a:latin typeface="Corbel"/>
                <a:ea typeface="Corbel"/>
                <a:cs typeface="Corbel"/>
                <a:sym typeface="Corbel"/>
              </a:rPr>
              <a:t>’ along with relevant details. Else, if error/s occurred in  transaction or if transaction was not possible, the payment request will get </a:t>
            </a:r>
            <a:r>
              <a:rPr lang="en-IN" sz="2400" b="1" i="0" u="none" strike="noStrike" cap="none" dirty="0">
                <a:solidFill>
                  <a:srgbClr val="FF0000"/>
                </a:solidFill>
                <a:latin typeface="Corbel"/>
                <a:ea typeface="Corbel"/>
                <a:cs typeface="Corbel"/>
                <a:sym typeface="Corbel"/>
              </a:rPr>
              <a:t>rejected</a:t>
            </a:r>
            <a:r>
              <a:rPr lang="en-IN" sz="2400" b="0" i="0" u="none" strike="noStrike" cap="none" dirty="0">
                <a:solidFill>
                  <a:srgbClr val="000000"/>
                </a:solidFill>
                <a:latin typeface="Corbel"/>
                <a:ea typeface="Corbel"/>
                <a:cs typeface="Corbel"/>
                <a:sym typeface="Corbel"/>
              </a:rPr>
              <a:t>.  Status of all such failed payment requests along with reasons of failure are  communicated back to Ni-</a:t>
            </a:r>
            <a:r>
              <a:rPr lang="en-IN" sz="2400" b="0" i="0" u="none" strike="noStrike" cap="none" dirty="0" err="1">
                <a:solidFill>
                  <a:srgbClr val="000000"/>
                </a:solidFill>
                <a:latin typeface="Corbel"/>
                <a:ea typeface="Corbel"/>
                <a:cs typeface="Corbel"/>
                <a:sym typeface="Corbel"/>
              </a:rPr>
              <a:t>kshay</a:t>
            </a:r>
            <a:r>
              <a:rPr lang="en-IN" sz="2400" b="0" i="0" u="none" strike="noStrike" cap="none" dirty="0">
                <a:solidFill>
                  <a:srgbClr val="000000"/>
                </a:solidFill>
                <a:latin typeface="Corbel"/>
                <a:ea typeface="Corbel"/>
                <a:cs typeface="Corbel"/>
                <a:sym typeface="Corbel"/>
              </a:rPr>
              <a:t> by PFMS. The user needs to rectify the failure  reason/s and re-initiate the benefit.</a:t>
            </a:r>
            <a:endParaRPr sz="2000" b="0" i="0" u="none" strike="noStrike" cap="none" dirty="0">
              <a:solidFill>
                <a:srgbClr val="000000"/>
              </a:solidFill>
              <a:latin typeface="Arial"/>
              <a:ea typeface="Arial"/>
              <a:cs typeface="Arial"/>
              <a:sym typeface="Arial"/>
            </a:endParaRPr>
          </a:p>
        </p:txBody>
      </p:sp>
      <p:pic>
        <p:nvPicPr>
          <p:cNvPr id="1152" name="Google Shape;1152;p56"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57"/>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IN" sz="2000" b="1" i="0" u="none" strike="noStrike" cap="none">
                <a:solidFill>
                  <a:schemeClr val="lt1"/>
                </a:solidFill>
                <a:latin typeface="Corbel"/>
                <a:ea typeface="Corbel"/>
                <a:cs typeface="Corbel"/>
                <a:sym typeface="Corbel"/>
              </a:rPr>
              <a:t>Steps to be taken in PFMS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IN" sz="2000" b="1" i="0" u="none" strike="noStrike" cap="none">
                <a:solidFill>
                  <a:schemeClr val="lt1"/>
                </a:solidFill>
                <a:latin typeface="Corbel"/>
                <a:ea typeface="Corbel"/>
                <a:cs typeface="Corbel"/>
                <a:sym typeface="Corbel"/>
              </a:rPr>
              <a:t>Step 1: Login with Data Approver ID</a:t>
            </a:r>
            <a:endParaRPr sz="1400" b="0" i="0" u="none" strike="noStrike" cap="none">
              <a:solidFill>
                <a:srgbClr val="000000"/>
              </a:solidFill>
              <a:latin typeface="Arial"/>
              <a:ea typeface="Arial"/>
              <a:cs typeface="Arial"/>
              <a:sym typeface="Arial"/>
            </a:endParaRPr>
          </a:p>
        </p:txBody>
      </p:sp>
      <p:sp>
        <p:nvSpPr>
          <p:cNvPr id="1158" name="Google Shape;1158;p57"/>
          <p:cNvSpPr/>
          <p:nvPr/>
        </p:nvSpPr>
        <p:spPr>
          <a:xfrm>
            <a:off x="420487" y="810335"/>
            <a:ext cx="11480361" cy="5508578"/>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9" name="Google Shape;1159;p57"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58"/>
          <p:cNvSpPr txBox="1"/>
          <p:nvPr/>
        </p:nvSpPr>
        <p:spPr>
          <a:xfrm>
            <a:off x="2572499" y="9868"/>
            <a:ext cx="9619501"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IN" sz="2800" b="1" i="0" u="none" strike="noStrike" cap="none">
                <a:solidFill>
                  <a:schemeClr val="lt1"/>
                </a:solidFill>
                <a:latin typeface="Corbel"/>
                <a:ea typeface="Corbel"/>
                <a:cs typeface="Corbel"/>
                <a:sym typeface="Corbel"/>
              </a:rPr>
              <a:t>Step 2: Select Approve payment from E-Payment Module</a:t>
            </a:r>
            <a:endParaRPr sz="1400" b="0" i="0" u="none" strike="noStrike" cap="none">
              <a:solidFill>
                <a:srgbClr val="000000"/>
              </a:solidFill>
              <a:latin typeface="Arial"/>
              <a:ea typeface="Arial"/>
              <a:cs typeface="Arial"/>
              <a:sym typeface="Arial"/>
            </a:endParaRPr>
          </a:p>
        </p:txBody>
      </p:sp>
      <p:sp>
        <p:nvSpPr>
          <p:cNvPr id="1165" name="Google Shape;1165;p58"/>
          <p:cNvSpPr/>
          <p:nvPr/>
        </p:nvSpPr>
        <p:spPr>
          <a:xfrm>
            <a:off x="355091" y="900752"/>
            <a:ext cx="11518462" cy="5213445"/>
          </a:xfrm>
          <a:prstGeom prst="rect">
            <a:avLst/>
          </a:prstGeom>
          <a:blipFill rotWithShape="1">
            <a:blip r:embed="rId3">
              <a:alphaModFix/>
            </a:blip>
            <a:stretch>
              <a:fillRect t="-5230" r="-1289" b="-6047"/>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6" name="Google Shape;1166;p58"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59"/>
          <p:cNvSpPr txBox="1"/>
          <p:nvPr/>
        </p:nvSpPr>
        <p:spPr>
          <a:xfrm>
            <a:off x="2572499" y="9868"/>
            <a:ext cx="9724134"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IN" sz="2200" b="1" i="0" u="none" strike="noStrike" cap="none">
                <a:solidFill>
                  <a:schemeClr val="lt1"/>
                </a:solidFill>
                <a:latin typeface="Corbel"/>
                <a:ea typeface="Corbel"/>
                <a:cs typeface="Corbel"/>
                <a:sym typeface="Corbel"/>
              </a:rPr>
              <a:t>Step 3: Select Updated Scheme, Beneficiary Type and Ref No of the list to be approved</a:t>
            </a:r>
            <a:endParaRPr sz="1400" b="0" i="0" u="none" strike="noStrike" cap="none">
              <a:solidFill>
                <a:srgbClr val="000000"/>
              </a:solidFill>
              <a:latin typeface="Arial"/>
              <a:ea typeface="Arial"/>
              <a:cs typeface="Arial"/>
              <a:sym typeface="Arial"/>
            </a:endParaRPr>
          </a:p>
        </p:txBody>
      </p:sp>
      <p:sp>
        <p:nvSpPr>
          <p:cNvPr id="1172" name="Google Shape;1172;p59"/>
          <p:cNvSpPr/>
          <p:nvPr/>
        </p:nvSpPr>
        <p:spPr>
          <a:xfrm>
            <a:off x="347676" y="955344"/>
            <a:ext cx="11484933" cy="5117910"/>
          </a:xfrm>
          <a:prstGeom prst="rect">
            <a:avLst/>
          </a:prstGeom>
          <a:blipFill rotWithShape="1">
            <a:blip r:embed="rId3">
              <a:alphaModFix/>
            </a:blip>
            <a:stretch>
              <a:fillRect t="-4057" r="-1422" b="-5595"/>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3" name="Google Shape;1173;p59"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60"/>
          <p:cNvSpPr txBox="1"/>
          <p:nvPr/>
        </p:nvSpPr>
        <p:spPr>
          <a:xfrm>
            <a:off x="2572499" y="9868"/>
            <a:ext cx="9724134"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IN" sz="2200" b="1" i="0" u="none" strike="noStrike" cap="none">
                <a:solidFill>
                  <a:schemeClr val="lt1"/>
                </a:solidFill>
                <a:latin typeface="Corbel"/>
                <a:ea typeface="Corbel"/>
                <a:cs typeface="Corbel"/>
                <a:sym typeface="Corbel"/>
              </a:rPr>
              <a:t>Step – 4: Select the mode of payment and click on  approve button to approve the payment.</a:t>
            </a:r>
            <a:endParaRPr sz="1400" b="0" i="0" u="none" strike="noStrike" cap="none">
              <a:solidFill>
                <a:srgbClr val="000000"/>
              </a:solidFill>
              <a:latin typeface="Arial"/>
              <a:ea typeface="Arial"/>
              <a:cs typeface="Arial"/>
              <a:sym typeface="Arial"/>
            </a:endParaRPr>
          </a:p>
        </p:txBody>
      </p:sp>
      <p:sp>
        <p:nvSpPr>
          <p:cNvPr id="1179" name="Google Shape;1179;p60"/>
          <p:cNvSpPr/>
          <p:nvPr/>
        </p:nvSpPr>
        <p:spPr>
          <a:xfrm>
            <a:off x="352111" y="627965"/>
            <a:ext cx="11425907" cy="5622709"/>
          </a:xfrm>
          <a:prstGeom prst="rect">
            <a:avLst/>
          </a:prstGeom>
          <a:blipFill rotWithShape="1">
            <a:blip r:embed="rId3">
              <a:alphaModFix/>
            </a:blip>
            <a:stretch>
              <a:fillRect t="-4312" r="-1431" b="-5783"/>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0" name="Google Shape;1180;p60"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61"/>
          <p:cNvSpPr txBox="1"/>
          <p:nvPr/>
        </p:nvSpPr>
        <p:spPr>
          <a:xfrm>
            <a:off x="2572499" y="9868"/>
            <a:ext cx="9724134"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IN" sz="2200" b="1" i="0" u="none" strike="noStrike" cap="none">
                <a:solidFill>
                  <a:schemeClr val="lt1"/>
                </a:solidFill>
                <a:latin typeface="Corbel"/>
                <a:ea typeface="Corbel"/>
                <a:cs typeface="Corbel"/>
                <a:sym typeface="Corbel"/>
              </a:rPr>
              <a:t>Step – 5: For printing of PPA, go to e-payment module and  select the print payment advice module.</a:t>
            </a:r>
            <a:endParaRPr sz="1400" b="0" i="0" u="none" strike="noStrike" cap="none">
              <a:solidFill>
                <a:srgbClr val="000000"/>
              </a:solidFill>
              <a:latin typeface="Arial"/>
              <a:ea typeface="Arial"/>
              <a:cs typeface="Arial"/>
              <a:sym typeface="Arial"/>
            </a:endParaRPr>
          </a:p>
        </p:txBody>
      </p:sp>
      <p:sp>
        <p:nvSpPr>
          <p:cNvPr id="1186" name="Google Shape;1186;p61"/>
          <p:cNvSpPr/>
          <p:nvPr/>
        </p:nvSpPr>
        <p:spPr>
          <a:xfrm>
            <a:off x="362711" y="968991"/>
            <a:ext cx="11401660" cy="5076967"/>
          </a:xfrm>
          <a:prstGeom prst="rect">
            <a:avLst/>
          </a:prstGeom>
          <a:blipFill rotWithShape="1">
            <a:blip r:embed="rId3">
              <a:alphaModFix/>
            </a:blip>
            <a:stretch>
              <a:fillRect t="-4298" r="-1075" b="-5644"/>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7" name="Google Shape;1187;p61"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62"/>
          <p:cNvSpPr txBox="1"/>
          <p:nvPr/>
        </p:nvSpPr>
        <p:spPr>
          <a:xfrm>
            <a:off x="2572499" y="9868"/>
            <a:ext cx="9724134"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IN" sz="2200" b="1" i="0" u="none" strike="noStrike" cap="none">
                <a:solidFill>
                  <a:schemeClr val="lt1"/>
                </a:solidFill>
                <a:latin typeface="Corbel"/>
                <a:ea typeface="Corbel"/>
                <a:cs typeface="Corbel"/>
                <a:sym typeface="Corbel"/>
              </a:rPr>
              <a:t>Step – 6: Select updated scheme, bank account and ppa print status to see  the list of approved beneficiaries.</a:t>
            </a:r>
            <a:endParaRPr sz="1400" b="0" i="0" u="none" strike="noStrike" cap="none">
              <a:solidFill>
                <a:srgbClr val="000000"/>
              </a:solidFill>
              <a:latin typeface="Arial"/>
              <a:ea typeface="Arial"/>
              <a:cs typeface="Arial"/>
              <a:sym typeface="Arial"/>
            </a:endParaRPr>
          </a:p>
        </p:txBody>
      </p:sp>
      <p:sp>
        <p:nvSpPr>
          <p:cNvPr id="1193" name="Google Shape;1193;p62"/>
          <p:cNvSpPr/>
          <p:nvPr/>
        </p:nvSpPr>
        <p:spPr>
          <a:xfrm>
            <a:off x="385572" y="982639"/>
            <a:ext cx="11433389" cy="5186149"/>
          </a:xfrm>
          <a:prstGeom prst="rect">
            <a:avLst/>
          </a:prstGeom>
          <a:blipFill rotWithShape="1">
            <a:blip r:embed="rId3">
              <a:alphaModFix/>
            </a:blip>
            <a:stretch>
              <a:fillRect t="-3948" r="-1430" b="-5615"/>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4" name="Google Shape;1194;p62"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689745" y="0"/>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90000"/>
              </a:lnSpc>
              <a:spcBef>
                <a:spcPct val="0"/>
              </a:spcBef>
              <a:spcAft>
                <a:spcPct val="0"/>
              </a:spcAft>
              <a:buClr>
                <a:srgbClr val="FFFFFF"/>
              </a:buClr>
              <a:buSzPts val="3600"/>
              <a:buFont typeface="Corbel" panose="020B0503020204020204"/>
              <a:buNone/>
              <a:tabLst/>
              <a:defRPr/>
            </a:pPr>
            <a:r>
              <a:rPr kumimoji="0" lang="en-IN" sz="3600" b="1" i="0" u="none" strike="noStrike" kern="1200" cap="none" spc="0" normalizeH="0" baseline="0" noProof="0" dirty="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rPr>
              <a:t>DBT schemes in Ni-</a:t>
            </a:r>
            <a:r>
              <a:rPr kumimoji="0" lang="en-IN" sz="3600" b="1" i="0" u="none" strike="noStrike" kern="1200" cap="none" spc="0" normalizeH="0" baseline="0" noProof="0" dirty="0" err="1">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rPr>
              <a:t>kshay</a:t>
            </a:r>
            <a:endParaRPr kumimoji="0" sz="3600" b="1" i="0" u="none" strike="noStrike" kern="1200" cap="none" spc="0" normalizeH="0" baseline="0" noProof="0" dirty="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endParaRP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aphicFrame>
        <p:nvGraphicFramePr>
          <p:cNvPr id="8" name="Table 7"/>
          <p:cNvGraphicFramePr>
            <a:graphicFrameLocks noGrp="1"/>
          </p:cNvGraphicFramePr>
          <p:nvPr/>
        </p:nvGraphicFramePr>
        <p:xfrm>
          <a:off x="408791" y="1118943"/>
          <a:ext cx="11229561" cy="506988"/>
        </p:xfrm>
        <a:graphic>
          <a:graphicData uri="http://schemas.openxmlformats.org/drawingml/2006/table">
            <a:tbl>
              <a:tblPr firstRow="1" bandRow="1"/>
              <a:tblGrid>
                <a:gridCol w="3350801">
                  <a:extLst>
                    <a:ext uri="{9D8B030D-6E8A-4147-A177-3AD203B41FA5}">
                      <a16:colId xmlns:a16="http://schemas.microsoft.com/office/drawing/2014/main" val="20000"/>
                    </a:ext>
                  </a:extLst>
                </a:gridCol>
                <a:gridCol w="4588342">
                  <a:extLst>
                    <a:ext uri="{9D8B030D-6E8A-4147-A177-3AD203B41FA5}">
                      <a16:colId xmlns:a16="http://schemas.microsoft.com/office/drawing/2014/main" val="20001"/>
                    </a:ext>
                  </a:extLst>
                </a:gridCol>
                <a:gridCol w="3290418">
                  <a:extLst>
                    <a:ext uri="{9D8B030D-6E8A-4147-A177-3AD203B41FA5}">
                      <a16:colId xmlns:a16="http://schemas.microsoft.com/office/drawing/2014/main" val="20002"/>
                    </a:ext>
                  </a:extLst>
                </a:gridCol>
              </a:tblGrid>
              <a:tr h="506988">
                <a:tc>
                  <a:txBody>
                    <a:bodyPr/>
                    <a:lstStyle/>
                    <a:p>
                      <a:pPr>
                        <a:spcBef>
                          <a:spcPct val="0"/>
                        </a:spcBef>
                        <a:spcAft>
                          <a:spcPct val="0"/>
                        </a:spcAft>
                      </a:pPr>
                      <a:r>
                        <a:rPr lang="en-IN" sz="1600" b="1">
                          <a:latin typeface="Arial" panose="020B0604020202020204" pitchFamily="34" charset="0"/>
                          <a:cs typeface="Arial" panose="020B0604020202020204" pitchFamily="34" charset="0"/>
                        </a:rPr>
                        <a:t>Schemes</a:t>
                      </a:r>
                    </a:p>
                  </a:txBody>
                  <a:tcPr anchor="ctr">
                    <a:solidFill>
                      <a:schemeClr val="bg2">
                        <a:lumMod val="20000"/>
                        <a:lumOff val="80000"/>
                      </a:schemeClr>
                    </a:solidFill>
                  </a:tcPr>
                </a:tc>
                <a:tc>
                  <a:txBody>
                    <a:bodyPr/>
                    <a:lstStyle/>
                    <a:p>
                      <a:pPr>
                        <a:spcBef>
                          <a:spcPct val="0"/>
                        </a:spcBef>
                        <a:spcAft>
                          <a:spcPct val="0"/>
                        </a:spcAft>
                      </a:pPr>
                      <a:r>
                        <a:rPr lang="en-IN" sz="1600" b="1">
                          <a:latin typeface="Arial" panose="020B0604020202020204" pitchFamily="34" charset="0"/>
                          <a:cs typeface="Arial" panose="020B0604020202020204" pitchFamily="34" charset="0"/>
                        </a:rPr>
                        <a:t>Beneficiary</a:t>
                      </a:r>
                    </a:p>
                  </a:txBody>
                  <a:tcPr anchor="ctr">
                    <a:solidFill>
                      <a:schemeClr val="bg2">
                        <a:lumMod val="20000"/>
                        <a:lumOff val="80000"/>
                      </a:schemeClr>
                    </a:solidFill>
                  </a:tcPr>
                </a:tc>
                <a:tc>
                  <a:txBody>
                    <a:bodyPr/>
                    <a:lstStyle/>
                    <a:p>
                      <a:pPr>
                        <a:spcBef>
                          <a:spcPct val="0"/>
                        </a:spcBef>
                        <a:spcAft>
                          <a:spcPct val="0"/>
                        </a:spcAft>
                      </a:pPr>
                      <a:r>
                        <a:rPr lang="en-IN" sz="1600" b="1">
                          <a:latin typeface="Arial" panose="020B0604020202020204" pitchFamily="34" charset="0"/>
                          <a:cs typeface="Arial" panose="020B0604020202020204" pitchFamily="34" charset="0"/>
                        </a:rPr>
                        <a:t>Benefit Amount</a:t>
                      </a:r>
                    </a:p>
                  </a:txBody>
                  <a:tcPr anchor="ctr">
                    <a:solidFill>
                      <a:schemeClr val="bg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884848594"/>
              </p:ext>
            </p:extLst>
          </p:nvPr>
        </p:nvGraphicFramePr>
        <p:xfrm>
          <a:off x="408790" y="1796809"/>
          <a:ext cx="11229561" cy="1129148"/>
        </p:xfrm>
        <a:graphic>
          <a:graphicData uri="http://schemas.openxmlformats.org/drawingml/2006/table">
            <a:tbl>
              <a:tblPr firstRow="1" bandRow="1"/>
              <a:tblGrid>
                <a:gridCol w="3350801">
                  <a:extLst>
                    <a:ext uri="{9D8B030D-6E8A-4147-A177-3AD203B41FA5}">
                      <a16:colId xmlns:a16="http://schemas.microsoft.com/office/drawing/2014/main" val="20000"/>
                    </a:ext>
                  </a:extLst>
                </a:gridCol>
                <a:gridCol w="4609858">
                  <a:extLst>
                    <a:ext uri="{9D8B030D-6E8A-4147-A177-3AD203B41FA5}">
                      <a16:colId xmlns:a16="http://schemas.microsoft.com/office/drawing/2014/main" val="20001"/>
                    </a:ext>
                  </a:extLst>
                </a:gridCol>
                <a:gridCol w="3268902">
                  <a:extLst>
                    <a:ext uri="{9D8B030D-6E8A-4147-A177-3AD203B41FA5}">
                      <a16:colId xmlns:a16="http://schemas.microsoft.com/office/drawing/2014/main" val="20002"/>
                    </a:ext>
                  </a:extLst>
                </a:gridCol>
              </a:tblGrid>
              <a:tr h="1129148">
                <a:tc>
                  <a:txBody>
                    <a:bodyPr/>
                    <a:lstStyle/>
                    <a:p>
                      <a:pPr>
                        <a:spcBef>
                          <a:spcPct val="0"/>
                        </a:spcBef>
                        <a:spcAft>
                          <a:spcPct val="0"/>
                        </a:spcAft>
                      </a:pPr>
                      <a:r>
                        <a:rPr lang="en-IN" sz="1600" dirty="0">
                          <a:latin typeface="Arial" panose="020B0604020202020204" pitchFamily="34" charset="0"/>
                          <a:cs typeface="Arial" panose="020B0604020202020204" pitchFamily="34" charset="0"/>
                        </a:rPr>
                        <a:t>Ni-</a:t>
                      </a:r>
                      <a:r>
                        <a:rPr lang="en-IN" sz="1600" dirty="0" err="1">
                          <a:latin typeface="Arial" panose="020B0604020202020204" pitchFamily="34" charset="0"/>
                          <a:cs typeface="Arial" panose="020B0604020202020204" pitchFamily="34" charset="0"/>
                        </a:rPr>
                        <a:t>kshay</a:t>
                      </a:r>
                      <a:r>
                        <a:rPr lang="en-IN" sz="1600" dirty="0">
                          <a:latin typeface="Arial" panose="020B0604020202020204" pitchFamily="34" charset="0"/>
                          <a:cs typeface="Arial" panose="020B0604020202020204" pitchFamily="34" charset="0"/>
                        </a:rPr>
                        <a:t> </a:t>
                      </a:r>
                      <a:r>
                        <a:rPr lang="en-IN" sz="1600" dirty="0" err="1">
                          <a:latin typeface="Arial" panose="020B0604020202020204" pitchFamily="34" charset="0"/>
                          <a:cs typeface="Arial" panose="020B0604020202020204" pitchFamily="34" charset="0"/>
                        </a:rPr>
                        <a:t>Poshan</a:t>
                      </a:r>
                      <a:r>
                        <a:rPr lang="en-IN" sz="1600" dirty="0">
                          <a:latin typeface="Arial" panose="020B0604020202020204" pitchFamily="34" charset="0"/>
                          <a:cs typeface="Arial" panose="020B0604020202020204" pitchFamily="34" charset="0"/>
                        </a:rPr>
                        <a:t> Yojana (NPY)</a:t>
                      </a:r>
                    </a:p>
                  </a:txBody>
                  <a:tcPr anchor="ctr"/>
                </a:tc>
                <a:tc>
                  <a:txBody>
                    <a:bodyPr/>
                    <a:lstStyle/>
                    <a:p>
                      <a:pPr marL="285750" indent="-285750">
                        <a:spcBef>
                          <a:spcPct val="0"/>
                        </a:spcBef>
                        <a:spcAft>
                          <a:spcPct val="0"/>
                        </a:spcAft>
                        <a:buFont typeface="Arial" panose="020B0604020202020204" pitchFamily="34" charset="0"/>
                        <a:buChar char="•"/>
                      </a:pPr>
                      <a:r>
                        <a:rPr lang="en-IN" sz="1600">
                          <a:latin typeface="Arial" panose="020B0604020202020204" pitchFamily="34" charset="0"/>
                          <a:cs typeface="Arial" panose="020B0604020202020204" pitchFamily="34" charset="0"/>
                        </a:rPr>
                        <a:t>Confirmed TB Patients</a:t>
                      </a:r>
                    </a:p>
                    <a:p>
                      <a:pPr marL="285750" indent="-285750">
                        <a:spcBef>
                          <a:spcPct val="0"/>
                        </a:spcBef>
                        <a:spcAft>
                          <a:spcPct val="0"/>
                        </a:spcAft>
                        <a:buFont typeface="Arial" panose="020B0604020202020204" pitchFamily="34" charset="0"/>
                        <a:buChar char="•"/>
                      </a:pPr>
                      <a:r>
                        <a:rPr lang="en-IN" sz="1600">
                          <a:latin typeface="Arial" panose="020B0604020202020204" pitchFamily="34" charset="0"/>
                          <a:cs typeface="Arial" panose="020B0604020202020204" pitchFamily="34" charset="0"/>
                        </a:rPr>
                        <a:t>DSTB &amp; DRTB</a:t>
                      </a:r>
                    </a:p>
                    <a:p>
                      <a:pPr marL="285750" indent="-285750">
                        <a:spcBef>
                          <a:spcPct val="0"/>
                        </a:spcBef>
                        <a:spcAft>
                          <a:spcPct val="0"/>
                        </a:spcAft>
                        <a:buFont typeface="Arial" panose="020B0604020202020204" pitchFamily="34" charset="0"/>
                        <a:buChar char="•"/>
                      </a:pPr>
                      <a:r>
                        <a:rPr lang="en-IN" sz="1600">
                          <a:latin typeface="Arial" panose="020B0604020202020204" pitchFamily="34" charset="0"/>
                          <a:cs typeface="Arial" panose="020B0604020202020204" pitchFamily="34" charset="0"/>
                        </a:rPr>
                        <a:t>Public + Private Sector Patients</a:t>
                      </a:r>
                    </a:p>
                  </a:txBody>
                  <a:tcPr anchor="ctr"/>
                </a:tc>
                <a:tc>
                  <a:txBody>
                    <a:bodyPr/>
                    <a:lstStyle/>
                    <a:p>
                      <a:pPr marL="0" indent="0">
                        <a:spcBef>
                          <a:spcPct val="0"/>
                        </a:spcBef>
                        <a:spcAft>
                          <a:spcPct val="0"/>
                        </a:spcAft>
                        <a:buFont typeface="Arial" panose="020B0604020202020204" pitchFamily="34" charset="0"/>
                        <a:buNone/>
                      </a:pPr>
                      <a:r>
                        <a:rPr lang="en-IN" sz="1600" dirty="0">
                          <a:latin typeface="Arial" panose="020B0604020202020204" pitchFamily="34" charset="0"/>
                          <a:cs typeface="Arial" panose="020B0604020202020204" pitchFamily="34" charset="0"/>
                        </a:rPr>
                        <a:t>Rs 500 per month</a:t>
                      </a:r>
                    </a:p>
                  </a:txBody>
                  <a:tcPr anchor="ct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408789" y="3096835"/>
          <a:ext cx="11229561" cy="506988"/>
        </p:xfrm>
        <a:graphic>
          <a:graphicData uri="http://schemas.openxmlformats.org/drawingml/2006/table">
            <a:tbl>
              <a:tblPr firstRow="1" bandRow="1"/>
              <a:tblGrid>
                <a:gridCol w="3350801">
                  <a:extLst>
                    <a:ext uri="{9D8B030D-6E8A-4147-A177-3AD203B41FA5}">
                      <a16:colId xmlns:a16="http://schemas.microsoft.com/office/drawing/2014/main" val="20000"/>
                    </a:ext>
                  </a:extLst>
                </a:gridCol>
                <a:gridCol w="4631375">
                  <a:extLst>
                    <a:ext uri="{9D8B030D-6E8A-4147-A177-3AD203B41FA5}">
                      <a16:colId xmlns:a16="http://schemas.microsoft.com/office/drawing/2014/main" val="20001"/>
                    </a:ext>
                  </a:extLst>
                </a:gridCol>
                <a:gridCol w="3247385">
                  <a:extLst>
                    <a:ext uri="{9D8B030D-6E8A-4147-A177-3AD203B41FA5}">
                      <a16:colId xmlns:a16="http://schemas.microsoft.com/office/drawing/2014/main" val="20002"/>
                    </a:ext>
                  </a:extLst>
                </a:gridCol>
              </a:tblGrid>
              <a:tr h="506988">
                <a:tc>
                  <a:txBody>
                    <a:bodyPr/>
                    <a:lstStyle/>
                    <a:p>
                      <a:pPr>
                        <a:spcBef>
                          <a:spcPct val="0"/>
                        </a:spcBef>
                        <a:spcAft>
                          <a:spcPct val="0"/>
                        </a:spcAft>
                      </a:pPr>
                      <a:r>
                        <a:rPr lang="en-IN" sz="1600" dirty="0">
                          <a:latin typeface="Arial" panose="020B0604020202020204" pitchFamily="34" charset="0"/>
                          <a:cs typeface="Arial" panose="020B0604020202020204" pitchFamily="34" charset="0"/>
                        </a:rPr>
                        <a:t>Tribal Support Scheme</a:t>
                      </a:r>
                    </a:p>
                  </a:txBody>
                  <a:tcPr anchor="ctr"/>
                </a:tc>
                <a:tc>
                  <a:txBody>
                    <a:bodyPr/>
                    <a:lstStyle/>
                    <a:p>
                      <a:pPr>
                        <a:spcBef>
                          <a:spcPct val="0"/>
                        </a:spcBef>
                        <a:spcAft>
                          <a:spcPct val="0"/>
                        </a:spcAft>
                      </a:pPr>
                      <a:r>
                        <a:rPr lang="en-IN" sz="1600">
                          <a:latin typeface="Arial" panose="020B0604020202020204" pitchFamily="34" charset="0"/>
                          <a:cs typeface="Arial" panose="020B0604020202020204" pitchFamily="34" charset="0"/>
                        </a:rPr>
                        <a:t>Confirmed TB Patients residing in Tribal TU</a:t>
                      </a:r>
                    </a:p>
                  </a:txBody>
                  <a:tcPr anchor="ctr"/>
                </a:tc>
                <a:tc>
                  <a:txBody>
                    <a:bodyPr/>
                    <a:lstStyle/>
                    <a:p>
                      <a:pPr>
                        <a:spcBef>
                          <a:spcPct val="0"/>
                        </a:spcBef>
                        <a:spcAft>
                          <a:spcPct val="0"/>
                        </a:spcAft>
                      </a:pPr>
                      <a:r>
                        <a:rPr lang="en-IN" sz="1600" dirty="0">
                          <a:latin typeface="Arial" panose="020B0604020202020204" pitchFamily="34" charset="0"/>
                          <a:cs typeface="Arial" panose="020B0604020202020204" pitchFamily="34" charset="0"/>
                        </a:rPr>
                        <a:t>Rs 750 (one time)</a:t>
                      </a:r>
                    </a:p>
                  </a:txBody>
                  <a:tcPr anchor="ct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09368901"/>
              </p:ext>
            </p:extLst>
          </p:nvPr>
        </p:nvGraphicFramePr>
        <p:xfrm>
          <a:off x="408788" y="3863400"/>
          <a:ext cx="11229561" cy="822960"/>
        </p:xfrm>
        <a:graphic>
          <a:graphicData uri="http://schemas.openxmlformats.org/drawingml/2006/table">
            <a:tbl>
              <a:tblPr firstRow="1" bandRow="1"/>
              <a:tblGrid>
                <a:gridCol w="3350801">
                  <a:extLst>
                    <a:ext uri="{9D8B030D-6E8A-4147-A177-3AD203B41FA5}">
                      <a16:colId xmlns:a16="http://schemas.microsoft.com/office/drawing/2014/main" val="20000"/>
                    </a:ext>
                  </a:extLst>
                </a:gridCol>
                <a:gridCol w="4642133">
                  <a:extLst>
                    <a:ext uri="{9D8B030D-6E8A-4147-A177-3AD203B41FA5}">
                      <a16:colId xmlns:a16="http://schemas.microsoft.com/office/drawing/2014/main" val="20001"/>
                    </a:ext>
                  </a:extLst>
                </a:gridCol>
                <a:gridCol w="3236627">
                  <a:extLst>
                    <a:ext uri="{9D8B030D-6E8A-4147-A177-3AD203B41FA5}">
                      <a16:colId xmlns:a16="http://schemas.microsoft.com/office/drawing/2014/main" val="20002"/>
                    </a:ext>
                  </a:extLst>
                </a:gridCol>
              </a:tblGrid>
              <a:tr h="506988">
                <a:tc>
                  <a:txBody>
                    <a:bodyPr/>
                    <a:lstStyle/>
                    <a:p>
                      <a:pPr>
                        <a:spcBef>
                          <a:spcPct val="0"/>
                        </a:spcBef>
                        <a:spcAft>
                          <a:spcPct val="0"/>
                        </a:spcAft>
                      </a:pPr>
                      <a:r>
                        <a:rPr lang="en-IN" sz="1600" dirty="0">
                          <a:latin typeface="Arial" panose="020B0604020202020204" pitchFamily="34" charset="0"/>
                          <a:cs typeface="Arial" panose="020B0604020202020204" pitchFamily="34" charset="0"/>
                        </a:rPr>
                        <a:t>Treatment supporter’s Honorarium</a:t>
                      </a:r>
                    </a:p>
                  </a:txBody>
                  <a:tcPr anchor="ctr"/>
                </a:tc>
                <a:tc>
                  <a:txBody>
                    <a:bodyPr/>
                    <a:lstStyle/>
                    <a:p>
                      <a:pPr>
                        <a:spcBef>
                          <a:spcPct val="0"/>
                        </a:spcBef>
                        <a:spcAft>
                          <a:spcPct val="0"/>
                        </a:spcAft>
                      </a:pPr>
                      <a:r>
                        <a:rPr lang="en-IN" sz="1600" dirty="0">
                          <a:latin typeface="Arial" panose="020B0604020202020204" pitchFamily="34" charset="0"/>
                          <a:cs typeface="Arial" panose="020B0604020202020204" pitchFamily="34" charset="0"/>
                        </a:rPr>
                        <a:t>Treatment Supporter</a:t>
                      </a:r>
                    </a:p>
                  </a:txBody>
                  <a:tcPr anchor="ctr"/>
                </a:tc>
                <a:tc>
                  <a:txBody>
                    <a:bodyPr/>
                    <a:lstStyle/>
                    <a:p>
                      <a:pPr marL="285750" indent="-285750">
                        <a:spcBef>
                          <a:spcPct val="0"/>
                        </a:spcBef>
                        <a:spcAft>
                          <a:spcPct val="0"/>
                        </a:spcAft>
                        <a:buFont typeface="Arial" panose="020B0604020202020204" pitchFamily="34" charset="0"/>
                        <a:buChar char="•"/>
                      </a:pPr>
                      <a:r>
                        <a:rPr lang="en-IN" sz="1600" dirty="0">
                          <a:latin typeface="Arial" panose="020B0604020202020204" pitchFamily="34" charset="0"/>
                          <a:cs typeface="Arial" panose="020B0604020202020204" pitchFamily="34" charset="0"/>
                        </a:rPr>
                        <a:t>Rs 1,000 for DS TB patients </a:t>
                      </a:r>
                    </a:p>
                    <a:p>
                      <a:pPr marL="285750" indent="-285750">
                        <a:spcBef>
                          <a:spcPct val="0"/>
                        </a:spcBef>
                        <a:spcAft>
                          <a:spcPct val="0"/>
                        </a:spcAft>
                        <a:buFont typeface="Arial" panose="020B0604020202020204" pitchFamily="34" charset="0"/>
                        <a:buChar char="•"/>
                      </a:pPr>
                      <a:r>
                        <a:rPr lang="en-IN" sz="1600" dirty="0">
                          <a:latin typeface="Arial" panose="020B0604020202020204" pitchFamily="34" charset="0"/>
                          <a:cs typeface="Arial" panose="020B0604020202020204" pitchFamily="34" charset="0"/>
                        </a:rPr>
                        <a:t>Rs 5,000 for DR TB patients</a:t>
                      </a:r>
                    </a:p>
                    <a:p>
                      <a:pPr marL="285750" indent="-285750">
                        <a:spcBef>
                          <a:spcPct val="0"/>
                        </a:spcBef>
                        <a:spcAft>
                          <a:spcPct val="0"/>
                        </a:spcAft>
                        <a:buFont typeface="Arial" panose="020B0604020202020204" pitchFamily="34" charset="0"/>
                        <a:buChar char="•"/>
                      </a:pPr>
                      <a:r>
                        <a:rPr lang="en-IN" sz="1600" b="1" dirty="0">
                          <a:solidFill>
                            <a:srgbClr val="FF0000"/>
                          </a:solidFill>
                          <a:latin typeface="Arial" panose="020B0604020202020204" pitchFamily="34" charset="0"/>
                          <a:cs typeface="Arial" panose="020B0604020202020204" pitchFamily="34" charset="0"/>
                        </a:rPr>
                        <a:t>Rs. 250 for TPT patients</a:t>
                      </a:r>
                    </a:p>
                  </a:txBody>
                  <a:tcPr anchor="ct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408788" y="4647218"/>
          <a:ext cx="11229561" cy="1702305"/>
        </p:xfrm>
        <a:graphic>
          <a:graphicData uri="http://schemas.openxmlformats.org/drawingml/2006/table">
            <a:tbl>
              <a:tblPr firstRow="1" bandRow="1"/>
              <a:tblGrid>
                <a:gridCol w="3350801">
                  <a:extLst>
                    <a:ext uri="{9D8B030D-6E8A-4147-A177-3AD203B41FA5}">
                      <a16:colId xmlns:a16="http://schemas.microsoft.com/office/drawing/2014/main" val="20000"/>
                    </a:ext>
                  </a:extLst>
                </a:gridCol>
                <a:gridCol w="4631376">
                  <a:extLst>
                    <a:ext uri="{9D8B030D-6E8A-4147-A177-3AD203B41FA5}">
                      <a16:colId xmlns:a16="http://schemas.microsoft.com/office/drawing/2014/main" val="20001"/>
                    </a:ext>
                  </a:extLst>
                </a:gridCol>
                <a:gridCol w="3247384">
                  <a:extLst>
                    <a:ext uri="{9D8B030D-6E8A-4147-A177-3AD203B41FA5}">
                      <a16:colId xmlns:a16="http://schemas.microsoft.com/office/drawing/2014/main" val="20002"/>
                    </a:ext>
                  </a:extLst>
                </a:gridCol>
              </a:tblGrid>
              <a:tr h="1702305">
                <a:tc>
                  <a:txBody>
                    <a:bodyPr/>
                    <a:lstStyle/>
                    <a:p>
                      <a:pPr>
                        <a:spcBef>
                          <a:spcPct val="0"/>
                        </a:spcBef>
                        <a:spcAft>
                          <a:spcPct val="0"/>
                        </a:spcAft>
                      </a:pPr>
                      <a:r>
                        <a:rPr lang="en-IN" sz="1600" dirty="0">
                          <a:latin typeface="Arial" panose="020B0604020202020204" pitchFamily="34" charset="0"/>
                          <a:cs typeface="Arial" panose="020B0604020202020204" pitchFamily="34" charset="0"/>
                        </a:rPr>
                        <a:t>Incentive for Notification and Outcomes</a:t>
                      </a:r>
                    </a:p>
                  </a:txBody>
                  <a:tcPr anchor="ctr"/>
                </a:tc>
                <a:tc>
                  <a:txBody>
                    <a:bodyPr/>
                    <a:lstStyle/>
                    <a:p>
                      <a:pPr>
                        <a:spcBef>
                          <a:spcPct val="0"/>
                        </a:spcBef>
                        <a:spcAft>
                          <a:spcPct val="0"/>
                        </a:spcAft>
                      </a:pPr>
                      <a:r>
                        <a:rPr lang="en-US" sz="1600" dirty="0">
                          <a:latin typeface="Arial" panose="020B0604020202020204" pitchFamily="34" charset="0"/>
                          <a:cs typeface="Arial" panose="020B0604020202020204" pitchFamily="34" charset="0"/>
                        </a:rPr>
                        <a:t>Private Health Facilities:</a:t>
                      </a:r>
                    </a:p>
                    <a:p>
                      <a:pPr marL="285750" indent="-285750">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Practitioner / Clinic etc. (Single)</a:t>
                      </a:r>
                    </a:p>
                    <a:p>
                      <a:pPr marL="285750" indent="-285750">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Hospital/ Clinic/ Nursing Home etc. (Multi) </a:t>
                      </a:r>
                    </a:p>
                    <a:p>
                      <a:pPr marL="285750" indent="-285750">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Laboratories </a:t>
                      </a:r>
                    </a:p>
                    <a:p>
                      <a:pPr marL="285750" indent="-285750">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Chemists</a:t>
                      </a:r>
                      <a:endParaRPr lang="en-IN" sz="1600" dirty="0">
                        <a:latin typeface="Arial" panose="020B0604020202020204" pitchFamily="34" charset="0"/>
                        <a:cs typeface="Arial" panose="020B0604020202020204" pitchFamily="34" charset="0"/>
                      </a:endParaRPr>
                    </a:p>
                  </a:txBody>
                  <a:tcPr anchor="ctr"/>
                </a:tc>
                <a:tc>
                  <a:txBody>
                    <a:bodyPr/>
                    <a:lstStyle/>
                    <a:p>
                      <a:pPr marL="285750" indent="-285750">
                        <a:spcBef>
                          <a:spcPct val="0"/>
                        </a:spcBef>
                        <a:spcAft>
                          <a:spcPct val="0"/>
                        </a:spcAft>
                        <a:buFont typeface="Arial" panose="020B0604020202020204" pitchFamily="34" charset="0"/>
                        <a:buChar char="•"/>
                      </a:pPr>
                      <a:r>
                        <a:rPr lang="en-IN" sz="1600" dirty="0">
                          <a:latin typeface="Arial" panose="020B0604020202020204" pitchFamily="34" charset="0"/>
                          <a:cs typeface="Arial" panose="020B0604020202020204" pitchFamily="34" charset="0"/>
                        </a:rPr>
                        <a:t>Rs 500 as Informant or Notification Incentive</a:t>
                      </a:r>
                    </a:p>
                    <a:p>
                      <a:pPr marL="285750" indent="-285750">
                        <a:spcBef>
                          <a:spcPct val="0"/>
                        </a:spcBef>
                        <a:spcAft>
                          <a:spcPct val="0"/>
                        </a:spcAft>
                        <a:buFont typeface="Arial" panose="020B0604020202020204" pitchFamily="34" charset="0"/>
                        <a:buChar char="•"/>
                      </a:pPr>
                      <a:r>
                        <a:rPr lang="en-IN" sz="1600" dirty="0">
                          <a:latin typeface="Arial" panose="020B0604020202020204" pitchFamily="34" charset="0"/>
                          <a:cs typeface="Arial" panose="020B0604020202020204" pitchFamily="34" charset="0"/>
                        </a:rPr>
                        <a:t>Rs. 500 for Outcome declaration </a:t>
                      </a:r>
                    </a:p>
                  </a:txBody>
                  <a:tcPr anchor="ct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63"/>
          <p:cNvSpPr txBox="1"/>
          <p:nvPr/>
        </p:nvSpPr>
        <p:spPr>
          <a:xfrm>
            <a:off x="2572499" y="9868"/>
            <a:ext cx="9724134"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IN" sz="2200" b="1" i="0" u="none" strike="noStrike" cap="none">
                <a:solidFill>
                  <a:schemeClr val="lt1"/>
                </a:solidFill>
                <a:latin typeface="Corbel"/>
                <a:ea typeface="Corbel"/>
                <a:cs typeface="Corbel"/>
                <a:sym typeface="Corbel"/>
              </a:rPr>
              <a:t>Step – 7: Select the payment advice no.To view and print the PPA</a:t>
            </a:r>
            <a:endParaRPr sz="1400" b="0" i="0" u="none" strike="noStrike" cap="none">
              <a:solidFill>
                <a:srgbClr val="000000"/>
              </a:solidFill>
              <a:latin typeface="Arial"/>
              <a:ea typeface="Arial"/>
              <a:cs typeface="Arial"/>
              <a:sym typeface="Arial"/>
            </a:endParaRPr>
          </a:p>
        </p:txBody>
      </p:sp>
      <p:sp>
        <p:nvSpPr>
          <p:cNvPr id="1200" name="Google Shape;1200;p63"/>
          <p:cNvSpPr/>
          <p:nvPr/>
        </p:nvSpPr>
        <p:spPr>
          <a:xfrm>
            <a:off x="6582524" y="1555845"/>
            <a:ext cx="5315356" cy="4571997"/>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63"/>
          <p:cNvSpPr/>
          <p:nvPr/>
        </p:nvSpPr>
        <p:spPr>
          <a:xfrm>
            <a:off x="294120" y="1555847"/>
            <a:ext cx="5697248" cy="4571998"/>
          </a:xfrm>
          <a:prstGeom prst="rect">
            <a:avLst/>
          </a:prstGeom>
          <a:blipFill rotWithShape="1">
            <a:blip r:embed="rId4">
              <a:alphaModFix/>
            </a:blip>
            <a:stretch>
              <a:fillRect t="-3795" r="-1834" b="-4968"/>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63"/>
          <p:cNvSpPr txBox="1"/>
          <p:nvPr/>
        </p:nvSpPr>
        <p:spPr>
          <a:xfrm>
            <a:off x="336345" y="611796"/>
            <a:ext cx="11730330" cy="689195"/>
          </a:xfrm>
          <a:prstGeom prst="rect">
            <a:avLst/>
          </a:prstGeom>
          <a:noFill/>
          <a:ln>
            <a:noFill/>
          </a:ln>
        </p:spPr>
        <p:txBody>
          <a:bodyPr spcFirstLastPara="1" wrap="square" lIns="91425" tIns="45700" rIns="91425" bIns="45700" anchor="t" anchorCtr="0">
            <a:noAutofit/>
          </a:bodyPr>
          <a:lstStyle/>
          <a:p>
            <a:pPr marL="444500" marR="0" lvl="1" indent="-444500" algn="just" rtl="0">
              <a:lnSpc>
                <a:spcPct val="130000"/>
              </a:lnSpc>
              <a:spcBef>
                <a:spcPts val="0"/>
              </a:spcBef>
              <a:spcAft>
                <a:spcPts val="0"/>
              </a:spcAft>
              <a:buClr>
                <a:srgbClr val="0099FF"/>
              </a:buClr>
              <a:buSzPts val="1260"/>
              <a:buFont typeface="Arial"/>
              <a:buChar char="►"/>
            </a:pPr>
            <a:r>
              <a:rPr lang="en-IN" sz="1800" b="0" i="0" u="none" strike="noStrike" cap="none">
                <a:solidFill>
                  <a:srgbClr val="000000"/>
                </a:solidFill>
                <a:latin typeface="Corbel"/>
                <a:ea typeface="Corbel"/>
                <a:cs typeface="Corbel"/>
                <a:sym typeface="Corbel"/>
              </a:rPr>
              <a:t>Take a  print out of the payment advice, get it signed from authorized  signatories and deliver it to agency bank before the expiry date.</a:t>
            </a:r>
            <a:endParaRPr sz="1400" b="0" i="0" u="none" strike="noStrike" cap="none">
              <a:solidFill>
                <a:srgbClr val="000000"/>
              </a:solidFill>
              <a:latin typeface="Arial"/>
              <a:ea typeface="Arial"/>
              <a:cs typeface="Arial"/>
              <a:sym typeface="Arial"/>
            </a:endParaRPr>
          </a:p>
        </p:txBody>
      </p:sp>
      <p:pic>
        <p:nvPicPr>
          <p:cNvPr id="1203" name="Google Shape;1203;p63" descr="https://lh6.googleusercontent.com/JLxmF4NXqOZ1SK2nRyc8wKoMymCI_cmVinVcvwMhuPFeErXxlTVsL35dyiFc9kx10gF9sjhoSVsyuP4YMTaq9QOmqE7vpUCuRHoTZvzrlA1EawCxFH9-0yZh6MYVJo7lOfNoaxK6XfP6BS3Rb4D5nKOEcg=nw"/>
          <p:cNvPicPr preferRelativeResize="0"/>
          <p:nvPr/>
        </p:nvPicPr>
        <p:blipFill rotWithShape="1">
          <a:blip r:embed="rId5">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64"/>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IN" sz="3600" b="1" i="0" u="none" strike="noStrike" cap="none">
                <a:solidFill>
                  <a:schemeClr val="lt1"/>
                </a:solidFill>
                <a:latin typeface="Corbel"/>
                <a:ea typeface="Corbel"/>
                <a:cs typeface="Corbel"/>
                <a:sym typeface="Corbel"/>
              </a:rPr>
              <a:t>Tribal Support Scheme</a:t>
            </a:r>
            <a:endParaRPr sz="1400" b="0" i="0" u="none" strike="noStrike" cap="none">
              <a:solidFill>
                <a:srgbClr val="000000"/>
              </a:solidFill>
              <a:latin typeface="Arial"/>
              <a:ea typeface="Arial"/>
              <a:cs typeface="Arial"/>
              <a:sym typeface="Arial"/>
            </a:endParaRPr>
          </a:p>
        </p:txBody>
      </p:sp>
      <p:sp>
        <p:nvSpPr>
          <p:cNvPr id="1209" name="Google Shape;1209;p64"/>
          <p:cNvSpPr txBox="1"/>
          <p:nvPr/>
        </p:nvSpPr>
        <p:spPr>
          <a:xfrm>
            <a:off x="336345" y="779852"/>
            <a:ext cx="11730330" cy="5129629"/>
          </a:xfrm>
          <a:prstGeom prst="rect">
            <a:avLst/>
          </a:prstGeom>
          <a:noFill/>
          <a:ln>
            <a:noFill/>
          </a:ln>
        </p:spPr>
        <p:txBody>
          <a:bodyPr spcFirstLastPara="1" wrap="square" lIns="91425" tIns="45700" rIns="91425" bIns="45700" anchor="t" anchorCtr="0">
            <a:noAutofit/>
          </a:bodyPr>
          <a:lstStyle/>
          <a:p>
            <a:pPr marL="444500" marR="0" lvl="1" indent="-444500" algn="just" rtl="0">
              <a:lnSpc>
                <a:spcPct val="200000"/>
              </a:lnSpc>
              <a:spcBef>
                <a:spcPts val="0"/>
              </a:spcBef>
              <a:spcAft>
                <a:spcPts val="0"/>
              </a:spcAft>
              <a:buClr>
                <a:srgbClr val="0099FF"/>
              </a:buClr>
              <a:buSzPts val="2400"/>
              <a:buFont typeface="Arial"/>
              <a:buChar char="►"/>
            </a:pPr>
            <a:r>
              <a:rPr lang="en-IN" sz="2400" b="0" i="0" u="none" strike="noStrike" cap="none" dirty="0">
                <a:solidFill>
                  <a:srgbClr val="000000"/>
                </a:solidFill>
                <a:latin typeface="Corbel"/>
                <a:ea typeface="Corbel"/>
                <a:cs typeface="Corbel"/>
                <a:sym typeface="Corbel"/>
              </a:rPr>
              <a:t>A one-time benefit of Rs. 750 will be generated for a notified patient under Tribal Support Scheme</a:t>
            </a:r>
            <a:endParaRPr sz="2400" b="0" i="0" u="none" strike="noStrike" cap="none" dirty="0">
              <a:solidFill>
                <a:srgbClr val="000000"/>
              </a:solidFill>
              <a:latin typeface="Arial"/>
              <a:ea typeface="Arial"/>
              <a:cs typeface="Arial"/>
              <a:sym typeface="Arial"/>
            </a:endParaRPr>
          </a:p>
          <a:p>
            <a:pPr marL="444500" marR="0" lvl="1" indent="-444500" algn="just" rtl="0">
              <a:lnSpc>
                <a:spcPct val="200000"/>
              </a:lnSpc>
              <a:spcBef>
                <a:spcPts val="610"/>
              </a:spcBef>
              <a:spcAft>
                <a:spcPts val="0"/>
              </a:spcAft>
              <a:buClr>
                <a:srgbClr val="0099FF"/>
              </a:buClr>
              <a:buSzPts val="2400"/>
              <a:buFont typeface="Arial"/>
              <a:buChar char="►"/>
            </a:pPr>
            <a:r>
              <a:rPr lang="en-IN" sz="2400" b="0" i="0" u="none" strike="noStrike" cap="none" dirty="0">
                <a:solidFill>
                  <a:srgbClr val="000000"/>
                </a:solidFill>
                <a:latin typeface="Corbel"/>
                <a:ea typeface="Corbel"/>
                <a:cs typeface="Corbel"/>
                <a:sym typeface="Corbel"/>
              </a:rPr>
              <a:t>All notified patients from their "Current Facility" marked as Tribal are eligible for this benefit of Rs. 750 (Under External data, Is Tribal=”Yes”)</a:t>
            </a:r>
            <a:endParaRPr sz="2400" b="0" i="0" u="none" strike="noStrike" cap="none" dirty="0">
              <a:solidFill>
                <a:srgbClr val="000000"/>
              </a:solidFill>
              <a:latin typeface="Arial"/>
              <a:ea typeface="Arial"/>
              <a:cs typeface="Arial"/>
              <a:sym typeface="Arial"/>
            </a:endParaRPr>
          </a:p>
          <a:p>
            <a:pPr marL="914400" marR="0" lvl="0" indent="0" algn="just" rtl="0">
              <a:lnSpc>
                <a:spcPct val="200000"/>
              </a:lnSpc>
              <a:spcBef>
                <a:spcPts val="61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p:txBody>
      </p:sp>
      <p:pic>
        <p:nvPicPr>
          <p:cNvPr id="1210" name="Google Shape;1210;p64"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65"/>
          <p:cNvSpPr txBox="1"/>
          <p:nvPr/>
        </p:nvSpPr>
        <p:spPr>
          <a:xfrm>
            <a:off x="2572499" y="9868"/>
            <a:ext cx="9494176"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IN" sz="2300" b="1" i="0" u="none" strike="noStrike" cap="none">
                <a:solidFill>
                  <a:schemeClr val="lt1"/>
                </a:solidFill>
                <a:latin typeface="Corbel"/>
                <a:ea typeface="Corbel"/>
                <a:cs typeface="Corbel"/>
                <a:sym typeface="Corbel"/>
              </a:rPr>
              <a:t>Submission of beneficiary list using “Excel upload option” in PFMS</a:t>
            </a:r>
            <a:endParaRPr sz="1400" b="0" i="0" u="none" strike="noStrike" cap="none">
              <a:solidFill>
                <a:srgbClr val="000000"/>
              </a:solidFill>
              <a:latin typeface="Arial"/>
              <a:ea typeface="Arial"/>
              <a:cs typeface="Arial"/>
              <a:sym typeface="Arial"/>
            </a:endParaRPr>
          </a:p>
        </p:txBody>
      </p:sp>
      <p:sp>
        <p:nvSpPr>
          <p:cNvPr id="1216" name="Google Shape;1216;p65"/>
          <p:cNvSpPr txBox="1"/>
          <p:nvPr/>
        </p:nvSpPr>
        <p:spPr>
          <a:xfrm>
            <a:off x="336345" y="779853"/>
            <a:ext cx="11730330" cy="532315"/>
          </a:xfrm>
          <a:prstGeom prst="rect">
            <a:avLst/>
          </a:prstGeom>
          <a:noFill/>
          <a:ln>
            <a:noFill/>
          </a:ln>
        </p:spPr>
        <p:txBody>
          <a:bodyPr spcFirstLastPara="1" wrap="square" lIns="91425" tIns="45700" rIns="91425" bIns="45700" anchor="t" anchorCtr="0">
            <a:noAutofit/>
          </a:bodyPr>
          <a:lstStyle/>
          <a:p>
            <a:pPr marL="444500" marR="0" lvl="1" indent="-444500" algn="just" rtl="0">
              <a:lnSpc>
                <a:spcPct val="130000"/>
              </a:lnSpc>
              <a:spcBef>
                <a:spcPts val="0"/>
              </a:spcBef>
              <a:spcAft>
                <a:spcPts val="0"/>
              </a:spcAft>
              <a:buClr>
                <a:srgbClr val="0099FF"/>
              </a:buClr>
              <a:buSzPts val="1260"/>
              <a:buFont typeface="Arial"/>
              <a:buChar char="►"/>
            </a:pPr>
            <a:r>
              <a:rPr lang="en-IN" sz="1800" b="0" i="0" u="none" strike="noStrike" cap="none">
                <a:solidFill>
                  <a:srgbClr val="000000"/>
                </a:solidFill>
                <a:latin typeface="Corbel"/>
                <a:ea typeface="Corbel"/>
                <a:cs typeface="Corbel"/>
                <a:sym typeface="Corbel"/>
              </a:rPr>
              <a:t>Login using the DO ID</a:t>
            </a:r>
            <a:endParaRPr sz="1400" b="0" i="0" u="none" strike="noStrike" cap="none">
              <a:solidFill>
                <a:srgbClr val="000000"/>
              </a:solidFill>
              <a:latin typeface="Arial"/>
              <a:ea typeface="Arial"/>
              <a:cs typeface="Arial"/>
              <a:sym typeface="Arial"/>
            </a:endParaRPr>
          </a:p>
        </p:txBody>
      </p:sp>
      <p:sp>
        <p:nvSpPr>
          <p:cNvPr id="1217" name="Google Shape;1217;p65"/>
          <p:cNvSpPr/>
          <p:nvPr/>
        </p:nvSpPr>
        <p:spPr>
          <a:xfrm>
            <a:off x="336344" y="1637732"/>
            <a:ext cx="11496265" cy="4012442"/>
          </a:xfrm>
          <a:prstGeom prst="rect">
            <a:avLst/>
          </a:prstGeom>
          <a:blipFill rotWithShape="1">
            <a:blip r:embed="rId3">
              <a:alphaModFix/>
            </a:blip>
            <a:stretch>
              <a:fillRect t="-4325" b="-14280"/>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8" name="Google Shape;1218;p65"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66"/>
          <p:cNvSpPr txBox="1"/>
          <p:nvPr/>
        </p:nvSpPr>
        <p:spPr>
          <a:xfrm>
            <a:off x="2572499" y="9868"/>
            <a:ext cx="9494176" cy="6019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IN" sz="2300" b="1" i="0" u="none" strike="noStrike" cap="none">
                <a:solidFill>
                  <a:schemeClr val="lt1"/>
                </a:solidFill>
                <a:latin typeface="Corbel"/>
                <a:ea typeface="Corbel"/>
                <a:cs typeface="Corbel"/>
                <a:sym typeface="Corbel"/>
              </a:rPr>
              <a:t>Submission of beneficiary list using “Excel upload option” in PFMS…</a:t>
            </a:r>
            <a:endParaRPr sz="1400" b="0" i="0" u="none" strike="noStrike" cap="none">
              <a:solidFill>
                <a:srgbClr val="000000"/>
              </a:solidFill>
              <a:latin typeface="Arial"/>
              <a:ea typeface="Arial"/>
              <a:cs typeface="Arial"/>
              <a:sym typeface="Arial"/>
            </a:endParaRPr>
          </a:p>
        </p:txBody>
      </p:sp>
      <p:sp>
        <p:nvSpPr>
          <p:cNvPr id="1224" name="Google Shape;1224;p66"/>
          <p:cNvSpPr txBox="1"/>
          <p:nvPr/>
        </p:nvSpPr>
        <p:spPr>
          <a:xfrm>
            <a:off x="336345" y="779853"/>
            <a:ext cx="11730330" cy="4324410"/>
          </a:xfrm>
          <a:prstGeom prst="rect">
            <a:avLst/>
          </a:prstGeom>
          <a:noFill/>
          <a:ln>
            <a:noFill/>
          </a:ln>
        </p:spPr>
        <p:txBody>
          <a:bodyPr spcFirstLastPara="1" wrap="square" lIns="91425" tIns="45700" rIns="91425" bIns="45700" anchor="t" anchorCtr="0">
            <a:noAutofit/>
          </a:bodyPr>
          <a:lstStyle/>
          <a:p>
            <a:pPr marL="444500" marR="0" lvl="1" indent="-444500" algn="just" rtl="0">
              <a:lnSpc>
                <a:spcPct val="130000"/>
              </a:lnSpc>
              <a:spcBef>
                <a:spcPts val="0"/>
              </a:spcBef>
              <a:spcAft>
                <a:spcPts val="0"/>
              </a:spcAft>
              <a:buClr>
                <a:srgbClr val="0099FF"/>
              </a:buClr>
              <a:buSzPts val="2400"/>
              <a:buFont typeface="Arial"/>
              <a:buChar char="►"/>
            </a:pPr>
            <a:r>
              <a:rPr lang="en-IN" sz="2400" b="0" i="0" u="none" strike="noStrike" cap="none">
                <a:solidFill>
                  <a:srgbClr val="000000"/>
                </a:solidFill>
                <a:latin typeface="Corbel"/>
                <a:ea typeface="Corbel"/>
                <a:cs typeface="Corbel"/>
                <a:sym typeface="Corbel"/>
              </a:rPr>
              <a:t>Approve payment at DA level and generate PPA</a:t>
            </a:r>
            <a:endParaRPr sz="2400" b="0" i="0" u="none" strike="noStrike" cap="none">
              <a:solidFill>
                <a:srgbClr val="000000"/>
              </a:solidFill>
              <a:latin typeface="Arial"/>
              <a:ea typeface="Arial"/>
              <a:cs typeface="Arial"/>
              <a:sym typeface="Arial"/>
            </a:endParaRPr>
          </a:p>
          <a:p>
            <a:pPr marL="444500" marR="0" lvl="1" indent="-364490" algn="just" rtl="0">
              <a:lnSpc>
                <a:spcPct val="130000"/>
              </a:lnSpc>
              <a:spcBef>
                <a:spcPts val="610"/>
              </a:spcBef>
              <a:spcAft>
                <a:spcPts val="0"/>
              </a:spcAft>
              <a:buClr>
                <a:srgbClr val="0099FF"/>
              </a:buClr>
              <a:buSzPts val="1260"/>
              <a:buFont typeface="Arial"/>
              <a:buNone/>
            </a:pPr>
            <a:endParaRPr sz="2400" b="0" i="0" u="none" strike="noStrike" cap="none">
              <a:solidFill>
                <a:srgbClr val="000000"/>
              </a:solidFill>
              <a:latin typeface="Corbel"/>
              <a:ea typeface="Corbel"/>
              <a:cs typeface="Corbel"/>
              <a:sym typeface="Corbel"/>
            </a:endParaRPr>
          </a:p>
          <a:p>
            <a:pPr marL="444500" marR="0" lvl="1" indent="-444500" algn="just" rtl="0">
              <a:lnSpc>
                <a:spcPct val="130000"/>
              </a:lnSpc>
              <a:spcBef>
                <a:spcPts val="610"/>
              </a:spcBef>
              <a:spcAft>
                <a:spcPts val="0"/>
              </a:spcAft>
              <a:buClr>
                <a:srgbClr val="0099FF"/>
              </a:buClr>
              <a:buSzPts val="2400"/>
              <a:buFont typeface="Arial"/>
              <a:buChar char="►"/>
            </a:pPr>
            <a:r>
              <a:rPr lang="en-IN" sz="2400" b="0" i="0" u="none" strike="noStrike" cap="none">
                <a:solidFill>
                  <a:srgbClr val="000000"/>
                </a:solidFill>
                <a:latin typeface="Corbel"/>
                <a:ea typeface="Corbel"/>
                <a:cs typeface="Corbel"/>
                <a:sym typeface="Corbel"/>
              </a:rPr>
              <a:t>Approval of payment batch:</a:t>
            </a:r>
            <a:endParaRPr sz="2400" b="0" i="0" u="none" strike="noStrike" cap="none">
              <a:solidFill>
                <a:srgbClr val="000000"/>
              </a:solidFill>
              <a:latin typeface="Arial"/>
              <a:ea typeface="Arial"/>
              <a:cs typeface="Arial"/>
              <a:sym typeface="Arial"/>
            </a:endParaRPr>
          </a:p>
          <a:p>
            <a:pPr marL="901700" marR="0" lvl="2" indent="-516890" algn="just" rtl="0">
              <a:lnSpc>
                <a:spcPct val="130000"/>
              </a:lnSpc>
              <a:spcBef>
                <a:spcPts val="610"/>
              </a:spcBef>
              <a:spcAft>
                <a:spcPts val="0"/>
              </a:spcAft>
              <a:buClr>
                <a:srgbClr val="0099FF"/>
              </a:buClr>
              <a:buSzPts val="2400"/>
              <a:buFont typeface="Arial"/>
              <a:buChar char="►"/>
            </a:pPr>
            <a:r>
              <a:rPr lang="en-IN" sz="2400" b="0" i="0" u="none" strike="noStrike" cap="none">
                <a:solidFill>
                  <a:srgbClr val="000000"/>
                </a:solidFill>
                <a:latin typeface="Corbel"/>
                <a:ea typeface="Corbel"/>
                <a:cs typeface="Corbel"/>
                <a:sym typeface="Corbel"/>
              </a:rPr>
              <a:t>Login with the DA id &gt; Go to "E-Payment" module &gt; Select "Approve Payment“ &gt; select Beneficiary type and approve the Payment batch from the drop-down list</a:t>
            </a:r>
            <a:endParaRPr sz="2400" b="0" i="0" u="none" strike="noStrike" cap="none">
              <a:solidFill>
                <a:srgbClr val="000000"/>
              </a:solidFill>
              <a:latin typeface="Arial"/>
              <a:ea typeface="Arial"/>
              <a:cs typeface="Arial"/>
              <a:sym typeface="Arial"/>
            </a:endParaRPr>
          </a:p>
          <a:p>
            <a:pPr marL="444500" marR="0" lvl="1" indent="-364490" algn="just" rtl="0">
              <a:lnSpc>
                <a:spcPct val="130000"/>
              </a:lnSpc>
              <a:spcBef>
                <a:spcPts val="610"/>
              </a:spcBef>
              <a:spcAft>
                <a:spcPts val="0"/>
              </a:spcAft>
              <a:buClr>
                <a:srgbClr val="0099FF"/>
              </a:buClr>
              <a:buSzPts val="1260"/>
              <a:buFont typeface="Arial"/>
              <a:buNone/>
            </a:pPr>
            <a:endParaRPr sz="2400" b="0" i="0" u="none" strike="noStrike" cap="none">
              <a:solidFill>
                <a:srgbClr val="000000"/>
              </a:solidFill>
              <a:latin typeface="Corbel"/>
              <a:ea typeface="Corbel"/>
              <a:cs typeface="Corbel"/>
              <a:sym typeface="Corbel"/>
            </a:endParaRPr>
          </a:p>
          <a:p>
            <a:pPr marL="444500" marR="0" lvl="1" indent="-444500" algn="just" rtl="0">
              <a:lnSpc>
                <a:spcPct val="130000"/>
              </a:lnSpc>
              <a:spcBef>
                <a:spcPts val="610"/>
              </a:spcBef>
              <a:spcAft>
                <a:spcPts val="0"/>
              </a:spcAft>
              <a:buClr>
                <a:srgbClr val="0099FF"/>
              </a:buClr>
              <a:buSzPts val="2400"/>
              <a:buFont typeface="Arial"/>
              <a:buChar char="►"/>
            </a:pPr>
            <a:r>
              <a:rPr lang="en-IN" sz="2400" b="0" i="0" u="none" strike="noStrike" cap="none">
                <a:solidFill>
                  <a:srgbClr val="000000"/>
                </a:solidFill>
                <a:latin typeface="Corbel"/>
                <a:ea typeface="Corbel"/>
                <a:cs typeface="Corbel"/>
                <a:sym typeface="Corbel"/>
              </a:rPr>
              <a:t>Printing of PPA:</a:t>
            </a:r>
            <a:endParaRPr sz="2400" b="0" i="0" u="none" strike="noStrike" cap="none">
              <a:solidFill>
                <a:srgbClr val="000000"/>
              </a:solidFill>
              <a:latin typeface="Arial"/>
              <a:ea typeface="Arial"/>
              <a:cs typeface="Arial"/>
              <a:sym typeface="Arial"/>
            </a:endParaRPr>
          </a:p>
          <a:p>
            <a:pPr marL="901700" marR="0" lvl="2" indent="-516890" algn="just" rtl="0">
              <a:lnSpc>
                <a:spcPct val="130000"/>
              </a:lnSpc>
              <a:spcBef>
                <a:spcPts val="610"/>
              </a:spcBef>
              <a:spcAft>
                <a:spcPts val="0"/>
              </a:spcAft>
              <a:buClr>
                <a:srgbClr val="0099FF"/>
              </a:buClr>
              <a:buSzPts val="2400"/>
              <a:buFont typeface="Arial"/>
              <a:buChar char="►"/>
            </a:pPr>
            <a:r>
              <a:rPr lang="en-IN" sz="2400" b="0" i="0" u="none" strike="noStrike" cap="none">
                <a:solidFill>
                  <a:srgbClr val="000000"/>
                </a:solidFill>
                <a:latin typeface="Corbel"/>
                <a:ea typeface="Corbel"/>
                <a:cs typeface="Corbel"/>
                <a:sym typeface="Corbel"/>
              </a:rPr>
              <a:t>Login with the DA id &gt; Go to "E-Payment" module &gt; Select "Print Payment  Advice" and go for printing.</a:t>
            </a:r>
            <a:endParaRPr sz="2400" b="0" i="0" u="none" strike="noStrike" cap="none">
              <a:solidFill>
                <a:srgbClr val="000000"/>
              </a:solidFill>
              <a:latin typeface="Arial"/>
              <a:ea typeface="Arial"/>
              <a:cs typeface="Arial"/>
              <a:sym typeface="Arial"/>
            </a:endParaRPr>
          </a:p>
          <a:p>
            <a:pPr marL="444500" marR="0" lvl="1" indent="-364490" algn="just" rtl="0">
              <a:lnSpc>
                <a:spcPct val="130000"/>
              </a:lnSpc>
              <a:spcBef>
                <a:spcPts val="610"/>
              </a:spcBef>
              <a:spcAft>
                <a:spcPts val="0"/>
              </a:spcAft>
              <a:buClr>
                <a:srgbClr val="0099FF"/>
              </a:buClr>
              <a:buSzPts val="1260"/>
              <a:buFont typeface="Arial"/>
              <a:buNone/>
            </a:pPr>
            <a:endParaRPr sz="2400" b="0" i="0" u="none" strike="noStrike" cap="none">
              <a:solidFill>
                <a:srgbClr val="000000"/>
              </a:solidFill>
              <a:latin typeface="Corbel"/>
              <a:ea typeface="Corbel"/>
              <a:cs typeface="Corbel"/>
              <a:sym typeface="Corbel"/>
            </a:endParaRPr>
          </a:p>
        </p:txBody>
      </p:sp>
      <p:pic>
        <p:nvPicPr>
          <p:cNvPr id="1225" name="Google Shape;1225;p66"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g253bcc4b32e_0_72"/>
          <p:cNvSpPr txBox="1"/>
          <p:nvPr/>
        </p:nvSpPr>
        <p:spPr>
          <a:xfrm>
            <a:off x="2572499" y="9868"/>
            <a:ext cx="94941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IN" sz="2300" b="1" i="0" u="none" strike="noStrike" cap="none">
                <a:solidFill>
                  <a:schemeClr val="lt1"/>
                </a:solidFill>
                <a:latin typeface="Corbel"/>
                <a:ea typeface="Corbel"/>
                <a:cs typeface="Corbel"/>
                <a:sym typeface="Corbel"/>
              </a:rPr>
              <a:t>Patient Transfer Impact on DBT benefit and beneficiaries</a:t>
            </a:r>
            <a:endParaRPr sz="1400" b="0" i="0" u="none" strike="noStrike" cap="none">
              <a:solidFill>
                <a:srgbClr val="000000"/>
              </a:solidFill>
              <a:latin typeface="Arial"/>
              <a:ea typeface="Arial"/>
              <a:cs typeface="Arial"/>
              <a:sym typeface="Arial"/>
            </a:endParaRPr>
          </a:p>
        </p:txBody>
      </p:sp>
      <p:pic>
        <p:nvPicPr>
          <p:cNvPr id="1231" name="Google Shape;1231;g253bcc4b32e_0_72"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232" name="Google Shape;1232;g253bcc4b32e_0_72"/>
          <p:cNvSpPr txBox="1"/>
          <p:nvPr/>
        </p:nvSpPr>
        <p:spPr>
          <a:xfrm>
            <a:off x="72150" y="702175"/>
            <a:ext cx="12192000" cy="59733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1200"/>
              </a:spcBef>
              <a:spcAft>
                <a:spcPts val="0"/>
              </a:spcAft>
              <a:buClr>
                <a:schemeClr val="dk1"/>
              </a:buClr>
              <a:buSzPts val="2000"/>
              <a:buFont typeface="Corbel"/>
              <a:buChar char="●"/>
            </a:pPr>
            <a:r>
              <a:rPr lang="en-IN" sz="2000" b="0" i="0" u="none" strike="noStrike" cap="none" dirty="0">
                <a:solidFill>
                  <a:schemeClr val="dk1"/>
                </a:solidFill>
                <a:latin typeface="Corbel"/>
                <a:ea typeface="Corbel"/>
                <a:cs typeface="Corbel"/>
                <a:sym typeface="Corbel"/>
              </a:rPr>
              <a:t>Ni-</a:t>
            </a:r>
            <a:r>
              <a:rPr lang="en-IN" sz="2000" b="0" i="0" u="none" strike="noStrike" cap="none" dirty="0" err="1">
                <a:solidFill>
                  <a:schemeClr val="dk1"/>
                </a:solidFill>
                <a:latin typeface="Corbel"/>
                <a:ea typeface="Corbel"/>
                <a:cs typeface="Corbel"/>
                <a:sym typeface="Corbel"/>
              </a:rPr>
              <a:t>kshay</a:t>
            </a:r>
            <a:r>
              <a:rPr lang="en-IN" sz="2000" b="0" i="0" u="none" strike="noStrike" cap="none" dirty="0">
                <a:solidFill>
                  <a:schemeClr val="dk1"/>
                </a:solidFill>
                <a:latin typeface="Corbel"/>
                <a:ea typeface="Corbel"/>
                <a:cs typeface="Corbel"/>
                <a:sym typeface="Corbel"/>
              </a:rPr>
              <a:t> </a:t>
            </a:r>
            <a:r>
              <a:rPr lang="en-IN" sz="2000" b="0" i="0" u="none" strike="noStrike" cap="none" dirty="0" err="1">
                <a:solidFill>
                  <a:schemeClr val="dk1"/>
                </a:solidFill>
                <a:latin typeface="Corbel"/>
                <a:ea typeface="Corbel"/>
                <a:cs typeface="Corbel"/>
                <a:sym typeface="Corbel"/>
              </a:rPr>
              <a:t>Poshan</a:t>
            </a:r>
            <a:r>
              <a:rPr lang="en-IN" sz="2000" b="0" i="0" u="none" strike="noStrike" cap="none" dirty="0">
                <a:solidFill>
                  <a:schemeClr val="dk1"/>
                </a:solidFill>
                <a:latin typeface="Corbel"/>
                <a:ea typeface="Corbel"/>
                <a:cs typeface="Corbel"/>
                <a:sym typeface="Corbel"/>
              </a:rPr>
              <a:t> Yojana Scheme:-</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1" i="0" u="none" strike="noStrike" cap="none" dirty="0">
                <a:solidFill>
                  <a:srgbClr val="FF0000"/>
                </a:solidFill>
                <a:latin typeface="Corbel"/>
                <a:ea typeface="Corbel"/>
                <a:cs typeface="Corbel"/>
                <a:sym typeface="Corbel"/>
              </a:rPr>
              <a:t>Unprocessed benefits </a:t>
            </a:r>
            <a:r>
              <a:rPr lang="en-IN" sz="2000" b="0" i="0" u="none" strike="noStrike" cap="none" dirty="0">
                <a:solidFill>
                  <a:schemeClr val="dk1"/>
                </a:solidFill>
                <a:latin typeface="Corbel"/>
                <a:ea typeface="Corbel"/>
                <a:cs typeface="Corbel"/>
                <a:sym typeface="Corbel"/>
              </a:rPr>
              <a:t>will transfer to the new hierarchy.</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1" i="0" u="none" strike="noStrike" cap="none" dirty="0">
                <a:solidFill>
                  <a:srgbClr val="FF0000"/>
                </a:solidFill>
                <a:latin typeface="Corbel"/>
                <a:ea typeface="Corbel"/>
                <a:cs typeface="Corbel"/>
                <a:sym typeface="Corbel"/>
              </a:rPr>
              <a:t>Processed benefit </a:t>
            </a:r>
            <a:r>
              <a:rPr lang="en-IN" sz="2000" b="0" i="0" u="none" strike="noStrike" cap="none" dirty="0">
                <a:solidFill>
                  <a:schemeClr val="dk1"/>
                </a:solidFill>
                <a:latin typeface="Corbel"/>
                <a:ea typeface="Corbel"/>
                <a:cs typeface="Corbel"/>
                <a:sym typeface="Corbel"/>
              </a:rPr>
              <a:t>will not move to new hierarchy if benefit under PFMS processing.</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0" i="0" u="none" strike="noStrike" cap="none" dirty="0">
                <a:solidFill>
                  <a:schemeClr val="dk1"/>
                </a:solidFill>
                <a:latin typeface="Corbel"/>
                <a:ea typeface="Corbel"/>
                <a:cs typeface="Corbel"/>
                <a:sym typeface="Corbel"/>
              </a:rPr>
              <a:t>User should be instructed to </a:t>
            </a:r>
            <a:r>
              <a:rPr lang="en-IN" sz="2000" b="1" i="0" u="none" strike="noStrike" cap="none" dirty="0">
                <a:solidFill>
                  <a:srgbClr val="FF0000"/>
                </a:solidFill>
                <a:latin typeface="Corbel"/>
                <a:ea typeface="Corbel"/>
                <a:cs typeface="Corbel"/>
                <a:sym typeface="Corbel"/>
              </a:rPr>
              <a:t>clear all backlogs </a:t>
            </a:r>
            <a:r>
              <a:rPr lang="en-IN" sz="2000" b="0" i="0" u="none" strike="noStrike" cap="none" dirty="0">
                <a:solidFill>
                  <a:schemeClr val="dk1"/>
                </a:solidFill>
                <a:latin typeface="Corbel"/>
                <a:ea typeface="Corbel"/>
                <a:cs typeface="Corbel"/>
                <a:sym typeface="Corbel"/>
              </a:rPr>
              <a:t>benefits which are already under PFMS Process to avoid the rejection.</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1" i="0" u="none" strike="noStrike" cap="none" dirty="0">
                <a:solidFill>
                  <a:srgbClr val="FF0000"/>
                </a:solidFill>
                <a:latin typeface="Corbel"/>
                <a:ea typeface="Corbel"/>
                <a:cs typeface="Corbel"/>
                <a:sym typeface="Corbel"/>
              </a:rPr>
              <a:t>Beneficiary status will change </a:t>
            </a:r>
            <a:r>
              <a:rPr lang="en-IN" sz="2000" b="0" i="0" u="none" strike="noStrike" cap="none" dirty="0">
                <a:solidFill>
                  <a:schemeClr val="dk1"/>
                </a:solidFill>
                <a:latin typeface="Corbel"/>
                <a:ea typeface="Corbel"/>
                <a:cs typeface="Corbel"/>
                <a:sym typeface="Corbel"/>
              </a:rPr>
              <a:t>if agency code is different and beneficiary status will Change from validated to entered mode, So user should wait for some time to validate the beneficiary to process the benefits which are coming on to new hierarchy.</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Char char="●"/>
            </a:pPr>
            <a:r>
              <a:rPr lang="en-IN" sz="2000" b="0" i="0" u="none" strike="noStrike" cap="none" dirty="0">
                <a:solidFill>
                  <a:schemeClr val="dk1"/>
                </a:solidFill>
                <a:latin typeface="Corbel"/>
                <a:ea typeface="Corbel"/>
                <a:cs typeface="Corbel"/>
                <a:sym typeface="Corbel"/>
              </a:rPr>
              <a:t>Tribal Support Scheme:-</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0" i="0" u="none" strike="noStrike" cap="none" dirty="0">
                <a:solidFill>
                  <a:schemeClr val="dk1"/>
                </a:solidFill>
                <a:latin typeface="Corbel"/>
                <a:ea typeface="Corbel"/>
                <a:cs typeface="Corbel"/>
                <a:sym typeface="Corbel"/>
              </a:rPr>
              <a:t>Unprocessed benefits will transfer to the new hierarchy if destination TU marked as Tribal area in Ni-</a:t>
            </a:r>
            <a:r>
              <a:rPr lang="en-IN" sz="2000" b="0" i="0" u="none" strike="noStrike" cap="none" dirty="0" err="1">
                <a:solidFill>
                  <a:schemeClr val="dk1"/>
                </a:solidFill>
                <a:latin typeface="Corbel"/>
                <a:ea typeface="Corbel"/>
                <a:cs typeface="Corbel"/>
                <a:sym typeface="Corbel"/>
              </a:rPr>
              <a:t>kshay</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0" i="0" u="none" strike="noStrike" cap="none" dirty="0">
                <a:solidFill>
                  <a:schemeClr val="dk1"/>
                </a:solidFill>
                <a:latin typeface="Corbel"/>
                <a:ea typeface="Corbel"/>
                <a:cs typeface="Corbel"/>
                <a:sym typeface="Corbel"/>
              </a:rPr>
              <a:t>Processed benefit will not move to new hierarchy if benefit under PFMS processing</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0" i="0" u="none" strike="noStrike" cap="none" dirty="0">
                <a:solidFill>
                  <a:schemeClr val="dk1"/>
                </a:solidFill>
                <a:latin typeface="Corbel"/>
                <a:ea typeface="Corbel"/>
                <a:cs typeface="Corbel"/>
                <a:sym typeface="Corbel"/>
              </a:rPr>
              <a:t>User should be instructed to clear all backlogs benefits which are already under PFMS process to avoid the rejection.</a:t>
            </a:r>
            <a:endParaRPr sz="2000" b="0" i="0" u="none" strike="noStrike" cap="none" dirty="0">
              <a:solidFill>
                <a:schemeClr val="dk1"/>
              </a:solidFill>
              <a:latin typeface="Corbel"/>
              <a:ea typeface="Corbel"/>
              <a:cs typeface="Corbel"/>
              <a:sym typeface="Corbel"/>
            </a:endParaRPr>
          </a:p>
          <a:p>
            <a:pPr marL="457200" marR="0" lvl="0" indent="-355600" algn="l" rtl="0">
              <a:lnSpc>
                <a:spcPct val="115000"/>
              </a:lnSpc>
              <a:spcBef>
                <a:spcPts val="0"/>
              </a:spcBef>
              <a:spcAft>
                <a:spcPts val="0"/>
              </a:spcAft>
              <a:buClr>
                <a:schemeClr val="dk1"/>
              </a:buClr>
              <a:buSzPts val="2000"/>
              <a:buFont typeface="Corbel"/>
              <a:buAutoNum type="arabicPeriod"/>
            </a:pPr>
            <a:r>
              <a:rPr lang="en-IN" sz="2000" b="0" i="0" u="none" strike="noStrike" cap="none" dirty="0">
                <a:solidFill>
                  <a:schemeClr val="dk1"/>
                </a:solidFill>
                <a:latin typeface="Corbel"/>
                <a:ea typeface="Corbel"/>
                <a:cs typeface="Corbel"/>
                <a:sym typeface="Corbel"/>
              </a:rPr>
              <a:t>Beneficiary status will change if agency code is different and beneficiary status will change from validated to enter mode, So user should wait for some time to validate the beneficiary to process the benefits which are coming on new hierarchy</a:t>
            </a:r>
            <a:endParaRPr sz="2000" b="0" i="0" u="none" strike="noStrike" cap="none" dirty="0">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g29105228ff6_0_374"/>
          <p:cNvSpPr/>
          <p:nvPr/>
        </p:nvSpPr>
        <p:spPr>
          <a:xfrm>
            <a:off x="10954603" y="743004"/>
            <a:ext cx="1096500" cy="313200"/>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rbel"/>
              <a:ea typeface="Corbel"/>
              <a:cs typeface="Corbel"/>
              <a:sym typeface="Corbel"/>
            </a:endParaRPr>
          </a:p>
        </p:txBody>
      </p:sp>
      <p:pic>
        <p:nvPicPr>
          <p:cNvPr id="1238" name="Google Shape;1238;g29105228ff6_0_374"/>
          <p:cNvPicPr preferRelativeResize="0"/>
          <p:nvPr/>
        </p:nvPicPr>
        <p:blipFill rotWithShape="1">
          <a:blip r:embed="rId3">
            <a:alphaModFix/>
          </a:blip>
          <a:srcRect/>
          <a:stretch/>
        </p:blipFill>
        <p:spPr>
          <a:xfrm>
            <a:off x="241024" y="-34227"/>
            <a:ext cx="2134042" cy="814816"/>
          </a:xfrm>
          <a:prstGeom prst="rect">
            <a:avLst/>
          </a:prstGeom>
          <a:noFill/>
          <a:ln>
            <a:noFill/>
          </a:ln>
        </p:spPr>
      </p:pic>
      <p:sp>
        <p:nvSpPr>
          <p:cNvPr id="1239" name="Google Shape;1239;g29105228ff6_0_374"/>
          <p:cNvSpPr txBox="1">
            <a:spLocks noGrp="1"/>
          </p:cNvSpPr>
          <p:nvPr>
            <p:ph type="title"/>
          </p:nvPr>
        </p:nvSpPr>
        <p:spPr>
          <a:xfrm>
            <a:off x="3867900" y="1298450"/>
            <a:ext cx="7689000" cy="464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60000"/>
              <a:buNone/>
            </a:pPr>
            <a:r>
              <a:rPr lang="en-IN" sz="6000">
                <a:solidFill>
                  <a:schemeClr val="dk1"/>
                </a:solidFill>
              </a:rPr>
              <a:t>Module 6:</a:t>
            </a:r>
            <a:br>
              <a:rPr lang="en-IN" sz="6000">
                <a:solidFill>
                  <a:schemeClr val="dk1"/>
                </a:solidFill>
              </a:rPr>
            </a:br>
            <a:br>
              <a:rPr lang="en-IN" sz="6000">
                <a:solidFill>
                  <a:schemeClr val="dk1"/>
                </a:solidFill>
              </a:rPr>
            </a:br>
            <a:r>
              <a:rPr lang="en-IN" sz="6000">
                <a:solidFill>
                  <a:schemeClr val="dk1"/>
                </a:solidFill>
              </a:rPr>
              <a:t>Treatment Supporter Scheme - DSTB and DRTB beneficiaries</a:t>
            </a:r>
            <a:br>
              <a:rPr lang="en-IN" sz="6000">
                <a:solidFill>
                  <a:schemeClr val="dk1"/>
                </a:solidFill>
              </a:rPr>
            </a:b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g29105228ff6_0_380"/>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1245" name="Google Shape;1245;g29105228ff6_0_380"/>
          <p:cNvSpPr txBox="1">
            <a:spLocks noGrp="1"/>
          </p:cNvSpPr>
          <p:nvPr>
            <p:ph type="body" idx="1"/>
          </p:nvPr>
        </p:nvSpPr>
        <p:spPr>
          <a:xfrm>
            <a:off x="545530" y="1090487"/>
            <a:ext cx="11100900" cy="2785200"/>
          </a:xfrm>
          <a:prstGeom prst="rect">
            <a:avLst/>
          </a:prstGeom>
          <a:noFill/>
          <a:ln>
            <a:noFill/>
          </a:ln>
        </p:spPr>
        <p:txBody>
          <a:bodyPr spcFirstLastPara="1" wrap="square" lIns="91425" tIns="45700" rIns="91425" bIns="45700" anchor="t" anchorCtr="0">
            <a:noAutofit/>
          </a:bodyPr>
          <a:lstStyle/>
          <a:p>
            <a:pPr marL="444500" lvl="1" indent="-516890" algn="just" rtl="0">
              <a:lnSpc>
                <a:spcPct val="200000"/>
              </a:lnSpc>
              <a:spcBef>
                <a:spcPts val="36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A Treatment Supporter can be any person such as a Medical Officer, MPWs, community volunteers working with the  program etc.. Even a patient’s relative can be a Treatment Supporter. </a:t>
            </a:r>
            <a:endParaRPr sz="2400" dirty="0"/>
          </a:p>
          <a:p>
            <a:pPr marL="444500" lvl="1" indent="-516890" algn="just" rtl="0">
              <a:lnSpc>
                <a:spcPct val="20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As per </a:t>
            </a:r>
            <a:r>
              <a:rPr lang="en-IN" sz="2400" dirty="0">
                <a:solidFill>
                  <a:srgbClr val="000000"/>
                </a:solidFill>
              </a:rPr>
              <a:t>NTEP</a:t>
            </a:r>
            <a:r>
              <a:rPr lang="en-IN" sz="2400" dirty="0">
                <a:solidFill>
                  <a:srgbClr val="000000"/>
                </a:solidFill>
                <a:latin typeface="Corbel"/>
                <a:ea typeface="Corbel"/>
                <a:cs typeface="Corbel"/>
                <a:sym typeface="Corbel"/>
              </a:rPr>
              <a:t> guidelines, salaried </a:t>
            </a:r>
            <a:r>
              <a:rPr lang="en-IN" sz="2400" dirty="0">
                <a:solidFill>
                  <a:srgbClr val="000000"/>
                </a:solidFill>
              </a:rPr>
              <a:t>NTEP</a:t>
            </a:r>
            <a:r>
              <a:rPr lang="en-IN" sz="2400" dirty="0">
                <a:solidFill>
                  <a:srgbClr val="000000"/>
                </a:solidFill>
                <a:latin typeface="Corbel"/>
                <a:ea typeface="Corbel"/>
                <a:cs typeface="Corbel"/>
                <a:sym typeface="Corbel"/>
              </a:rPr>
              <a:t>/ General Health System staff may also be assigned as treatment supporters for a patient.  However, they will not be eligible for any honorarium.</a:t>
            </a:r>
            <a:endParaRPr sz="2400" dirty="0"/>
          </a:p>
          <a:p>
            <a:pPr marL="444500" lvl="1" indent="-516890" algn="just" rtl="0">
              <a:lnSpc>
                <a:spcPct val="20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A patient can only be linked to one treatment supporter at a time.</a:t>
            </a:r>
            <a:endParaRPr sz="2400" dirty="0"/>
          </a:p>
          <a:p>
            <a:pPr marL="444500" lvl="1" indent="-364490" algn="just" rtl="0">
              <a:lnSpc>
                <a:spcPct val="200000"/>
              </a:lnSpc>
              <a:spcBef>
                <a:spcPts val="610"/>
              </a:spcBef>
              <a:spcAft>
                <a:spcPts val="0"/>
              </a:spcAft>
              <a:buClr>
                <a:srgbClr val="0099FF"/>
              </a:buClr>
              <a:buSzPts val="1260"/>
              <a:buFont typeface="Noto Sans Symbols"/>
              <a:buNone/>
            </a:pPr>
            <a:endParaRPr sz="2400" dirty="0">
              <a:solidFill>
                <a:srgbClr val="000000"/>
              </a:solidFill>
              <a:latin typeface="Corbel"/>
              <a:ea typeface="Corbel"/>
              <a:cs typeface="Corbel"/>
              <a:sym typeface="Corbel"/>
            </a:endParaRPr>
          </a:p>
          <a:p>
            <a:pPr marL="444500" lvl="1" indent="-358578" algn="just" rtl="0">
              <a:lnSpc>
                <a:spcPct val="200000"/>
              </a:lnSpc>
              <a:spcBef>
                <a:spcPts val="637"/>
              </a:spcBef>
              <a:spcAft>
                <a:spcPts val="0"/>
              </a:spcAft>
              <a:buClr>
                <a:srgbClr val="0099FF"/>
              </a:buClr>
              <a:buSzPts val="1353"/>
              <a:buFont typeface="Noto Sans Symbols"/>
              <a:buNone/>
            </a:pPr>
            <a:endParaRPr sz="2400" dirty="0">
              <a:solidFill>
                <a:srgbClr val="000000"/>
              </a:solidFill>
              <a:latin typeface="Corbel"/>
              <a:ea typeface="Corbel"/>
              <a:cs typeface="Corbel"/>
              <a:sym typeface="Corbel"/>
            </a:endParaRPr>
          </a:p>
          <a:p>
            <a:pPr marL="444500" lvl="1" indent="-358578" algn="just" rtl="0">
              <a:lnSpc>
                <a:spcPct val="200000"/>
              </a:lnSpc>
              <a:spcBef>
                <a:spcPts val="637"/>
              </a:spcBef>
              <a:spcAft>
                <a:spcPts val="250"/>
              </a:spcAft>
              <a:buClr>
                <a:srgbClr val="0099FF"/>
              </a:buClr>
              <a:buSzPts val="1353"/>
              <a:buFont typeface="Noto Sans Symbols"/>
              <a:buNone/>
            </a:pPr>
            <a:endParaRPr sz="2400" dirty="0">
              <a:solidFill>
                <a:srgbClr val="000000"/>
              </a:solidFill>
              <a:latin typeface="Corbel"/>
              <a:ea typeface="Corbel"/>
              <a:cs typeface="Corbel"/>
              <a:sym typeface="Corbel"/>
            </a:endParaRPr>
          </a:p>
        </p:txBody>
      </p:sp>
      <p:sp>
        <p:nvSpPr>
          <p:cNvPr id="1246" name="Google Shape;1246;g29105228ff6_0_380"/>
          <p:cNvSpPr txBox="1"/>
          <p:nvPr/>
        </p:nvSpPr>
        <p:spPr>
          <a:xfrm>
            <a:off x="2661920" y="0"/>
            <a:ext cx="7772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Arial"/>
                <a:ea typeface="Arial"/>
                <a:cs typeface="Arial"/>
                <a:sym typeface="Arial"/>
              </a:rPr>
              <a:t>Who can be a Treatment Supporter </a:t>
            </a:r>
            <a:endParaRPr/>
          </a:p>
        </p:txBody>
      </p:sp>
      <p:pic>
        <p:nvPicPr>
          <p:cNvPr id="1247" name="Google Shape;1247;g29105228ff6_0_380"/>
          <p:cNvPicPr preferRelativeResize="0"/>
          <p:nvPr/>
        </p:nvPicPr>
        <p:blipFill rotWithShape="1">
          <a:blip r:embed="rId3">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g29105228ff6_0_387"/>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1253" name="Google Shape;1253;g29105228ff6_0_387"/>
          <p:cNvSpPr txBox="1">
            <a:spLocks noGrp="1"/>
          </p:cNvSpPr>
          <p:nvPr>
            <p:ph type="body" idx="1"/>
          </p:nvPr>
        </p:nvSpPr>
        <p:spPr>
          <a:xfrm>
            <a:off x="478350" y="973390"/>
            <a:ext cx="11073000" cy="3923700"/>
          </a:xfrm>
          <a:prstGeom prst="rect">
            <a:avLst/>
          </a:prstGeom>
          <a:noFill/>
          <a:ln>
            <a:noFill/>
          </a:ln>
        </p:spPr>
        <p:txBody>
          <a:bodyPr spcFirstLastPara="1" wrap="square" lIns="91425" tIns="45700" rIns="91425" bIns="45700" anchor="t" anchorCtr="0">
            <a:noAutofit/>
          </a:bodyPr>
          <a:lstStyle/>
          <a:p>
            <a:pPr marL="444500" lvl="1" indent="-516890" algn="just" rtl="0">
              <a:lnSpc>
                <a:spcPct val="130000"/>
              </a:lnSpc>
              <a:spcBef>
                <a:spcPts val="36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The Treatment Supporter is a person who helps a TB patient to complete his treatment </a:t>
            </a:r>
            <a:endParaRPr sz="2400"/>
          </a:p>
          <a:p>
            <a:pPr marL="444500" lvl="1" indent="-516890" algn="just" rtl="0">
              <a:lnSpc>
                <a:spcPct val="130000"/>
              </a:lnSpc>
              <a:spcBef>
                <a:spcPts val="61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They explain the patients about TB treatment and inform them about the treatment facilities provided by the government </a:t>
            </a:r>
            <a:endParaRPr sz="2400">
              <a:solidFill>
                <a:srgbClr val="000000"/>
              </a:solidFill>
              <a:latin typeface="Corbel"/>
              <a:ea typeface="Corbel"/>
              <a:cs typeface="Corbel"/>
              <a:sym typeface="Corbel"/>
            </a:endParaRPr>
          </a:p>
          <a:p>
            <a:pPr marL="444500" lvl="1" indent="-516890" algn="just" rtl="0">
              <a:lnSpc>
                <a:spcPct val="130000"/>
              </a:lnSpc>
              <a:spcBef>
                <a:spcPts val="61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They encourage patients to take the prescribed TB medication regularly, on schedule, for the full duration of the treatment</a:t>
            </a:r>
            <a:endParaRPr sz="2400"/>
          </a:p>
          <a:p>
            <a:pPr marL="444500" lvl="1" indent="-516890" algn="just" rtl="0">
              <a:lnSpc>
                <a:spcPct val="130000"/>
              </a:lnSpc>
              <a:spcBef>
                <a:spcPts val="61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They record the patient’s treatment adherence details on the treatment card</a:t>
            </a:r>
            <a:endParaRPr sz="2400"/>
          </a:p>
          <a:p>
            <a:pPr marL="444500" lvl="1" indent="-516890" algn="just" rtl="0">
              <a:lnSpc>
                <a:spcPct val="130000"/>
              </a:lnSpc>
              <a:spcBef>
                <a:spcPts val="61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They help the patients to visit nearest health facility for regular health check ups and conduct the follow-up tests on time</a:t>
            </a:r>
            <a:endParaRPr sz="2400"/>
          </a:p>
          <a:p>
            <a:pPr marL="444500" lvl="1" indent="-516890" algn="just" rtl="0">
              <a:lnSpc>
                <a:spcPct val="130000"/>
              </a:lnSpc>
              <a:spcBef>
                <a:spcPts val="610"/>
              </a:spcBef>
              <a:spcAft>
                <a:spcPts val="250"/>
              </a:spcAft>
              <a:buClr>
                <a:srgbClr val="0099FF"/>
              </a:buClr>
              <a:buSzPts val="2400"/>
              <a:buFont typeface="Noto Sans Symbols"/>
              <a:buChar char="▪"/>
            </a:pPr>
            <a:r>
              <a:rPr lang="en-IN" sz="2400">
                <a:solidFill>
                  <a:srgbClr val="000000"/>
                </a:solidFill>
                <a:latin typeface="Corbel"/>
                <a:ea typeface="Corbel"/>
                <a:cs typeface="Corbel"/>
                <a:sym typeface="Corbel"/>
              </a:rPr>
              <a:t>If the patient faces any health issues such as ADR, refers the patient to the health facility</a:t>
            </a:r>
            <a:endParaRPr sz="2400" b="1">
              <a:solidFill>
                <a:srgbClr val="000000"/>
              </a:solidFill>
              <a:latin typeface="Corbel"/>
              <a:ea typeface="Corbel"/>
              <a:cs typeface="Corbel"/>
              <a:sym typeface="Corbel"/>
            </a:endParaRPr>
          </a:p>
        </p:txBody>
      </p:sp>
      <p:sp>
        <p:nvSpPr>
          <p:cNvPr id="1254" name="Google Shape;1254;g29105228ff6_0_387"/>
          <p:cNvSpPr txBox="1"/>
          <p:nvPr/>
        </p:nvSpPr>
        <p:spPr>
          <a:xfrm>
            <a:off x="2661920" y="0"/>
            <a:ext cx="7772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Arial"/>
                <a:ea typeface="Arial"/>
                <a:cs typeface="Arial"/>
                <a:sym typeface="Arial"/>
              </a:rPr>
              <a:t>Role of a Treatment Supporter </a:t>
            </a:r>
            <a:endParaRPr/>
          </a:p>
        </p:txBody>
      </p:sp>
      <p:pic>
        <p:nvPicPr>
          <p:cNvPr id="1255" name="Google Shape;1255;g29105228ff6_0_387"/>
          <p:cNvPicPr preferRelativeResize="0"/>
          <p:nvPr/>
        </p:nvPicPr>
        <p:blipFill rotWithShape="1">
          <a:blip r:embed="rId3">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g29105228ff6_0_394"/>
          <p:cNvSpPr txBox="1"/>
          <p:nvPr/>
        </p:nvSpPr>
        <p:spPr>
          <a:xfrm>
            <a:off x="331724" y="2587878"/>
            <a:ext cx="22416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None/>
            </a:pPr>
            <a:r>
              <a:rPr lang="en-IN" sz="3600" b="0" i="0" u="none" strike="noStrike" cap="none">
                <a:solidFill>
                  <a:srgbClr val="FFFFFF"/>
                </a:solidFill>
                <a:latin typeface="Corbel"/>
                <a:ea typeface="Corbel"/>
                <a:cs typeface="Corbel"/>
                <a:sym typeface="Corbel"/>
              </a:rPr>
              <a:t>Treatment  Supporter’s  Honorarium</a:t>
            </a:r>
            <a:endParaRPr sz="3600" b="0" i="0" u="none" strike="noStrike" cap="none">
              <a:solidFill>
                <a:srgbClr val="000000"/>
              </a:solidFill>
              <a:latin typeface="Corbel"/>
              <a:ea typeface="Corbel"/>
              <a:cs typeface="Corbel"/>
              <a:sym typeface="Corbel"/>
            </a:endParaRPr>
          </a:p>
        </p:txBody>
      </p:sp>
      <p:sp>
        <p:nvSpPr>
          <p:cNvPr id="1261" name="Google Shape;1261;g29105228ff6_0_394"/>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About the Treatment Supporter Honorarium Scheme</a:t>
            </a:r>
            <a:endParaRPr/>
          </a:p>
        </p:txBody>
      </p:sp>
      <p:sp>
        <p:nvSpPr>
          <p:cNvPr id="1262" name="Google Shape;1262;g29105228ff6_0_394"/>
          <p:cNvSpPr txBox="1">
            <a:spLocks noGrp="1"/>
          </p:cNvSpPr>
          <p:nvPr>
            <p:ph type="body" idx="1"/>
          </p:nvPr>
        </p:nvSpPr>
        <p:spPr>
          <a:xfrm>
            <a:off x="331725" y="877074"/>
            <a:ext cx="11432100" cy="3651300"/>
          </a:xfrm>
          <a:prstGeom prst="rect">
            <a:avLst/>
          </a:prstGeom>
          <a:noFill/>
          <a:ln>
            <a:noFill/>
          </a:ln>
        </p:spPr>
        <p:txBody>
          <a:bodyPr spcFirstLastPara="1" wrap="square" lIns="91425" tIns="45700" rIns="91425" bIns="45700" anchor="t" anchorCtr="0">
            <a:noAutofit/>
          </a:bodyPr>
          <a:lstStyle/>
          <a:p>
            <a:pPr marL="95250" lvl="0" indent="0" algn="just" rtl="0">
              <a:lnSpc>
                <a:spcPct val="130000"/>
              </a:lnSpc>
              <a:spcBef>
                <a:spcPts val="360"/>
              </a:spcBef>
              <a:spcAft>
                <a:spcPts val="0"/>
              </a:spcAft>
              <a:buClr>
                <a:srgbClr val="0099FF"/>
              </a:buClr>
              <a:buSzPts val="1260"/>
              <a:buNone/>
            </a:pPr>
            <a:r>
              <a:rPr lang="en-IN" sz="2400" b="1" dirty="0">
                <a:solidFill>
                  <a:srgbClr val="000000"/>
                </a:solidFill>
                <a:latin typeface="Corbel"/>
                <a:ea typeface="Corbel"/>
                <a:cs typeface="Corbel"/>
                <a:sym typeface="Corbel"/>
              </a:rPr>
              <a:t>Eligibility: Honorarium to be disbursed  upon completion or cure of TB patient as below</a:t>
            </a:r>
            <a:endParaRPr sz="2400" dirty="0"/>
          </a:p>
          <a:p>
            <a:pPr marL="908050" lvl="3" indent="-427990" algn="just" rtl="0">
              <a:lnSpc>
                <a:spcPct val="13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For </a:t>
            </a:r>
            <a:r>
              <a:rPr lang="en-US" sz="2400" u="none" strike="noStrike" dirty="0">
                <a:effectLst/>
              </a:rPr>
              <a:t>DS-TB /H Monopoly </a:t>
            </a:r>
            <a:r>
              <a:rPr lang="en-IN" sz="2400" dirty="0">
                <a:solidFill>
                  <a:srgbClr val="000000"/>
                </a:solidFill>
                <a:latin typeface="Corbel"/>
                <a:ea typeface="Corbel"/>
                <a:cs typeface="Corbel"/>
                <a:sym typeface="Corbel"/>
              </a:rPr>
              <a:t>, Rs. 1,000 </a:t>
            </a:r>
            <a:endParaRPr sz="2400" dirty="0">
              <a:solidFill>
                <a:srgbClr val="000000"/>
              </a:solidFill>
              <a:latin typeface="Corbel"/>
              <a:ea typeface="Corbel"/>
              <a:cs typeface="Corbel"/>
              <a:sym typeface="Corbel"/>
            </a:endParaRPr>
          </a:p>
          <a:p>
            <a:pPr marL="908050" lvl="3" indent="-427990" algn="just" rtl="0">
              <a:lnSpc>
                <a:spcPct val="13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For DRTB cases, Rs. 5,000 </a:t>
            </a:r>
            <a:endParaRPr sz="2400" dirty="0"/>
          </a:p>
          <a:p>
            <a:pPr marL="1365250" lvl="4" indent="-427989" algn="just" rtl="0">
              <a:lnSpc>
                <a:spcPct val="13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Rs. 2,000 at end of IP (6 months)</a:t>
            </a:r>
            <a:endParaRPr sz="2400" dirty="0"/>
          </a:p>
          <a:p>
            <a:pPr marL="1365250" lvl="4" indent="-427989" algn="just" rtl="0">
              <a:lnSpc>
                <a:spcPct val="130000"/>
              </a:lnSpc>
              <a:spcBef>
                <a:spcPts val="610"/>
              </a:spcBef>
              <a:spcAft>
                <a:spcPts val="250"/>
              </a:spcAft>
              <a:buClr>
                <a:srgbClr val="0099FF"/>
              </a:buClr>
              <a:buSzPts val="2400"/>
              <a:buFont typeface="Noto Sans Symbols"/>
              <a:buChar char="▪"/>
            </a:pPr>
            <a:r>
              <a:rPr lang="en-IN" sz="2400" dirty="0">
                <a:solidFill>
                  <a:srgbClr val="000000"/>
                </a:solidFill>
                <a:latin typeface="Corbel"/>
                <a:ea typeface="Corbel"/>
                <a:cs typeface="Corbel"/>
                <a:sym typeface="Corbel"/>
              </a:rPr>
              <a:t>Rs. 3,000 on Treatment completion</a:t>
            </a:r>
            <a:endParaRPr sz="2400" dirty="0"/>
          </a:p>
        </p:txBody>
      </p:sp>
      <p:pic>
        <p:nvPicPr>
          <p:cNvPr id="1263" name="Google Shape;1263;g29105228ff6_0_394"/>
          <p:cNvPicPr preferRelativeResize="0"/>
          <p:nvPr/>
        </p:nvPicPr>
        <p:blipFill rotWithShape="1">
          <a:blip r:embed="rId3">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29105228ff6_0_401"/>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DBT processing via Ni-kshay</a:t>
            </a:r>
            <a:endParaRPr sz="2800"/>
          </a:p>
        </p:txBody>
      </p:sp>
      <p:sp>
        <p:nvSpPr>
          <p:cNvPr id="1269" name="Google Shape;1269;g29105228ff6_0_401"/>
          <p:cNvSpPr/>
          <p:nvPr/>
        </p:nvSpPr>
        <p:spPr>
          <a:xfrm>
            <a:off x="720549" y="2505794"/>
            <a:ext cx="5964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1</a:t>
            </a:r>
            <a:endParaRPr sz="1500"/>
          </a:p>
        </p:txBody>
      </p:sp>
      <p:sp>
        <p:nvSpPr>
          <p:cNvPr id="1270" name="Google Shape;1270;g29105228ff6_0_401"/>
          <p:cNvSpPr/>
          <p:nvPr/>
        </p:nvSpPr>
        <p:spPr>
          <a:xfrm>
            <a:off x="1511727" y="2495327"/>
            <a:ext cx="49302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Registration of Treatment Supporter</a:t>
            </a:r>
            <a:endParaRPr sz="1500"/>
          </a:p>
        </p:txBody>
      </p:sp>
      <p:sp>
        <p:nvSpPr>
          <p:cNvPr id="1271" name="Google Shape;1271;g29105228ff6_0_401"/>
          <p:cNvSpPr/>
          <p:nvPr/>
        </p:nvSpPr>
        <p:spPr>
          <a:xfrm>
            <a:off x="720549" y="3163466"/>
            <a:ext cx="5964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2</a:t>
            </a:r>
            <a:endParaRPr sz="1500"/>
          </a:p>
        </p:txBody>
      </p:sp>
      <p:sp>
        <p:nvSpPr>
          <p:cNvPr id="1272" name="Google Shape;1272;g29105228ff6_0_401"/>
          <p:cNvSpPr/>
          <p:nvPr/>
        </p:nvSpPr>
        <p:spPr>
          <a:xfrm>
            <a:off x="1511727" y="3152998"/>
            <a:ext cx="49302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Update Bank details of Treatment Supporter</a:t>
            </a:r>
            <a:endParaRPr sz="1500"/>
          </a:p>
        </p:txBody>
      </p:sp>
      <p:sp>
        <p:nvSpPr>
          <p:cNvPr id="1273" name="Google Shape;1273;g29105228ff6_0_401"/>
          <p:cNvSpPr/>
          <p:nvPr/>
        </p:nvSpPr>
        <p:spPr>
          <a:xfrm>
            <a:off x="720549" y="3821137"/>
            <a:ext cx="5964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3</a:t>
            </a:r>
            <a:endParaRPr sz="1500"/>
          </a:p>
        </p:txBody>
      </p:sp>
      <p:sp>
        <p:nvSpPr>
          <p:cNvPr id="1274" name="Google Shape;1274;g29105228ff6_0_401"/>
          <p:cNvSpPr/>
          <p:nvPr/>
        </p:nvSpPr>
        <p:spPr>
          <a:xfrm>
            <a:off x="1511727" y="3810670"/>
            <a:ext cx="49302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Assign Treatment Supporter to a patient</a:t>
            </a:r>
            <a:endParaRPr sz="1900" b="0" i="0" u="none" strike="noStrike" cap="none">
              <a:solidFill>
                <a:schemeClr val="lt1"/>
              </a:solidFill>
              <a:latin typeface="Arial"/>
              <a:ea typeface="Arial"/>
              <a:cs typeface="Arial"/>
              <a:sym typeface="Arial"/>
            </a:endParaRPr>
          </a:p>
        </p:txBody>
      </p:sp>
      <p:sp>
        <p:nvSpPr>
          <p:cNvPr id="1275" name="Google Shape;1275;g29105228ff6_0_401"/>
          <p:cNvSpPr/>
          <p:nvPr/>
        </p:nvSpPr>
        <p:spPr>
          <a:xfrm>
            <a:off x="720549" y="4528385"/>
            <a:ext cx="5964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4</a:t>
            </a:r>
            <a:endParaRPr sz="1500"/>
          </a:p>
        </p:txBody>
      </p:sp>
      <p:sp>
        <p:nvSpPr>
          <p:cNvPr id="1276" name="Google Shape;1276;g29105228ff6_0_401"/>
          <p:cNvSpPr/>
          <p:nvPr/>
        </p:nvSpPr>
        <p:spPr>
          <a:xfrm>
            <a:off x="1511727" y="4517918"/>
            <a:ext cx="49302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Manually create Benefits</a:t>
            </a:r>
            <a:endParaRPr sz="1900" b="0" i="0" u="none" strike="noStrike" cap="none">
              <a:solidFill>
                <a:schemeClr val="lt1"/>
              </a:solidFill>
              <a:latin typeface="Arial"/>
              <a:ea typeface="Arial"/>
              <a:cs typeface="Arial"/>
              <a:sym typeface="Arial"/>
            </a:endParaRPr>
          </a:p>
        </p:txBody>
      </p:sp>
      <p:sp>
        <p:nvSpPr>
          <p:cNvPr id="1277" name="Google Shape;1277;g29105228ff6_0_401"/>
          <p:cNvSpPr/>
          <p:nvPr/>
        </p:nvSpPr>
        <p:spPr>
          <a:xfrm>
            <a:off x="720549" y="5213600"/>
            <a:ext cx="5964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5</a:t>
            </a:r>
            <a:endParaRPr sz="1500"/>
          </a:p>
        </p:txBody>
      </p:sp>
      <p:sp>
        <p:nvSpPr>
          <p:cNvPr id="1278" name="Google Shape;1278;g29105228ff6_0_401"/>
          <p:cNvSpPr/>
          <p:nvPr/>
        </p:nvSpPr>
        <p:spPr>
          <a:xfrm>
            <a:off x="1511727" y="5203133"/>
            <a:ext cx="4930200" cy="4488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Approval of  Benefit by DBT Checker </a:t>
            </a:r>
            <a:endParaRPr sz="1900" b="0" i="0" u="none" strike="noStrike" cap="none">
              <a:solidFill>
                <a:schemeClr val="lt1"/>
              </a:solidFill>
              <a:latin typeface="Arial"/>
              <a:ea typeface="Arial"/>
              <a:cs typeface="Arial"/>
              <a:sym typeface="Arial"/>
            </a:endParaRPr>
          </a:p>
        </p:txBody>
      </p:sp>
      <p:sp>
        <p:nvSpPr>
          <p:cNvPr id="1279" name="Google Shape;1279;g29105228ff6_0_401"/>
          <p:cNvSpPr txBox="1"/>
          <p:nvPr/>
        </p:nvSpPr>
        <p:spPr>
          <a:xfrm>
            <a:off x="7027745" y="2866773"/>
            <a:ext cx="3252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500" b="0" i="0" u="none" strike="noStrike" cap="none">
                <a:solidFill>
                  <a:srgbClr val="000000"/>
                </a:solidFill>
                <a:latin typeface="Arial"/>
                <a:ea typeface="Arial"/>
                <a:cs typeface="Arial"/>
                <a:sym typeface="Arial"/>
              </a:rPr>
              <a:t>(Once per treatment supporter)</a:t>
            </a:r>
            <a:endParaRPr sz="1500"/>
          </a:p>
        </p:txBody>
      </p:sp>
      <p:sp>
        <p:nvSpPr>
          <p:cNvPr id="1280" name="Google Shape;1280;g29105228ff6_0_401"/>
          <p:cNvSpPr/>
          <p:nvPr/>
        </p:nvSpPr>
        <p:spPr>
          <a:xfrm>
            <a:off x="6631765" y="2495327"/>
            <a:ext cx="206100" cy="11064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dk1"/>
              </a:solidFill>
              <a:latin typeface="Arial"/>
              <a:ea typeface="Arial"/>
              <a:cs typeface="Arial"/>
              <a:sym typeface="Arial"/>
            </a:endParaRPr>
          </a:p>
        </p:txBody>
      </p:sp>
      <p:sp>
        <p:nvSpPr>
          <p:cNvPr id="1281" name="Google Shape;1281;g29105228ff6_0_401"/>
          <p:cNvSpPr txBox="1"/>
          <p:nvPr/>
        </p:nvSpPr>
        <p:spPr>
          <a:xfrm>
            <a:off x="7027745" y="4603141"/>
            <a:ext cx="51249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500" b="0" i="0" u="none" strike="noStrike" cap="none">
                <a:solidFill>
                  <a:srgbClr val="000000"/>
                </a:solidFill>
                <a:latin typeface="Arial"/>
                <a:ea typeface="Arial"/>
                <a:cs typeface="Arial"/>
                <a:sym typeface="Arial"/>
              </a:rPr>
              <a:t>(Once per DS TB patient and twice per DR TB Patient)</a:t>
            </a:r>
            <a:endParaRPr sz="1500"/>
          </a:p>
        </p:txBody>
      </p:sp>
      <p:sp>
        <p:nvSpPr>
          <p:cNvPr id="1282" name="Google Shape;1282;g29105228ff6_0_401"/>
          <p:cNvSpPr txBox="1"/>
          <p:nvPr/>
        </p:nvSpPr>
        <p:spPr>
          <a:xfrm>
            <a:off x="7027745" y="5256211"/>
            <a:ext cx="2407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500" b="0" i="0" u="none" strike="noStrike" cap="none">
                <a:solidFill>
                  <a:srgbClr val="000000"/>
                </a:solidFill>
                <a:latin typeface="Arial"/>
                <a:ea typeface="Arial"/>
                <a:cs typeface="Arial"/>
                <a:sym typeface="Arial"/>
              </a:rPr>
              <a:t>(Once per benefit)</a:t>
            </a:r>
            <a:endParaRPr sz="1500"/>
          </a:p>
        </p:txBody>
      </p:sp>
      <p:sp>
        <p:nvSpPr>
          <p:cNvPr id="1283" name="Google Shape;1283;g29105228ff6_0_401"/>
          <p:cNvSpPr/>
          <p:nvPr/>
        </p:nvSpPr>
        <p:spPr>
          <a:xfrm>
            <a:off x="6631765" y="5167279"/>
            <a:ext cx="206100" cy="5526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dk1"/>
              </a:solidFill>
              <a:latin typeface="Arial"/>
              <a:ea typeface="Arial"/>
              <a:cs typeface="Arial"/>
              <a:sym typeface="Arial"/>
            </a:endParaRPr>
          </a:p>
        </p:txBody>
      </p:sp>
      <p:sp>
        <p:nvSpPr>
          <p:cNvPr id="1284" name="Google Shape;1284;g29105228ff6_0_401"/>
          <p:cNvSpPr txBox="1">
            <a:spLocks noGrp="1"/>
          </p:cNvSpPr>
          <p:nvPr>
            <p:ph type="body" idx="1"/>
          </p:nvPr>
        </p:nvSpPr>
        <p:spPr>
          <a:xfrm>
            <a:off x="331724" y="877077"/>
            <a:ext cx="11432100" cy="1059600"/>
          </a:xfrm>
          <a:prstGeom prst="rect">
            <a:avLst/>
          </a:prstGeom>
          <a:noFill/>
          <a:ln>
            <a:noFill/>
          </a:ln>
        </p:spPr>
        <p:txBody>
          <a:bodyPr spcFirstLastPara="1" wrap="square" lIns="91425" tIns="45700" rIns="91425" bIns="45700" anchor="t" anchorCtr="0">
            <a:noAutofit/>
          </a:bodyPr>
          <a:lstStyle/>
          <a:p>
            <a:pPr marL="95250" lvl="0" indent="0" algn="just" rtl="0">
              <a:lnSpc>
                <a:spcPct val="130000"/>
              </a:lnSpc>
              <a:spcBef>
                <a:spcPts val="360"/>
              </a:spcBef>
              <a:spcAft>
                <a:spcPts val="0"/>
              </a:spcAft>
              <a:buClr>
                <a:srgbClr val="0099FF"/>
              </a:buClr>
              <a:buSzPts val="1260"/>
              <a:buNone/>
            </a:pPr>
            <a:r>
              <a:rPr lang="en-IN" sz="2400" dirty="0">
                <a:solidFill>
                  <a:srgbClr val="000000"/>
                </a:solidFill>
                <a:latin typeface="Corbel"/>
                <a:ea typeface="Corbel"/>
                <a:cs typeface="Corbel"/>
                <a:sym typeface="Corbel"/>
              </a:rPr>
              <a:t>Following are the 5 steps to be followed for processing payments under this scheme. This is the only scheme in Ni-</a:t>
            </a:r>
            <a:r>
              <a:rPr lang="en-IN" sz="2400" dirty="0" err="1">
                <a:solidFill>
                  <a:srgbClr val="000000"/>
                </a:solidFill>
                <a:latin typeface="Corbel"/>
                <a:ea typeface="Corbel"/>
                <a:cs typeface="Corbel"/>
                <a:sym typeface="Corbel"/>
              </a:rPr>
              <a:t>kshay</a:t>
            </a:r>
            <a:r>
              <a:rPr lang="en-IN" sz="2400" dirty="0">
                <a:solidFill>
                  <a:srgbClr val="000000"/>
                </a:solidFill>
                <a:latin typeface="Corbel"/>
                <a:ea typeface="Corbel"/>
                <a:cs typeface="Corbel"/>
                <a:sym typeface="Corbel"/>
              </a:rPr>
              <a:t> in which the benefits must be generated manually by </a:t>
            </a:r>
            <a:r>
              <a:rPr lang="en-IN" sz="2400" b="1" dirty="0">
                <a:solidFill>
                  <a:srgbClr val="FF0000"/>
                </a:solidFill>
                <a:latin typeface="Corbel"/>
                <a:ea typeface="Corbel"/>
                <a:cs typeface="Corbel"/>
                <a:sym typeface="Corbel"/>
              </a:rPr>
              <a:t>TU User</a:t>
            </a:r>
            <a:r>
              <a:rPr lang="en-IN" sz="2400" dirty="0">
                <a:solidFill>
                  <a:srgbClr val="000000"/>
                </a:solidFill>
                <a:latin typeface="Corbel"/>
                <a:ea typeface="Corbel"/>
                <a:cs typeface="Corbel"/>
                <a:sym typeface="Corbel"/>
              </a:rPr>
              <a:t>. </a:t>
            </a:r>
            <a:endParaRPr sz="2400" dirty="0"/>
          </a:p>
          <a:p>
            <a:pPr marL="95250" lvl="0" indent="0" algn="just" rtl="0">
              <a:lnSpc>
                <a:spcPct val="130000"/>
              </a:lnSpc>
              <a:spcBef>
                <a:spcPts val="610"/>
              </a:spcBef>
              <a:spcAft>
                <a:spcPts val="250"/>
              </a:spcAft>
              <a:buClr>
                <a:srgbClr val="0099FF"/>
              </a:buClr>
              <a:buSzPts val="1260"/>
              <a:buNone/>
            </a:pPr>
            <a:endParaRPr sz="2400" dirty="0"/>
          </a:p>
        </p:txBody>
      </p:sp>
      <p:sp>
        <p:nvSpPr>
          <p:cNvPr id="1285" name="Google Shape;1285;g29105228ff6_0_401"/>
          <p:cNvSpPr/>
          <p:nvPr/>
        </p:nvSpPr>
        <p:spPr>
          <a:xfrm>
            <a:off x="6631765" y="3758688"/>
            <a:ext cx="206100" cy="5526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dk1"/>
              </a:solidFill>
              <a:latin typeface="Arial"/>
              <a:ea typeface="Arial"/>
              <a:cs typeface="Arial"/>
              <a:sym typeface="Arial"/>
            </a:endParaRPr>
          </a:p>
        </p:txBody>
      </p:sp>
      <p:sp>
        <p:nvSpPr>
          <p:cNvPr id="1286" name="Google Shape;1286;g29105228ff6_0_401"/>
          <p:cNvSpPr/>
          <p:nvPr/>
        </p:nvSpPr>
        <p:spPr>
          <a:xfrm>
            <a:off x="6631765" y="4487475"/>
            <a:ext cx="206100" cy="5526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dk1"/>
              </a:solidFill>
              <a:latin typeface="Arial"/>
              <a:ea typeface="Arial"/>
              <a:cs typeface="Arial"/>
              <a:sym typeface="Arial"/>
            </a:endParaRPr>
          </a:p>
        </p:txBody>
      </p:sp>
      <p:sp>
        <p:nvSpPr>
          <p:cNvPr id="1287" name="Google Shape;1287;g29105228ff6_0_401"/>
          <p:cNvSpPr txBox="1"/>
          <p:nvPr/>
        </p:nvSpPr>
        <p:spPr>
          <a:xfrm>
            <a:off x="7027745" y="3810670"/>
            <a:ext cx="2407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500" b="0" i="0" u="none" strike="noStrike" cap="none">
                <a:solidFill>
                  <a:srgbClr val="000000"/>
                </a:solidFill>
                <a:latin typeface="Arial"/>
                <a:ea typeface="Arial"/>
                <a:cs typeface="Arial"/>
                <a:sym typeface="Arial"/>
              </a:rPr>
              <a:t>(Once per benefit)</a:t>
            </a:r>
            <a:endParaRPr sz="1500"/>
          </a:p>
        </p:txBody>
      </p:sp>
      <p:pic>
        <p:nvPicPr>
          <p:cNvPr id="1288" name="Google Shape;1288;g29105228ff6_0_401"/>
          <p:cNvPicPr preferRelativeResize="0"/>
          <p:nvPr/>
        </p:nvPicPr>
        <p:blipFill rotWithShape="1">
          <a:blip r:embed="rId3">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8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668273" y="45883"/>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90000"/>
              </a:lnSpc>
              <a:buClr>
                <a:srgbClr val="FFFFFF"/>
              </a:buClr>
              <a:buSzPts val="3600"/>
            </a:pPr>
            <a:r>
              <a:rPr kumimoji="0" lang="en-IN" sz="3600" b="1" i="0" u="none" strike="noStrike" kern="1200" cap="none" spc="0" normalizeH="0" baseline="0" noProof="0" dirty="0">
                <a:ln>
                  <a:noFill/>
                </a:ln>
                <a:solidFill>
                  <a:prstClr val="white"/>
                </a:solidFill>
                <a:effectLst/>
                <a:uLnTx/>
                <a:uFillTx/>
                <a:latin typeface="Calibri"/>
                <a:ea typeface="Calibri"/>
                <a:cs typeface="Arial"/>
              </a:rPr>
              <a:t>New Incentive (Not a DBT scheme)</a:t>
            </a:r>
            <a:endParaRPr kumimoji="0" sz="3600" b="1" i="0" u="none" strike="noStrike" kern="1200" cap="none" spc="0" normalizeH="0" baseline="0" noProof="0" dirty="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endParaRP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Rectangle: Rounded Corners 7">
            <a:extLst>
              <a:ext uri="{FF2B5EF4-FFF2-40B4-BE49-F238E27FC236}">
                <a16:creationId xmlns:a16="http://schemas.microsoft.com/office/drawing/2014/main" id="{5ADF4436-3F8F-2A6B-E51D-AA8060EAF2C4}"/>
              </a:ext>
            </a:extLst>
          </p:cNvPr>
          <p:cNvSpPr/>
          <p:nvPr/>
        </p:nvSpPr>
        <p:spPr>
          <a:xfrm>
            <a:off x="534839" y="904240"/>
            <a:ext cx="5086349" cy="5348641"/>
          </a:xfrm>
          <a:prstGeom prst="roundRect">
            <a:avLst>
              <a:gd name="adj" fmla="val 81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ea typeface="+mn-ea"/>
                <a:cs typeface="+mn-cs"/>
              </a:defRPr>
            </a:lvl1pPr>
            <a:lvl2pPr marL="457200" algn="l" defTabSz="914400" rtl="0" eaLnBrk="1" latinLnBrk="0" hangingPunct="1">
              <a:defRPr sz="1800" kern="1200">
                <a:solidFill>
                  <a:srgbClr val="FFFFFF"/>
                </a:solidFill>
                <a:latin typeface="Calibri" panose="020F0502020204030204"/>
                <a:ea typeface="+mn-ea"/>
                <a:cs typeface="+mn-cs"/>
              </a:defRPr>
            </a:lvl2pPr>
            <a:lvl3pPr marL="914400" algn="l" defTabSz="914400" rtl="0" eaLnBrk="1" latinLnBrk="0" hangingPunct="1">
              <a:defRPr sz="1800" kern="1200">
                <a:solidFill>
                  <a:srgbClr val="FFFFFF"/>
                </a:solidFill>
                <a:latin typeface="Calibri" panose="020F0502020204030204"/>
                <a:ea typeface="+mn-ea"/>
                <a:cs typeface="+mn-cs"/>
              </a:defRPr>
            </a:lvl3pPr>
            <a:lvl4pPr marL="1371600" algn="l" defTabSz="914400" rtl="0" eaLnBrk="1" latinLnBrk="0" hangingPunct="1">
              <a:defRPr sz="1800" kern="1200">
                <a:solidFill>
                  <a:srgbClr val="FFFFFF"/>
                </a:solidFill>
                <a:latin typeface="Calibri" panose="020F0502020204030204"/>
                <a:ea typeface="+mn-ea"/>
                <a:cs typeface="+mn-cs"/>
              </a:defRPr>
            </a:lvl4pPr>
            <a:lvl5pPr marL="1828800" algn="l" defTabSz="914400" rtl="0" eaLnBrk="1" latinLnBrk="0" hangingPunct="1">
              <a:defRPr sz="1800" kern="1200">
                <a:solidFill>
                  <a:srgbClr val="FFFFFF"/>
                </a:solidFill>
                <a:latin typeface="Calibri" panose="020F0502020204030204"/>
                <a:ea typeface="+mn-ea"/>
                <a:cs typeface="+mn-cs"/>
              </a:defRPr>
            </a:lvl5pPr>
            <a:lvl6pPr marL="2286000" algn="l" defTabSz="914400" rtl="0" eaLnBrk="1" latinLnBrk="0" hangingPunct="1">
              <a:defRPr sz="1800" kern="1200">
                <a:solidFill>
                  <a:srgbClr val="FFFFFF"/>
                </a:solidFill>
                <a:latin typeface="Calibri" panose="020F0502020204030204"/>
                <a:ea typeface="+mn-ea"/>
                <a:cs typeface="+mn-cs"/>
              </a:defRPr>
            </a:lvl6pPr>
            <a:lvl7pPr marL="2743200" algn="l" defTabSz="914400" rtl="0" eaLnBrk="1" latinLnBrk="0" hangingPunct="1">
              <a:defRPr sz="1800" kern="1200">
                <a:solidFill>
                  <a:srgbClr val="FFFFFF"/>
                </a:solidFill>
                <a:latin typeface="Calibri" panose="020F0502020204030204"/>
                <a:ea typeface="+mn-ea"/>
                <a:cs typeface="+mn-cs"/>
              </a:defRPr>
            </a:lvl7pPr>
            <a:lvl8pPr marL="3200400" algn="l" defTabSz="914400" rtl="0" eaLnBrk="1" latinLnBrk="0" hangingPunct="1">
              <a:defRPr sz="1800" kern="1200">
                <a:solidFill>
                  <a:srgbClr val="FFFFFF"/>
                </a:solidFill>
                <a:latin typeface="Calibri" panose="020F0502020204030204"/>
                <a:ea typeface="+mn-ea"/>
                <a:cs typeface="+mn-cs"/>
              </a:defRPr>
            </a:lvl8pPr>
            <a:lvl9pPr marL="3657600" algn="l" defTabSz="914400" rtl="0" eaLnBrk="1" latinLnBrk="0" hangingPunct="1">
              <a:defRPr sz="1800" kern="1200">
                <a:solidFill>
                  <a:srgbClr val="FFFFFF"/>
                </a:solidFill>
                <a:latin typeface="Calibri" panose="020F0502020204030204"/>
                <a:ea typeface="+mn-ea"/>
                <a:cs typeface="+mn-cs"/>
              </a:defRPr>
            </a:lvl9pPr>
          </a:lstStyle>
          <a:p>
            <a:pPr marR="0" lvl="0" algn="just" defTabSz="914400" rtl="0" eaLnBrk="1" fontAlgn="auto" latinLnBrk="0" hangingPunct="1">
              <a:lnSpc>
                <a:spcPct val="100000"/>
              </a:lnSpc>
              <a:spcBef>
                <a:spcPts val="0"/>
              </a:spcBef>
              <a:spcAft>
                <a:spcPts val="0"/>
              </a:spcAft>
              <a:buClrTx/>
              <a:buSzPts val="1000"/>
              <a:tabLst>
                <a:tab pos="457200" algn="l"/>
              </a:tabLst>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Provision of Rs. 50/- to ASHA/Community volunteer for facilitating seeding of bank account within 15 days from the date of treatment initiation.</a:t>
            </a:r>
            <a:endParaRPr kumimoji="0" lang="en-IN" sz="3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50000"/>
              </a:lnSpc>
              <a:spcBef>
                <a:spcPts val="0"/>
              </a:spcBef>
              <a:spcAft>
                <a:spcPts val="600"/>
              </a:spcAft>
              <a:buClrTx/>
              <a:buSzTx/>
              <a:tabLst/>
              <a:defRPr/>
            </a:pPr>
            <a:endParaRPr kumimoji="0" lang="en-IN"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ysClr val="windowText" lastClr="000000"/>
              </a:solidFill>
              <a:effectLst/>
              <a:uLnTx/>
              <a:uFillTx/>
              <a:latin typeface="Calibri" panose="020F0502020204030204"/>
              <a:ea typeface="Calibri"/>
              <a:cs typeface="Arial"/>
            </a:endParaRPr>
          </a:p>
        </p:txBody>
      </p:sp>
      <p:pic>
        <p:nvPicPr>
          <p:cNvPr id="3" name="Picture 2">
            <a:extLst>
              <a:ext uri="{FF2B5EF4-FFF2-40B4-BE49-F238E27FC236}">
                <a16:creationId xmlns:a16="http://schemas.microsoft.com/office/drawing/2014/main" id="{84BE5A8C-C482-2673-6920-B5860392CF85}"/>
              </a:ext>
            </a:extLst>
          </p:cNvPr>
          <p:cNvPicPr>
            <a:picLocks noChangeAspect="1"/>
          </p:cNvPicPr>
          <p:nvPr/>
        </p:nvPicPr>
        <p:blipFill>
          <a:blip r:embed="rId4"/>
          <a:stretch>
            <a:fillRect/>
          </a:stretch>
        </p:blipFill>
        <p:spPr>
          <a:xfrm>
            <a:off x="6914606" y="832513"/>
            <a:ext cx="4191000" cy="54972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1293" name="Google Shape;1293;g29105228ff6_0_425"/>
          <p:cNvPicPr preferRelativeResize="0"/>
          <p:nvPr/>
        </p:nvPicPr>
        <p:blipFill rotWithShape="1">
          <a:blip r:embed="rId3">
            <a:alphaModFix/>
          </a:blip>
          <a:srcRect/>
          <a:stretch/>
        </p:blipFill>
        <p:spPr>
          <a:xfrm>
            <a:off x="184400" y="1178350"/>
            <a:ext cx="11913277" cy="5506650"/>
          </a:xfrm>
          <a:prstGeom prst="rect">
            <a:avLst/>
          </a:prstGeom>
          <a:noFill/>
          <a:ln w="9525" cap="flat" cmpd="sng">
            <a:solidFill>
              <a:srgbClr val="000000"/>
            </a:solidFill>
            <a:prstDash val="solid"/>
            <a:round/>
            <a:headEnd type="none" w="sm" len="sm"/>
            <a:tailEnd type="none" w="sm" len="sm"/>
          </a:ln>
        </p:spPr>
      </p:pic>
      <p:sp>
        <p:nvSpPr>
          <p:cNvPr id="1294" name="Google Shape;1294;g29105228ff6_0_425"/>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1: Registration of Treatment Supporter in Ni-kshay</a:t>
            </a:r>
            <a:endParaRPr sz="2800"/>
          </a:p>
        </p:txBody>
      </p:sp>
      <p:sp>
        <p:nvSpPr>
          <p:cNvPr id="1295" name="Google Shape;1295;g29105228ff6_0_425"/>
          <p:cNvSpPr txBox="1"/>
          <p:nvPr/>
        </p:nvSpPr>
        <p:spPr>
          <a:xfrm>
            <a:off x="563247" y="807930"/>
            <a:ext cx="43398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IN" sz="1800" b="1" i="0" u="none" strike="noStrike" cap="none">
                <a:solidFill>
                  <a:srgbClr val="000000"/>
                </a:solidFill>
                <a:latin typeface="Corbel"/>
                <a:ea typeface="Corbel"/>
                <a:cs typeface="Corbel"/>
                <a:sym typeface="Corbel"/>
              </a:rPr>
              <a:t>Go to Admin  🡪 Staff/TS Management</a:t>
            </a:r>
            <a:endParaRPr sz="1600" b="0" i="0" u="none" strike="noStrike" cap="none">
              <a:solidFill>
                <a:srgbClr val="000000"/>
              </a:solidFill>
              <a:latin typeface="Corbel"/>
              <a:ea typeface="Corbel"/>
              <a:cs typeface="Corbel"/>
              <a:sym typeface="Corbel"/>
            </a:endParaRPr>
          </a:p>
        </p:txBody>
      </p:sp>
      <p:sp>
        <p:nvSpPr>
          <p:cNvPr id="1296" name="Google Shape;1296;g29105228ff6_0_425"/>
          <p:cNvSpPr/>
          <p:nvPr/>
        </p:nvSpPr>
        <p:spPr>
          <a:xfrm>
            <a:off x="4272335" y="5860721"/>
            <a:ext cx="2191741" cy="549761"/>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g29105228ff6_0_425"/>
          <p:cNvSpPr/>
          <p:nvPr/>
        </p:nvSpPr>
        <p:spPr>
          <a:xfrm>
            <a:off x="184393" y="5507035"/>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g29105228ff6_0_425"/>
          <p:cNvSpPr/>
          <p:nvPr/>
        </p:nvSpPr>
        <p:spPr>
          <a:xfrm>
            <a:off x="6738417" y="5976856"/>
            <a:ext cx="1298400" cy="317100"/>
          </a:xfrm>
          <a:prstGeom prst="wedgeRectCallout">
            <a:avLst>
              <a:gd name="adj1" fmla="val -77440"/>
              <a:gd name="adj2" fmla="val 17402"/>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    Select “Yes”</a:t>
            </a:r>
            <a:endParaRPr/>
          </a:p>
        </p:txBody>
      </p:sp>
      <p:sp>
        <p:nvSpPr>
          <p:cNvPr id="1299" name="Google Shape;1299;g29105228ff6_0_425"/>
          <p:cNvSpPr/>
          <p:nvPr/>
        </p:nvSpPr>
        <p:spPr>
          <a:xfrm>
            <a:off x="9288314" y="3860811"/>
            <a:ext cx="2298000" cy="317100"/>
          </a:xfrm>
          <a:prstGeom prst="wedgeRectCallout">
            <a:avLst>
              <a:gd name="adj1" fmla="val -72568"/>
              <a:gd name="adj2" fmla="val 20343"/>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    Select “PublicAndPrivate”</a:t>
            </a:r>
            <a:endParaRPr/>
          </a:p>
        </p:txBody>
      </p:sp>
      <p:sp>
        <p:nvSpPr>
          <p:cNvPr id="1300" name="Google Shape;1300;g29105228ff6_0_425"/>
          <p:cNvSpPr/>
          <p:nvPr/>
        </p:nvSpPr>
        <p:spPr>
          <a:xfrm>
            <a:off x="8843037" y="1696273"/>
            <a:ext cx="3091920" cy="549761"/>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Note: Treatment Supporters can be created only at TU and PHI levels </a:t>
            </a:r>
            <a:endParaRPr/>
          </a:p>
        </p:txBody>
      </p:sp>
      <p:sp>
        <p:nvSpPr>
          <p:cNvPr id="1301" name="Google Shape;1301;g29105228ff6_0_425"/>
          <p:cNvSpPr/>
          <p:nvPr/>
        </p:nvSpPr>
        <p:spPr>
          <a:xfrm>
            <a:off x="9404121" y="4600932"/>
            <a:ext cx="2298000" cy="397500"/>
          </a:xfrm>
          <a:prstGeom prst="wedgeRectCallout">
            <a:avLst>
              <a:gd name="adj1" fmla="val -74192"/>
              <a:gd name="adj2" fmla="val 17402"/>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 Mobile No. must be unique</a:t>
            </a:r>
            <a:endParaRPr/>
          </a:p>
        </p:txBody>
      </p:sp>
      <p:sp>
        <p:nvSpPr>
          <p:cNvPr id="1302" name="Google Shape;1302;g29105228ff6_0_425"/>
          <p:cNvSpPr/>
          <p:nvPr/>
        </p:nvSpPr>
        <p:spPr>
          <a:xfrm>
            <a:off x="184393" y="4844486"/>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303" name="Google Shape;1303;g29105228ff6_0_425"/>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g29105228ff6_0_439"/>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2: Update Bank details of Treatment Supporter</a:t>
            </a:r>
            <a:endParaRPr/>
          </a:p>
        </p:txBody>
      </p:sp>
      <p:pic>
        <p:nvPicPr>
          <p:cNvPr id="1309" name="Google Shape;1309;g29105228ff6_0_439"/>
          <p:cNvPicPr preferRelativeResize="0"/>
          <p:nvPr/>
        </p:nvPicPr>
        <p:blipFill rotWithShape="1">
          <a:blip r:embed="rId3">
            <a:alphaModFix/>
          </a:blip>
          <a:srcRect/>
          <a:stretch/>
        </p:blipFill>
        <p:spPr>
          <a:xfrm>
            <a:off x="0" y="13063"/>
            <a:ext cx="2134042" cy="613954"/>
          </a:xfrm>
          <a:prstGeom prst="rect">
            <a:avLst/>
          </a:prstGeom>
          <a:noFill/>
          <a:ln>
            <a:noFill/>
          </a:ln>
        </p:spPr>
      </p:pic>
      <p:pic>
        <p:nvPicPr>
          <p:cNvPr id="1310" name="Google Shape;1310;g29105228ff6_0_439"/>
          <p:cNvPicPr preferRelativeResize="0"/>
          <p:nvPr/>
        </p:nvPicPr>
        <p:blipFill rotWithShape="1">
          <a:blip r:embed="rId4">
            <a:alphaModFix/>
          </a:blip>
          <a:srcRect/>
          <a:stretch/>
        </p:blipFill>
        <p:spPr>
          <a:xfrm>
            <a:off x="143691" y="1071154"/>
            <a:ext cx="12048307" cy="5577840"/>
          </a:xfrm>
          <a:prstGeom prst="rect">
            <a:avLst/>
          </a:prstGeom>
          <a:noFill/>
          <a:ln w="9525" cap="flat" cmpd="sng">
            <a:solidFill>
              <a:schemeClr val="dk1"/>
            </a:solidFill>
            <a:prstDash val="solid"/>
            <a:round/>
            <a:headEnd type="none" w="sm" len="sm"/>
            <a:tailEnd type="none" w="sm" len="sm"/>
          </a:ln>
        </p:spPr>
      </p:pic>
      <p:sp>
        <p:nvSpPr>
          <p:cNvPr id="1311" name="Google Shape;1311;g29105228ff6_0_439"/>
          <p:cNvSpPr/>
          <p:nvPr/>
        </p:nvSpPr>
        <p:spPr>
          <a:xfrm>
            <a:off x="7659727" y="3138151"/>
            <a:ext cx="3564000" cy="581700"/>
          </a:xfrm>
          <a:prstGeom prst="wedgeRectCallout">
            <a:avLst>
              <a:gd name="adj1" fmla="val -90079"/>
              <a:gd name="adj2" fmla="val 7164"/>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Treatment Supporter can login into Ni-kshay and view /edit details of patients assigned</a:t>
            </a:r>
            <a:endParaRPr/>
          </a:p>
        </p:txBody>
      </p:sp>
      <p:sp>
        <p:nvSpPr>
          <p:cNvPr id="1312" name="Google Shape;1312;g29105228ff6_0_439"/>
          <p:cNvSpPr/>
          <p:nvPr/>
        </p:nvSpPr>
        <p:spPr>
          <a:xfrm>
            <a:off x="4266292" y="3187336"/>
            <a:ext cx="1898237" cy="561878"/>
          </a:xfrm>
          <a:custGeom>
            <a:avLst/>
            <a:gdLst/>
            <a:ahLst/>
            <a:cxnLst/>
            <a:rect l="l" t="t" r="r" b="b"/>
            <a:pathLst>
              <a:path w="2781300" h="440689" extrusionOk="0">
                <a:moveTo>
                  <a:pt x="0" y="440435"/>
                </a:moveTo>
                <a:lnTo>
                  <a:pt x="2781300" y="440435"/>
                </a:lnTo>
                <a:lnTo>
                  <a:pt x="2781300"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g29105228ff6_0_439"/>
          <p:cNvSpPr/>
          <p:nvPr/>
        </p:nvSpPr>
        <p:spPr>
          <a:xfrm>
            <a:off x="6167845" y="1536915"/>
            <a:ext cx="915300" cy="402600"/>
          </a:xfrm>
          <a:prstGeom prst="wedgeRectCallout">
            <a:avLst>
              <a:gd name="adj1" fmla="val -49924"/>
              <a:gd name="adj2" fmla="val -14089"/>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Select Yes</a:t>
            </a:r>
            <a:endParaRPr sz="1400" b="0" i="0" u="none" strike="noStrike" cap="none">
              <a:solidFill>
                <a:srgbClr val="000000"/>
              </a:solidFill>
              <a:latin typeface="Arial"/>
              <a:ea typeface="Arial"/>
              <a:cs typeface="Arial"/>
              <a:sym typeface="Arial"/>
            </a:endParaRPr>
          </a:p>
        </p:txBody>
      </p:sp>
      <p:sp>
        <p:nvSpPr>
          <p:cNvPr id="1314" name="Google Shape;1314;g29105228ff6_0_439"/>
          <p:cNvSpPr/>
          <p:nvPr/>
        </p:nvSpPr>
        <p:spPr>
          <a:xfrm>
            <a:off x="3612661" y="1536915"/>
            <a:ext cx="2354817" cy="513404"/>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g29105228ff6_0_439"/>
          <p:cNvSpPr/>
          <p:nvPr/>
        </p:nvSpPr>
        <p:spPr>
          <a:xfrm>
            <a:off x="7988007" y="2026503"/>
            <a:ext cx="3564000" cy="581700"/>
          </a:xfrm>
          <a:prstGeom prst="wedgeRectCallout">
            <a:avLst>
              <a:gd name="adj1" fmla="val -72282"/>
              <a:gd name="adj2" fmla="val 6121"/>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If same staff is Informant then select Yes</a:t>
            </a:r>
            <a:endParaRPr sz="1400" b="0" i="0" u="none" strike="noStrike" cap="none">
              <a:solidFill>
                <a:srgbClr val="000000"/>
              </a:solidFill>
              <a:latin typeface="Arial"/>
              <a:ea typeface="Arial"/>
              <a:cs typeface="Arial"/>
              <a:sym typeface="Arial"/>
            </a:endParaRPr>
          </a:p>
        </p:txBody>
      </p:sp>
      <p:sp>
        <p:nvSpPr>
          <p:cNvPr id="1316" name="Google Shape;1316;g29105228ff6_0_439"/>
          <p:cNvSpPr/>
          <p:nvPr/>
        </p:nvSpPr>
        <p:spPr>
          <a:xfrm>
            <a:off x="3612661" y="2094264"/>
            <a:ext cx="2354817" cy="513404"/>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7" name="Google Shape;1317;g29105228ff6_0_439"/>
          <p:cNvSpPr/>
          <p:nvPr/>
        </p:nvSpPr>
        <p:spPr>
          <a:xfrm>
            <a:off x="6183583" y="2149886"/>
            <a:ext cx="915300" cy="402600"/>
          </a:xfrm>
          <a:prstGeom prst="wedgeRectCallout">
            <a:avLst>
              <a:gd name="adj1" fmla="val -49924"/>
              <a:gd name="adj2" fmla="val -14089"/>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Select Yes</a:t>
            </a:r>
            <a:endParaRPr sz="1400" b="0" i="0" u="none" strike="noStrike" cap="none">
              <a:solidFill>
                <a:srgbClr val="000000"/>
              </a:solidFill>
              <a:latin typeface="Arial"/>
              <a:ea typeface="Arial"/>
              <a:cs typeface="Arial"/>
              <a:sym typeface="Arial"/>
            </a:endParaRPr>
          </a:p>
        </p:txBody>
      </p:sp>
      <p:sp>
        <p:nvSpPr>
          <p:cNvPr id="1318" name="Google Shape;1318;g29105228ff6_0_439"/>
          <p:cNvSpPr/>
          <p:nvPr/>
        </p:nvSpPr>
        <p:spPr>
          <a:xfrm>
            <a:off x="1789610" y="5799909"/>
            <a:ext cx="2372100" cy="849000"/>
          </a:xfrm>
          <a:prstGeom prst="wedgeRectCallout">
            <a:avLst>
              <a:gd name="adj1" fmla="val 65216"/>
              <a:gd name="adj2" fmla="val 33267"/>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As Bank details are entered, its sent to PFMS for validation</a:t>
            </a:r>
            <a:endParaRPr/>
          </a:p>
        </p:txBody>
      </p:sp>
      <p:sp>
        <p:nvSpPr>
          <p:cNvPr id="1319" name="Google Shape;1319;g29105228ff6_0_439"/>
          <p:cNvSpPr/>
          <p:nvPr/>
        </p:nvSpPr>
        <p:spPr>
          <a:xfrm>
            <a:off x="9909635" y="5310631"/>
            <a:ext cx="254634" cy="1151287"/>
          </a:xfrm>
          <a:custGeom>
            <a:avLst/>
            <a:gdLst/>
            <a:ahLst/>
            <a:cxnLst/>
            <a:rect l="l" t="t" r="r" b="b"/>
            <a:pathLst>
              <a:path w="254634" h="1805940" extrusionOk="0">
                <a:moveTo>
                  <a:pt x="0" y="0"/>
                </a:moveTo>
                <a:lnTo>
                  <a:pt x="49512" y="1670"/>
                </a:lnTo>
                <a:lnTo>
                  <a:pt x="89963" y="6223"/>
                </a:lnTo>
                <a:lnTo>
                  <a:pt x="117246" y="12965"/>
                </a:lnTo>
                <a:lnTo>
                  <a:pt x="127253" y="21208"/>
                </a:lnTo>
                <a:lnTo>
                  <a:pt x="127253" y="867384"/>
                </a:lnTo>
                <a:lnTo>
                  <a:pt x="137261" y="875638"/>
                </a:lnTo>
                <a:lnTo>
                  <a:pt x="164544" y="882380"/>
                </a:lnTo>
                <a:lnTo>
                  <a:pt x="204995" y="886926"/>
                </a:lnTo>
                <a:lnTo>
                  <a:pt x="254507" y="888593"/>
                </a:lnTo>
                <a:lnTo>
                  <a:pt x="204995" y="890260"/>
                </a:lnTo>
                <a:lnTo>
                  <a:pt x="164544" y="894807"/>
                </a:lnTo>
                <a:lnTo>
                  <a:pt x="137261" y="901548"/>
                </a:lnTo>
                <a:lnTo>
                  <a:pt x="127253" y="909802"/>
                </a:lnTo>
                <a:lnTo>
                  <a:pt x="127253" y="1784731"/>
                </a:lnTo>
                <a:lnTo>
                  <a:pt x="117246" y="1792984"/>
                </a:lnTo>
                <a:lnTo>
                  <a:pt x="89963" y="1799726"/>
                </a:lnTo>
                <a:lnTo>
                  <a:pt x="49512" y="1804272"/>
                </a:lnTo>
                <a:lnTo>
                  <a:pt x="0" y="1805939"/>
                </a:lnTo>
              </a:path>
            </a:pathLst>
          </a:cu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g29105228ff6_0_439"/>
          <p:cNvSpPr/>
          <p:nvPr/>
        </p:nvSpPr>
        <p:spPr>
          <a:xfrm>
            <a:off x="10658744" y="5636389"/>
            <a:ext cx="1368000" cy="500400"/>
          </a:xfrm>
          <a:prstGeom prst="wedgeRectCallout">
            <a:avLst>
              <a:gd name="adj1" fmla="val -72568"/>
              <a:gd name="adj2" fmla="val 20343"/>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Enter Bank details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g29105228ff6_0_455"/>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3: Assign Treatment Supporter to patient</a:t>
            </a:r>
            <a:endParaRPr sz="2800"/>
          </a:p>
        </p:txBody>
      </p:sp>
      <p:sp>
        <p:nvSpPr>
          <p:cNvPr id="1326" name="Google Shape;1326;g29105228ff6_0_455"/>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None/>
            </a:pPr>
            <a:r>
              <a:rPr lang="en-IN" sz="1800" b="1" i="0" u="none" strike="noStrike" cap="none">
                <a:solidFill>
                  <a:srgbClr val="000000"/>
                </a:solidFill>
                <a:latin typeface="Corbel"/>
                <a:ea typeface="Corbel"/>
                <a:cs typeface="Corbel"/>
                <a:sym typeface="Corbel"/>
              </a:rPr>
              <a:t>Open the Patient’s record, Go to “Others” 🡪</a:t>
            </a:r>
            <a:r>
              <a:rPr lang="en-IN" sz="1800" b="0" i="0" u="none" strike="noStrike" cap="none">
                <a:solidFill>
                  <a:srgbClr val="000000"/>
                </a:solidFill>
                <a:latin typeface="Times New Roman"/>
                <a:ea typeface="Times New Roman"/>
                <a:cs typeface="Times New Roman"/>
                <a:sym typeface="Times New Roman"/>
              </a:rPr>
              <a:t> </a:t>
            </a:r>
            <a:r>
              <a:rPr lang="en-IN" sz="1800" b="1" i="0" u="none" strike="noStrike" cap="none">
                <a:solidFill>
                  <a:srgbClr val="000000"/>
                </a:solidFill>
                <a:latin typeface="Corbel"/>
                <a:ea typeface="Corbel"/>
                <a:cs typeface="Corbel"/>
                <a:sym typeface="Corbel"/>
              </a:rPr>
              <a:t>“Staff/Treatment Supporter”</a:t>
            </a:r>
            <a:endParaRPr sz="1800" b="0" i="0" u="none" strike="noStrike" cap="none">
              <a:solidFill>
                <a:srgbClr val="000000"/>
              </a:solidFill>
              <a:latin typeface="Corbel"/>
              <a:ea typeface="Corbel"/>
              <a:cs typeface="Corbel"/>
              <a:sym typeface="Corbel"/>
            </a:endParaRPr>
          </a:p>
        </p:txBody>
      </p:sp>
      <p:sp>
        <p:nvSpPr>
          <p:cNvPr id="1327" name="Google Shape;1327;g29105228ff6_0_455"/>
          <p:cNvSpPr/>
          <p:nvPr/>
        </p:nvSpPr>
        <p:spPr>
          <a:xfrm>
            <a:off x="0" y="1434083"/>
            <a:ext cx="12192000" cy="525630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g29105228ff6_0_455"/>
          <p:cNvSpPr/>
          <p:nvPr/>
        </p:nvSpPr>
        <p:spPr>
          <a:xfrm>
            <a:off x="6793082" y="5738690"/>
            <a:ext cx="1588800" cy="317100"/>
          </a:xfrm>
          <a:prstGeom prst="wedgeRectCallout">
            <a:avLst>
              <a:gd name="adj1" fmla="val -68855"/>
              <a:gd name="adj2" fmla="val -130180"/>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 Click here to Add</a:t>
            </a:r>
            <a:endParaRPr/>
          </a:p>
        </p:txBody>
      </p:sp>
      <p:pic>
        <p:nvPicPr>
          <p:cNvPr id="1329" name="Google Shape;1329;g29105228ff6_0_455"/>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g29105228ff6_0_463"/>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3: Assign Treatment Supporter to patient</a:t>
            </a:r>
            <a:endParaRPr sz="2800"/>
          </a:p>
        </p:txBody>
      </p:sp>
      <p:sp>
        <p:nvSpPr>
          <p:cNvPr id="1335" name="Google Shape;1335;g29105228ff6_0_463"/>
          <p:cNvSpPr/>
          <p:nvPr/>
        </p:nvSpPr>
        <p:spPr>
          <a:xfrm>
            <a:off x="44196" y="1651000"/>
            <a:ext cx="12147900" cy="498510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6" name="Google Shape;1336;g29105228ff6_0_463"/>
          <p:cNvSpPr/>
          <p:nvPr/>
        </p:nvSpPr>
        <p:spPr>
          <a:xfrm>
            <a:off x="1983232" y="5311140"/>
            <a:ext cx="4112700" cy="97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7" name="Google Shape;1337;g29105228ff6_0_463"/>
          <p:cNvSpPr/>
          <p:nvPr/>
        </p:nvSpPr>
        <p:spPr>
          <a:xfrm>
            <a:off x="8205133" y="5972006"/>
            <a:ext cx="3728700" cy="634200"/>
          </a:xfrm>
          <a:prstGeom prst="rect">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Note: The Treatment Supporters of Patient’s current TUs will appear in this drop down</a:t>
            </a:r>
            <a:endParaRPr/>
          </a:p>
        </p:txBody>
      </p:sp>
      <p:sp>
        <p:nvSpPr>
          <p:cNvPr id="1338" name="Google Shape;1338;g29105228ff6_0_463"/>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None/>
            </a:pPr>
            <a:r>
              <a:rPr lang="en-IN" sz="1800" b="1" i="0" u="none" strike="noStrike" cap="none">
                <a:solidFill>
                  <a:srgbClr val="000000"/>
                </a:solidFill>
                <a:latin typeface="Corbel"/>
                <a:ea typeface="Corbel"/>
                <a:cs typeface="Corbel"/>
                <a:sym typeface="Corbel"/>
              </a:rPr>
              <a:t>Select Treatment Supporter’s Name</a:t>
            </a:r>
            <a:endParaRPr/>
          </a:p>
        </p:txBody>
      </p:sp>
      <p:pic>
        <p:nvPicPr>
          <p:cNvPr id="1339" name="Google Shape;1339;g29105228ff6_0_463"/>
          <p:cNvPicPr preferRelativeResize="0"/>
          <p:nvPr/>
        </p:nvPicPr>
        <p:blipFill rotWithShape="1">
          <a:blip r:embed="rId5">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g29105228ff6_0_472"/>
          <p:cNvSpPr txBox="1">
            <a:spLocks noGrp="1"/>
          </p:cNvSpPr>
          <p:nvPr>
            <p:ph type="title"/>
          </p:nvPr>
        </p:nvSpPr>
        <p:spPr>
          <a:xfrm>
            <a:off x="486837" y="646262"/>
            <a:ext cx="11106300" cy="566400"/>
          </a:xfrm>
          <a:prstGeom prst="rect">
            <a:avLst/>
          </a:prstGeom>
          <a:noFill/>
          <a:ln>
            <a:noFill/>
          </a:ln>
        </p:spPr>
        <p:txBody>
          <a:bodyPr spcFirstLastPara="1" wrap="square" lIns="0" tIns="12050" rIns="0" bIns="0" anchor="ctr" anchorCtr="0">
            <a:spAutoFit/>
          </a:bodyPr>
          <a:lstStyle/>
          <a:p>
            <a:pPr marL="554990" lvl="0" indent="0" algn="l" rtl="0">
              <a:lnSpc>
                <a:spcPct val="100000"/>
              </a:lnSpc>
              <a:spcBef>
                <a:spcPts val="95"/>
              </a:spcBef>
              <a:spcAft>
                <a:spcPts val="0"/>
              </a:spcAft>
              <a:buSzPts val="3600"/>
              <a:buNone/>
            </a:pPr>
            <a:r>
              <a:rPr lang="en-IN"/>
              <a:t>2. Assigning a Treatment Supporter to a Patient</a:t>
            </a:r>
            <a:endParaRPr/>
          </a:p>
        </p:txBody>
      </p:sp>
      <p:sp>
        <p:nvSpPr>
          <p:cNvPr id="1345" name="Google Shape;1345;g29105228ff6_0_472"/>
          <p:cNvSpPr/>
          <p:nvPr/>
        </p:nvSpPr>
        <p:spPr>
          <a:xfrm>
            <a:off x="11212491" y="1238685"/>
            <a:ext cx="914400" cy="1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6" name="Google Shape;1346;g29105228ff6_0_472"/>
          <p:cNvSpPr/>
          <p:nvPr/>
        </p:nvSpPr>
        <p:spPr>
          <a:xfrm>
            <a:off x="160002" y="1336998"/>
            <a:ext cx="11759700" cy="4365900"/>
          </a:xfrm>
          <a:prstGeom prst="rect">
            <a:avLst/>
          </a:prstGeom>
          <a:blipFill rotWithShape="1">
            <a:blip r:embed="rId3">
              <a:alphaModFix/>
            </a:blip>
            <a:stretch>
              <a:fillRect b="-25828"/>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g29105228ff6_0_472"/>
          <p:cNvSpPr/>
          <p:nvPr/>
        </p:nvSpPr>
        <p:spPr>
          <a:xfrm>
            <a:off x="11224007" y="1248745"/>
            <a:ext cx="914400" cy="1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48" name="Google Shape;1348;g29105228ff6_0_472"/>
          <p:cNvSpPr/>
          <p:nvPr/>
        </p:nvSpPr>
        <p:spPr>
          <a:xfrm>
            <a:off x="11301349" y="3936638"/>
            <a:ext cx="460878" cy="428052"/>
          </a:xfrm>
          <a:custGeom>
            <a:avLst/>
            <a:gdLst/>
            <a:ahLst/>
            <a:cxnLst/>
            <a:rect l="l" t="t" r="r" b="b"/>
            <a:pathLst>
              <a:path w="295909" h="320039" extrusionOk="0">
                <a:moveTo>
                  <a:pt x="0" y="320039"/>
                </a:moveTo>
                <a:lnTo>
                  <a:pt x="295655" y="320039"/>
                </a:lnTo>
                <a:lnTo>
                  <a:pt x="295655" y="0"/>
                </a:lnTo>
                <a:lnTo>
                  <a:pt x="0" y="0"/>
                </a:lnTo>
                <a:lnTo>
                  <a:pt x="0" y="320039"/>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g29105228ff6_0_472"/>
          <p:cNvSpPr/>
          <p:nvPr/>
        </p:nvSpPr>
        <p:spPr>
          <a:xfrm>
            <a:off x="8786114" y="4726665"/>
            <a:ext cx="2976300" cy="659100"/>
          </a:xfrm>
          <a:prstGeom prst="wedgeRectCallout">
            <a:avLst>
              <a:gd name="adj1" fmla="val 40955"/>
              <a:gd name="adj2" fmla="val -93178"/>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A Treatment Supporter can be  unassigned by clicking the  delete button</a:t>
            </a:r>
            <a:endParaRPr/>
          </a:p>
        </p:txBody>
      </p:sp>
      <p:sp>
        <p:nvSpPr>
          <p:cNvPr id="1350" name="Google Shape;1350;g29105228ff6_0_472"/>
          <p:cNvSpPr txBox="1"/>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3: Assign Treatment Supporter to patient</a:t>
            </a:r>
            <a:endParaRPr sz="2800" b="0" i="0" u="none" strike="noStrike" cap="none">
              <a:solidFill>
                <a:srgbClr val="FFFFFF"/>
              </a:solidFill>
              <a:latin typeface="Corbel"/>
              <a:ea typeface="Corbel"/>
              <a:cs typeface="Corbel"/>
              <a:sym typeface="Corbel"/>
            </a:endParaRPr>
          </a:p>
        </p:txBody>
      </p:sp>
      <p:sp>
        <p:nvSpPr>
          <p:cNvPr id="1351" name="Google Shape;1351;g29105228ff6_0_472"/>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IN" sz="1800" b="1" i="0" u="none" strike="noStrike" cap="none">
                <a:solidFill>
                  <a:srgbClr val="000000"/>
                </a:solidFill>
                <a:latin typeface="Corbel"/>
                <a:ea typeface="Corbel"/>
                <a:cs typeface="Corbel"/>
                <a:sym typeface="Corbel"/>
              </a:rPr>
              <a:t>Treatment Supporter cannot be unassigned if a benefit has been sent to PFMS or paid</a:t>
            </a:r>
            <a:endParaRPr sz="1800" b="0" i="0" u="none" strike="noStrike" cap="none">
              <a:solidFill>
                <a:srgbClr val="000000"/>
              </a:solidFill>
              <a:latin typeface="Corbel"/>
              <a:ea typeface="Corbel"/>
              <a:cs typeface="Corbel"/>
              <a:sym typeface="Corbel"/>
            </a:endParaRPr>
          </a:p>
        </p:txBody>
      </p:sp>
      <p:pic>
        <p:nvPicPr>
          <p:cNvPr id="1352" name="Google Shape;1352;g29105228ff6_0_472"/>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g29105228ff6_0_484"/>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4: Manually create Benefits</a:t>
            </a:r>
            <a:endParaRPr/>
          </a:p>
        </p:txBody>
      </p:sp>
      <p:sp>
        <p:nvSpPr>
          <p:cNvPr id="1358" name="Google Shape;1358;g29105228ff6_0_484"/>
          <p:cNvSpPr txBox="1">
            <a:spLocks noGrp="1"/>
          </p:cNvSpPr>
          <p:nvPr>
            <p:ph type="body" idx="1"/>
          </p:nvPr>
        </p:nvSpPr>
        <p:spPr>
          <a:xfrm>
            <a:off x="432079" y="731855"/>
            <a:ext cx="11160900" cy="5494774"/>
          </a:xfrm>
          <a:prstGeom prst="rect">
            <a:avLst/>
          </a:prstGeom>
          <a:noFill/>
          <a:ln>
            <a:noFill/>
          </a:ln>
        </p:spPr>
        <p:txBody>
          <a:bodyPr spcFirstLastPara="1" wrap="square" lIns="91425" tIns="45700" rIns="91425" bIns="45700" anchor="t" anchorCtr="0">
            <a:noAutofit/>
          </a:bodyPr>
          <a:lstStyle/>
          <a:p>
            <a:pPr marL="12700" marR="5080" lvl="0" indent="0" algn="l" rtl="0">
              <a:lnSpc>
                <a:spcPct val="100000"/>
              </a:lnSpc>
              <a:spcBef>
                <a:spcPts val="600"/>
              </a:spcBef>
              <a:spcAft>
                <a:spcPts val="0"/>
              </a:spcAft>
              <a:buClr>
                <a:srgbClr val="40B9D2"/>
              </a:buClr>
              <a:buSzPts val="1867"/>
              <a:buNone/>
            </a:pPr>
            <a:r>
              <a:rPr lang="en-IN" sz="2400" dirty="0">
                <a:solidFill>
                  <a:srgbClr val="000E46"/>
                </a:solidFill>
              </a:rPr>
              <a:t>Benefit can be created only if the following conditions are met:</a:t>
            </a:r>
            <a:endParaRPr sz="2400" dirty="0"/>
          </a:p>
          <a:p>
            <a:pPr marL="469900" marR="5080" lvl="0" indent="-491045" algn="l" rtl="0">
              <a:lnSpc>
                <a:spcPct val="100000"/>
              </a:lnSpc>
              <a:spcBef>
                <a:spcPts val="600"/>
              </a:spcBef>
              <a:spcAft>
                <a:spcPts val="0"/>
              </a:spcAft>
              <a:buClr>
                <a:srgbClr val="40B9D2"/>
              </a:buClr>
              <a:buSzPts val="2400"/>
              <a:buFont typeface="Corbel"/>
              <a:buAutoNum type="arabicPeriod"/>
            </a:pPr>
            <a:r>
              <a:rPr lang="en-IN" sz="2400" dirty="0">
                <a:solidFill>
                  <a:srgbClr val="000E46"/>
                </a:solidFill>
              </a:rPr>
              <a:t>A staff (Treatment supporter = </a:t>
            </a:r>
            <a:r>
              <a:rPr lang="en-IN" sz="2400" b="1" dirty="0">
                <a:solidFill>
                  <a:srgbClr val="FF0000"/>
                </a:solidFill>
              </a:rPr>
              <a:t>Yes</a:t>
            </a:r>
            <a:r>
              <a:rPr lang="en-IN" sz="2400" dirty="0">
                <a:solidFill>
                  <a:srgbClr val="000E46"/>
                </a:solidFill>
              </a:rPr>
              <a:t>) is assigned as Treatment supporter to the patient</a:t>
            </a:r>
            <a:endParaRPr sz="2400" dirty="0"/>
          </a:p>
          <a:p>
            <a:pPr marL="469900" marR="5080" lvl="0" indent="-491045" algn="l" rtl="0">
              <a:lnSpc>
                <a:spcPct val="100000"/>
              </a:lnSpc>
              <a:spcBef>
                <a:spcPts val="600"/>
              </a:spcBef>
              <a:spcAft>
                <a:spcPts val="0"/>
              </a:spcAft>
              <a:buClr>
                <a:srgbClr val="40B9D2"/>
              </a:buClr>
              <a:buSzPts val="2400"/>
              <a:buFont typeface="Corbel"/>
              <a:buAutoNum type="arabicPeriod"/>
            </a:pPr>
            <a:r>
              <a:rPr lang="en-IN" sz="2400" dirty="0">
                <a:solidFill>
                  <a:srgbClr val="000E46"/>
                </a:solidFill>
              </a:rPr>
              <a:t>The assigned staff has Eligible for Honorarium = </a:t>
            </a:r>
            <a:r>
              <a:rPr lang="en-IN" sz="2400" b="1" dirty="0">
                <a:solidFill>
                  <a:srgbClr val="FF0000"/>
                </a:solidFill>
              </a:rPr>
              <a:t>Yes</a:t>
            </a:r>
            <a:endParaRPr sz="2400" b="1" dirty="0">
              <a:solidFill>
                <a:srgbClr val="FF0000"/>
              </a:solidFill>
            </a:endParaRPr>
          </a:p>
          <a:p>
            <a:pPr marL="469900" lvl="0" indent="-491045" algn="l" rtl="0">
              <a:lnSpc>
                <a:spcPct val="100000"/>
              </a:lnSpc>
              <a:spcBef>
                <a:spcPts val="600"/>
              </a:spcBef>
              <a:spcAft>
                <a:spcPts val="0"/>
              </a:spcAft>
              <a:buClr>
                <a:srgbClr val="40B9D2"/>
              </a:buClr>
              <a:buSzPts val="2400"/>
              <a:buFont typeface="Corbel"/>
              <a:buAutoNum type="arabicPeriod"/>
            </a:pPr>
            <a:r>
              <a:rPr lang="en-IN" sz="2400" dirty="0">
                <a:solidFill>
                  <a:srgbClr val="000E46"/>
                </a:solidFill>
              </a:rPr>
              <a:t>Treatment Supporter’s Bank details are </a:t>
            </a:r>
            <a:r>
              <a:rPr lang="en-IN" sz="2400" b="1" dirty="0">
                <a:solidFill>
                  <a:srgbClr val="FF0000"/>
                </a:solidFill>
              </a:rPr>
              <a:t>validated </a:t>
            </a:r>
            <a:r>
              <a:rPr lang="en-IN" sz="2400" dirty="0">
                <a:solidFill>
                  <a:srgbClr val="000E46"/>
                </a:solidFill>
              </a:rPr>
              <a:t>by PFMS</a:t>
            </a:r>
            <a:endParaRPr sz="2400" dirty="0"/>
          </a:p>
          <a:p>
            <a:pPr marL="469900" marR="731520" lvl="0" indent="-491045" algn="l" rtl="0">
              <a:lnSpc>
                <a:spcPct val="100000"/>
              </a:lnSpc>
              <a:spcBef>
                <a:spcPts val="600"/>
              </a:spcBef>
              <a:spcAft>
                <a:spcPts val="0"/>
              </a:spcAft>
              <a:buClr>
                <a:srgbClr val="40B9D2"/>
              </a:buClr>
              <a:buSzPts val="2400"/>
              <a:buFont typeface="Corbel"/>
              <a:buAutoNum type="arabicPeriod"/>
            </a:pPr>
            <a:r>
              <a:rPr lang="en-IN" sz="2400" dirty="0">
                <a:solidFill>
                  <a:srgbClr val="000E46"/>
                </a:solidFill>
              </a:rPr>
              <a:t>Treatment Status of patient: </a:t>
            </a:r>
            <a:endParaRPr sz="2400" dirty="0"/>
          </a:p>
          <a:p>
            <a:pPr marL="927100" marR="731520" lvl="1" indent="-499554" algn="l" rtl="0">
              <a:lnSpc>
                <a:spcPct val="100000"/>
              </a:lnSpc>
              <a:spcBef>
                <a:spcPts val="600"/>
              </a:spcBef>
              <a:spcAft>
                <a:spcPts val="0"/>
              </a:spcAft>
              <a:buClr>
                <a:srgbClr val="40B9D2"/>
              </a:buClr>
              <a:buSzPts val="2400"/>
              <a:buFont typeface="Corbel"/>
              <a:buAutoNum type="arabicPeriod"/>
            </a:pPr>
            <a:r>
              <a:rPr lang="en-IN" sz="2400" dirty="0">
                <a:solidFill>
                  <a:srgbClr val="000E46"/>
                </a:solidFill>
              </a:rPr>
              <a:t>For </a:t>
            </a:r>
            <a:r>
              <a:rPr lang="en-IN" sz="2400" b="1" dirty="0">
                <a:solidFill>
                  <a:srgbClr val="000E46"/>
                </a:solidFill>
              </a:rPr>
              <a:t>DS TB patient</a:t>
            </a:r>
            <a:r>
              <a:rPr lang="en-IN" sz="2400" dirty="0">
                <a:solidFill>
                  <a:srgbClr val="000E46"/>
                </a:solidFill>
              </a:rPr>
              <a:t>, one benefit of maximum amount of Rs. 1,000 can be created if outcome is updated as “Cured” or  “Treatment Completed </a:t>
            </a:r>
            <a:endParaRPr sz="2400" dirty="0"/>
          </a:p>
          <a:p>
            <a:pPr marL="927100" marR="731520" lvl="1" indent="-499554" algn="l" rtl="0">
              <a:lnSpc>
                <a:spcPct val="100000"/>
              </a:lnSpc>
              <a:spcBef>
                <a:spcPts val="600"/>
              </a:spcBef>
              <a:spcAft>
                <a:spcPts val="0"/>
              </a:spcAft>
              <a:buClr>
                <a:srgbClr val="40B9D2"/>
              </a:buClr>
              <a:buSzPts val="2400"/>
              <a:buFont typeface="Corbel"/>
              <a:buAutoNum type="arabicPeriod"/>
            </a:pPr>
            <a:r>
              <a:rPr lang="en-IN" sz="2400" dirty="0">
                <a:solidFill>
                  <a:srgbClr val="000E46"/>
                </a:solidFill>
              </a:rPr>
              <a:t>For </a:t>
            </a:r>
            <a:r>
              <a:rPr lang="en-IN" sz="2400" b="1" dirty="0">
                <a:solidFill>
                  <a:srgbClr val="000E46"/>
                </a:solidFill>
              </a:rPr>
              <a:t>DR TB patients </a:t>
            </a:r>
            <a:r>
              <a:rPr lang="en-IN" sz="2400" dirty="0">
                <a:solidFill>
                  <a:srgbClr val="000E46"/>
                </a:solidFill>
              </a:rPr>
              <a:t>two benefits can be generated:</a:t>
            </a:r>
            <a:endParaRPr sz="2400" dirty="0"/>
          </a:p>
          <a:p>
            <a:pPr marL="1427480" marR="172085" lvl="2" indent="-393700" algn="l" rtl="0">
              <a:lnSpc>
                <a:spcPct val="100000"/>
              </a:lnSpc>
              <a:spcBef>
                <a:spcPts val="610"/>
              </a:spcBef>
              <a:spcAft>
                <a:spcPts val="0"/>
              </a:spcAft>
              <a:buClr>
                <a:srgbClr val="40B9D2"/>
              </a:buClr>
              <a:buSzPts val="2400"/>
              <a:buFont typeface="Noto Sans Symbols"/>
              <a:buChar char="▪"/>
            </a:pPr>
            <a:r>
              <a:rPr lang="en-IN" sz="2400" dirty="0">
                <a:solidFill>
                  <a:srgbClr val="000E46"/>
                </a:solidFill>
              </a:rPr>
              <a:t>First benefit of maximum amount Rs. 2000 can be created at end IP ( i.e.. Initiation Date + 6 months) </a:t>
            </a:r>
            <a:endParaRPr sz="2400" dirty="0">
              <a:solidFill>
                <a:srgbClr val="000E46"/>
              </a:solidFill>
            </a:endParaRPr>
          </a:p>
          <a:p>
            <a:pPr marL="1427480" marR="172085" lvl="2" indent="-393700" algn="l" rtl="0">
              <a:lnSpc>
                <a:spcPct val="100000"/>
              </a:lnSpc>
              <a:spcBef>
                <a:spcPts val="610"/>
              </a:spcBef>
              <a:spcAft>
                <a:spcPts val="0"/>
              </a:spcAft>
              <a:buClr>
                <a:srgbClr val="40B9D2"/>
              </a:buClr>
              <a:buSzPts val="2400"/>
              <a:buFont typeface="Noto Sans Symbols"/>
              <a:buChar char="▪"/>
            </a:pPr>
            <a:r>
              <a:rPr lang="en-IN" sz="2400" dirty="0">
                <a:solidFill>
                  <a:srgbClr val="000E46"/>
                </a:solidFill>
              </a:rPr>
              <a:t>Second benefit of maximum amount Rs.3000 can be created if Outcome  is updated as “Cured” or “Treatment Completed”</a:t>
            </a:r>
            <a:endParaRPr sz="2400" dirty="0"/>
          </a:p>
          <a:p>
            <a:pPr marL="12700" marR="5080" lvl="0" indent="0" algn="l" rtl="0">
              <a:lnSpc>
                <a:spcPct val="100000"/>
              </a:lnSpc>
              <a:spcBef>
                <a:spcPts val="600"/>
              </a:spcBef>
              <a:spcAft>
                <a:spcPts val="0"/>
              </a:spcAft>
              <a:buClr>
                <a:srgbClr val="40B9D2"/>
              </a:buClr>
              <a:buSzPts val="1867"/>
              <a:buNone/>
            </a:pPr>
            <a:r>
              <a:rPr lang="en-IN" sz="2400" dirty="0">
                <a:solidFill>
                  <a:srgbClr val="000E46"/>
                </a:solidFill>
              </a:rPr>
              <a:t>If all the above conditions are met, TU user can create Benefit for Treatment Supporter</a:t>
            </a:r>
            <a:endParaRPr sz="2400" dirty="0"/>
          </a:p>
          <a:p>
            <a:pPr marL="457200" lvl="0" indent="-228600" algn="l" rtl="0">
              <a:lnSpc>
                <a:spcPct val="90000"/>
              </a:lnSpc>
              <a:spcBef>
                <a:spcPts val="800"/>
              </a:spcBef>
              <a:spcAft>
                <a:spcPts val="0"/>
              </a:spcAft>
              <a:buSzPts val="1867"/>
              <a:buNone/>
            </a:pPr>
            <a:endParaRPr sz="2400" dirty="0"/>
          </a:p>
        </p:txBody>
      </p:sp>
      <p:pic>
        <p:nvPicPr>
          <p:cNvPr id="1359" name="Google Shape;1359;g29105228ff6_0_484"/>
          <p:cNvPicPr preferRelativeResize="0"/>
          <p:nvPr/>
        </p:nvPicPr>
        <p:blipFill rotWithShape="1">
          <a:blip r:embed="rId3">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5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5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5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29105228ff6_0_490"/>
          <p:cNvSpPr/>
          <p:nvPr/>
        </p:nvSpPr>
        <p:spPr>
          <a:xfrm>
            <a:off x="174475" y="1319900"/>
            <a:ext cx="11912700" cy="5323500"/>
          </a:xfrm>
          <a:prstGeom prst="rect">
            <a:avLst/>
          </a:prstGeom>
          <a:blipFill rotWithShape="1">
            <a:blip r:embed="rId3">
              <a:alphaModFix/>
            </a:blip>
            <a:stretch>
              <a:fillRect t="-12389" r="-1089"/>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g29105228ff6_0_490"/>
          <p:cNvSpPr txBox="1">
            <a:spLocks noGrp="1"/>
          </p:cNvSpPr>
          <p:nvPr>
            <p:ph type="title"/>
          </p:nvPr>
        </p:nvSpPr>
        <p:spPr>
          <a:xfrm>
            <a:off x="486837" y="646262"/>
            <a:ext cx="11106300" cy="5664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95"/>
              </a:spcBef>
              <a:spcAft>
                <a:spcPts val="0"/>
              </a:spcAft>
              <a:buSzPts val="3600"/>
              <a:buNone/>
            </a:pPr>
            <a:r>
              <a:rPr lang="en-IN"/>
              <a:t>3. Creation of Benefits by TU</a:t>
            </a:r>
            <a:endParaRPr/>
          </a:p>
        </p:txBody>
      </p:sp>
      <p:sp>
        <p:nvSpPr>
          <p:cNvPr id="1366" name="Google Shape;1366;g29105228ff6_0_490"/>
          <p:cNvSpPr/>
          <p:nvPr/>
        </p:nvSpPr>
        <p:spPr>
          <a:xfrm>
            <a:off x="1596101" y="5637378"/>
            <a:ext cx="2245360" cy="334009"/>
          </a:xfrm>
          <a:custGeom>
            <a:avLst/>
            <a:gdLst/>
            <a:ahLst/>
            <a:cxnLst/>
            <a:rect l="l" t="t" r="r" b="b"/>
            <a:pathLst>
              <a:path w="2245360" h="334009" extrusionOk="0">
                <a:moveTo>
                  <a:pt x="0" y="333755"/>
                </a:moveTo>
                <a:lnTo>
                  <a:pt x="2244852" y="333755"/>
                </a:lnTo>
                <a:lnTo>
                  <a:pt x="2244852" y="0"/>
                </a:lnTo>
                <a:lnTo>
                  <a:pt x="0" y="0"/>
                </a:lnTo>
                <a:lnTo>
                  <a:pt x="0" y="33375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g29105228ff6_0_490"/>
          <p:cNvSpPr txBox="1"/>
          <p:nvPr/>
        </p:nvSpPr>
        <p:spPr>
          <a:xfrm>
            <a:off x="2732913" y="54924"/>
            <a:ext cx="6931800" cy="4431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95"/>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4: Manually create Benefits</a:t>
            </a:r>
            <a:endParaRPr sz="2800" b="0" i="0" u="none" strike="noStrike" cap="none">
              <a:solidFill>
                <a:srgbClr val="FFFFFF"/>
              </a:solidFill>
              <a:latin typeface="Corbel"/>
              <a:ea typeface="Corbel"/>
              <a:cs typeface="Corbel"/>
              <a:sym typeface="Corbel"/>
            </a:endParaRPr>
          </a:p>
        </p:txBody>
      </p:sp>
      <p:sp>
        <p:nvSpPr>
          <p:cNvPr id="1368" name="Google Shape;1368;g29105228ff6_0_490"/>
          <p:cNvSpPr/>
          <p:nvPr/>
        </p:nvSpPr>
        <p:spPr>
          <a:xfrm>
            <a:off x="11280383" y="848319"/>
            <a:ext cx="914400" cy="1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69" name="Google Shape;1369;g29105228ff6_0_490"/>
          <p:cNvSpPr/>
          <p:nvPr/>
        </p:nvSpPr>
        <p:spPr>
          <a:xfrm>
            <a:off x="4911464" y="5793419"/>
            <a:ext cx="3186900" cy="523200"/>
          </a:xfrm>
          <a:prstGeom prst="wedgeRectCallout">
            <a:avLst>
              <a:gd name="adj1" fmla="val -69610"/>
              <a:gd name="adj2" fmla="val -9347"/>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If eligibility conditions are met, benefit can be generated by clicking here</a:t>
            </a:r>
            <a:endParaRPr/>
          </a:p>
        </p:txBody>
      </p:sp>
      <p:sp>
        <p:nvSpPr>
          <p:cNvPr id="1370" name="Google Shape;1370;g29105228ff6_0_490"/>
          <p:cNvSpPr txBox="1"/>
          <p:nvPr/>
        </p:nvSpPr>
        <p:spPr>
          <a:xfrm>
            <a:off x="253424" y="689969"/>
            <a:ext cx="11573100" cy="5670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None/>
            </a:pPr>
            <a:r>
              <a:rPr lang="en-IN" sz="1800" b="1" i="0" u="none" strike="noStrike" cap="none" dirty="0">
                <a:solidFill>
                  <a:srgbClr val="FF0000"/>
                </a:solidFill>
                <a:latin typeface="Corbel"/>
                <a:ea typeface="Corbel"/>
                <a:cs typeface="Corbel"/>
                <a:sym typeface="Corbel"/>
              </a:rPr>
              <a:t>Login as TU User</a:t>
            </a:r>
            <a:r>
              <a:rPr lang="en-IN" sz="1800" b="1" i="0" u="none" strike="noStrike" cap="none" dirty="0">
                <a:solidFill>
                  <a:srgbClr val="000000"/>
                </a:solidFill>
                <a:latin typeface="Corbel"/>
                <a:ea typeface="Corbel"/>
                <a:cs typeface="Corbel"/>
                <a:sym typeface="Corbel"/>
              </a:rPr>
              <a:t>, open Patient’s Record for which Treatment Supporter Honorarium is to be paid, and Go to ‘DBT’ Tab</a:t>
            </a:r>
            <a:endParaRPr sz="1800" b="0" i="0" u="none" strike="noStrike" cap="none" dirty="0">
              <a:solidFill>
                <a:srgbClr val="000000"/>
              </a:solidFill>
              <a:latin typeface="Corbel"/>
              <a:ea typeface="Corbel"/>
              <a:cs typeface="Corbel"/>
              <a:sym typeface="Corbel"/>
            </a:endParaRPr>
          </a:p>
        </p:txBody>
      </p:sp>
      <p:pic>
        <p:nvPicPr>
          <p:cNvPr id="1371" name="Google Shape;1371;g29105228ff6_0_490"/>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g29105228ff6_0_501"/>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800"/>
              </a:spcBef>
              <a:spcAft>
                <a:spcPts val="0"/>
              </a:spcAft>
              <a:buSzPts val="1867"/>
              <a:buNone/>
            </a:pPr>
            <a:endParaRPr/>
          </a:p>
        </p:txBody>
      </p:sp>
      <p:sp>
        <p:nvSpPr>
          <p:cNvPr id="1377" name="Google Shape;1377;g29105228ff6_0_501"/>
          <p:cNvSpPr/>
          <p:nvPr/>
        </p:nvSpPr>
        <p:spPr>
          <a:xfrm>
            <a:off x="70103" y="1421891"/>
            <a:ext cx="11874900" cy="528840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g29105228ff6_0_501"/>
          <p:cNvSpPr/>
          <p:nvPr/>
        </p:nvSpPr>
        <p:spPr>
          <a:xfrm>
            <a:off x="7594854" y="5848350"/>
            <a:ext cx="2255520" cy="862965"/>
          </a:xfrm>
          <a:custGeom>
            <a:avLst/>
            <a:gdLst/>
            <a:ahLst/>
            <a:cxnLst/>
            <a:rect l="l" t="t" r="r" b="b"/>
            <a:pathLst>
              <a:path w="2255520" h="862965" extrusionOk="0">
                <a:moveTo>
                  <a:pt x="0" y="862584"/>
                </a:moveTo>
                <a:lnTo>
                  <a:pt x="2255520" y="862584"/>
                </a:lnTo>
                <a:lnTo>
                  <a:pt x="2255520" y="0"/>
                </a:lnTo>
                <a:lnTo>
                  <a:pt x="0" y="0"/>
                </a:lnTo>
                <a:lnTo>
                  <a:pt x="0" y="862584"/>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g29105228ff6_0_501"/>
          <p:cNvSpPr/>
          <p:nvPr/>
        </p:nvSpPr>
        <p:spPr>
          <a:xfrm>
            <a:off x="11253978" y="5848350"/>
            <a:ext cx="497204" cy="428625"/>
          </a:xfrm>
          <a:custGeom>
            <a:avLst/>
            <a:gdLst/>
            <a:ahLst/>
            <a:cxnLst/>
            <a:rect l="l" t="t" r="r" b="b"/>
            <a:pathLst>
              <a:path w="497204" h="428625" extrusionOk="0">
                <a:moveTo>
                  <a:pt x="0" y="428244"/>
                </a:moveTo>
                <a:lnTo>
                  <a:pt x="496824" y="428244"/>
                </a:lnTo>
                <a:lnTo>
                  <a:pt x="496824" y="0"/>
                </a:lnTo>
                <a:lnTo>
                  <a:pt x="0" y="0"/>
                </a:lnTo>
                <a:lnTo>
                  <a:pt x="0" y="428244"/>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g29105228ff6_0_501"/>
          <p:cNvSpPr txBox="1"/>
          <p:nvPr/>
        </p:nvSpPr>
        <p:spPr>
          <a:xfrm>
            <a:off x="2732912" y="83861"/>
            <a:ext cx="7013100" cy="4431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95"/>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4: Manually create Benefits</a:t>
            </a:r>
            <a:endParaRPr sz="2800" b="0" i="0" u="none" strike="noStrike" cap="none">
              <a:solidFill>
                <a:srgbClr val="FFFFFF"/>
              </a:solidFill>
              <a:latin typeface="Corbel"/>
              <a:ea typeface="Corbel"/>
              <a:cs typeface="Corbel"/>
              <a:sym typeface="Corbel"/>
            </a:endParaRPr>
          </a:p>
        </p:txBody>
      </p:sp>
      <p:sp>
        <p:nvSpPr>
          <p:cNvPr id="1381" name="Google Shape;1381;g29105228ff6_0_501"/>
          <p:cNvSpPr/>
          <p:nvPr/>
        </p:nvSpPr>
        <p:spPr>
          <a:xfrm>
            <a:off x="1763245" y="1788659"/>
            <a:ext cx="447300" cy="251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82" name="Google Shape;1382;g29105228ff6_0_501"/>
          <p:cNvSpPr/>
          <p:nvPr/>
        </p:nvSpPr>
        <p:spPr>
          <a:xfrm>
            <a:off x="5322035" y="5880223"/>
            <a:ext cx="1209300" cy="18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83" name="Google Shape;1383;g29105228ff6_0_501"/>
          <p:cNvSpPr/>
          <p:nvPr/>
        </p:nvSpPr>
        <p:spPr>
          <a:xfrm>
            <a:off x="2922155" y="5880223"/>
            <a:ext cx="675300" cy="25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84" name="Google Shape;1384;g29105228ff6_0_501"/>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None/>
            </a:pPr>
            <a:r>
              <a:rPr lang="en-IN" sz="1800" b="1" i="0" u="none" strike="noStrike" cap="none">
                <a:solidFill>
                  <a:srgbClr val="000000"/>
                </a:solidFill>
                <a:latin typeface="Corbel"/>
                <a:ea typeface="Corbel"/>
                <a:cs typeface="Corbel"/>
                <a:sym typeface="Corbel"/>
              </a:rPr>
              <a:t>Enter amount and click on Save</a:t>
            </a:r>
            <a:endParaRPr sz="1800" b="0" i="0" u="none" strike="noStrike" cap="none">
              <a:solidFill>
                <a:srgbClr val="000000"/>
              </a:solidFill>
              <a:latin typeface="Corbel"/>
              <a:ea typeface="Corbel"/>
              <a:cs typeface="Corbel"/>
              <a:sym typeface="Corbel"/>
            </a:endParaRPr>
          </a:p>
        </p:txBody>
      </p:sp>
      <p:pic>
        <p:nvPicPr>
          <p:cNvPr id="1385" name="Google Shape;1385;g29105228ff6_0_501"/>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g29105228ff6_0_514"/>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800"/>
              </a:spcBef>
              <a:spcAft>
                <a:spcPts val="0"/>
              </a:spcAft>
              <a:buSzPts val="1867"/>
              <a:buNone/>
            </a:pPr>
            <a:endParaRPr/>
          </a:p>
        </p:txBody>
      </p:sp>
      <p:sp>
        <p:nvSpPr>
          <p:cNvPr id="1391" name="Google Shape;1391;g29105228ff6_0_514"/>
          <p:cNvSpPr txBox="1">
            <a:spLocks noGrp="1"/>
          </p:cNvSpPr>
          <p:nvPr>
            <p:ph type="title"/>
          </p:nvPr>
        </p:nvSpPr>
        <p:spPr>
          <a:xfrm>
            <a:off x="486837" y="646262"/>
            <a:ext cx="11106300" cy="5664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95"/>
              </a:spcBef>
              <a:spcAft>
                <a:spcPts val="0"/>
              </a:spcAft>
              <a:buSzPts val="3600"/>
              <a:buNone/>
            </a:pPr>
            <a:r>
              <a:rPr lang="en-IN"/>
              <a:t>3. Creation of Benefits by TU</a:t>
            </a:r>
            <a:endParaRPr/>
          </a:p>
        </p:txBody>
      </p:sp>
      <p:sp>
        <p:nvSpPr>
          <p:cNvPr id="1392" name="Google Shape;1392;g29105228ff6_0_514"/>
          <p:cNvSpPr/>
          <p:nvPr/>
        </p:nvSpPr>
        <p:spPr>
          <a:xfrm>
            <a:off x="271779" y="1143736"/>
            <a:ext cx="11920200" cy="532680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g29105228ff6_0_514"/>
          <p:cNvSpPr/>
          <p:nvPr/>
        </p:nvSpPr>
        <p:spPr>
          <a:xfrm>
            <a:off x="271779" y="6103598"/>
            <a:ext cx="2045335" cy="396240"/>
          </a:xfrm>
          <a:custGeom>
            <a:avLst/>
            <a:gdLst/>
            <a:ahLst/>
            <a:cxnLst/>
            <a:rect l="l" t="t" r="r" b="b"/>
            <a:pathLst>
              <a:path w="2045335" h="396240" extrusionOk="0">
                <a:moveTo>
                  <a:pt x="0" y="396240"/>
                </a:moveTo>
                <a:lnTo>
                  <a:pt x="2045208" y="396240"/>
                </a:lnTo>
                <a:lnTo>
                  <a:pt x="2045208" y="0"/>
                </a:lnTo>
                <a:lnTo>
                  <a:pt x="0" y="0"/>
                </a:lnTo>
                <a:lnTo>
                  <a:pt x="0" y="396240"/>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g29105228ff6_0_514"/>
          <p:cNvSpPr txBox="1"/>
          <p:nvPr/>
        </p:nvSpPr>
        <p:spPr>
          <a:xfrm>
            <a:off x="2732912" y="53141"/>
            <a:ext cx="6675300" cy="4431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95"/>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4: Manually create Benefits</a:t>
            </a:r>
            <a:endParaRPr sz="2800" b="0" i="0" u="none" strike="noStrike" cap="none">
              <a:solidFill>
                <a:srgbClr val="FFFFFF"/>
              </a:solidFill>
              <a:latin typeface="Corbel"/>
              <a:ea typeface="Corbel"/>
              <a:cs typeface="Corbel"/>
              <a:sym typeface="Corbel"/>
            </a:endParaRPr>
          </a:p>
        </p:txBody>
      </p:sp>
      <p:sp>
        <p:nvSpPr>
          <p:cNvPr id="1395" name="Google Shape;1395;g29105228ff6_0_514"/>
          <p:cNvSpPr/>
          <p:nvPr/>
        </p:nvSpPr>
        <p:spPr>
          <a:xfrm>
            <a:off x="1763245" y="1517363"/>
            <a:ext cx="447300" cy="251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96" name="Google Shape;1396;g29105228ff6_0_514"/>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None/>
            </a:pPr>
            <a:r>
              <a:rPr lang="en-IN" sz="1800" b="1" i="0" u="none" strike="noStrike" cap="none">
                <a:solidFill>
                  <a:srgbClr val="000000"/>
                </a:solidFill>
                <a:latin typeface="Corbel"/>
                <a:ea typeface="Corbel"/>
                <a:cs typeface="Corbel"/>
                <a:sym typeface="Corbel"/>
              </a:rPr>
              <a:t>As user clicks on Save, Benefit will get created and notification displayed</a:t>
            </a:r>
            <a:endParaRPr sz="1800" b="0" i="0" u="none" strike="noStrike" cap="none">
              <a:solidFill>
                <a:srgbClr val="000000"/>
              </a:solidFill>
              <a:latin typeface="Corbel"/>
              <a:ea typeface="Corbel"/>
              <a:cs typeface="Corbel"/>
              <a:sym typeface="Corbel"/>
            </a:endParaRPr>
          </a:p>
        </p:txBody>
      </p:sp>
      <p:sp>
        <p:nvSpPr>
          <p:cNvPr id="1397" name="Google Shape;1397;g29105228ff6_0_514"/>
          <p:cNvSpPr/>
          <p:nvPr/>
        </p:nvSpPr>
        <p:spPr>
          <a:xfrm>
            <a:off x="5290457" y="2642888"/>
            <a:ext cx="6629700" cy="1169700"/>
          </a:xfrm>
          <a:prstGeom prst="rect">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17780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Note:</a:t>
            </a:r>
            <a:endParaRPr/>
          </a:p>
          <a:p>
            <a:pPr marL="17780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1. A patient’s episode record cannot be deleted if benefit to the Treatment Supporter has already been sent to PFMS or paid</a:t>
            </a:r>
            <a:endParaRPr/>
          </a:p>
          <a:p>
            <a:pPr marL="17780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2. Edit of Case type (DSTB to DRTB/ DRTB to DSTB) will not be possible once benefit is generated under this scheme</a:t>
            </a:r>
            <a:endParaRPr sz="1400" b="0" i="0" u="none" strike="noStrike" cap="none">
              <a:solidFill>
                <a:srgbClr val="000000"/>
              </a:solidFill>
              <a:latin typeface="Arial"/>
              <a:ea typeface="Arial"/>
              <a:cs typeface="Arial"/>
              <a:sym typeface="Arial"/>
            </a:endParaRPr>
          </a:p>
        </p:txBody>
      </p:sp>
      <p:pic>
        <p:nvPicPr>
          <p:cNvPr id="1398" name="Google Shape;1398;g29105228ff6_0_514"/>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g29105228ff6_0_526"/>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5: Approval of  Benefit by DBT Checker </a:t>
            </a:r>
            <a:endParaRPr sz="2800"/>
          </a:p>
        </p:txBody>
      </p:sp>
      <p:sp>
        <p:nvSpPr>
          <p:cNvPr id="1404" name="Google Shape;1404;g29105228ff6_0_526"/>
          <p:cNvSpPr/>
          <p:nvPr/>
        </p:nvSpPr>
        <p:spPr>
          <a:xfrm>
            <a:off x="254508" y="1406769"/>
            <a:ext cx="11239500" cy="467550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g29105228ff6_0_526"/>
          <p:cNvSpPr/>
          <p:nvPr/>
        </p:nvSpPr>
        <p:spPr>
          <a:xfrm>
            <a:off x="2438399" y="5634093"/>
            <a:ext cx="1015339" cy="329508"/>
          </a:xfrm>
          <a:custGeom>
            <a:avLst/>
            <a:gdLst/>
            <a:ahLst/>
            <a:cxnLst/>
            <a:rect l="l" t="t" r="r" b="b"/>
            <a:pathLst>
              <a:path w="1103629" h="448310" extrusionOk="0">
                <a:moveTo>
                  <a:pt x="0" y="448056"/>
                </a:moveTo>
                <a:lnTo>
                  <a:pt x="1103376" y="448056"/>
                </a:lnTo>
                <a:lnTo>
                  <a:pt x="1103376" y="0"/>
                </a:lnTo>
                <a:lnTo>
                  <a:pt x="0" y="0"/>
                </a:lnTo>
                <a:lnTo>
                  <a:pt x="0" y="448056"/>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g29105228ff6_0_526"/>
          <p:cNvSpPr/>
          <p:nvPr/>
        </p:nvSpPr>
        <p:spPr>
          <a:xfrm>
            <a:off x="1903917" y="1406769"/>
            <a:ext cx="447300" cy="289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07" name="Google Shape;1407;g29105228ff6_0_526"/>
          <p:cNvSpPr/>
          <p:nvPr/>
        </p:nvSpPr>
        <p:spPr>
          <a:xfrm>
            <a:off x="8991361" y="5634092"/>
            <a:ext cx="1890000" cy="448200"/>
          </a:xfrm>
          <a:prstGeom prst="wedgeRectCallout">
            <a:avLst>
              <a:gd name="adj1" fmla="val -73658"/>
              <a:gd name="adj2" fmla="val -32342"/>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Benefit Status can be seen here</a:t>
            </a:r>
            <a:endParaRPr/>
          </a:p>
        </p:txBody>
      </p:sp>
      <p:sp>
        <p:nvSpPr>
          <p:cNvPr id="1408" name="Google Shape;1408;g29105228ff6_0_526"/>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None/>
            </a:pPr>
            <a:r>
              <a:rPr lang="en-IN" sz="1800" b="1" i="0" u="none" strike="noStrike" cap="none" dirty="0">
                <a:solidFill>
                  <a:srgbClr val="000000"/>
                </a:solidFill>
                <a:latin typeface="Corbel"/>
                <a:ea typeface="Corbel"/>
                <a:cs typeface="Corbel"/>
                <a:sym typeface="Corbel"/>
              </a:rPr>
              <a:t>Benefit will be available at </a:t>
            </a:r>
            <a:r>
              <a:rPr lang="en-IN" sz="1800" b="1" i="0" u="none" strike="noStrike" cap="none" dirty="0">
                <a:solidFill>
                  <a:srgbClr val="FF0000"/>
                </a:solidFill>
                <a:latin typeface="Corbel"/>
                <a:ea typeface="Corbel"/>
                <a:cs typeface="Corbel"/>
                <a:sym typeface="Corbel"/>
              </a:rPr>
              <a:t>DBT Checker login </a:t>
            </a:r>
            <a:r>
              <a:rPr lang="en-IN" sz="1800" b="1" i="0" u="none" strike="noStrike" cap="none" dirty="0">
                <a:solidFill>
                  <a:srgbClr val="000000"/>
                </a:solidFill>
                <a:latin typeface="Corbel"/>
                <a:ea typeface="Corbel"/>
                <a:cs typeface="Corbel"/>
                <a:sym typeface="Corbel"/>
              </a:rPr>
              <a:t>for approval. </a:t>
            </a:r>
            <a:endParaRPr sz="1800" b="0" i="0" u="none" strike="noStrike" cap="none" dirty="0">
              <a:solidFill>
                <a:srgbClr val="000000"/>
              </a:solidFill>
              <a:latin typeface="Corbel"/>
              <a:ea typeface="Corbel"/>
              <a:cs typeface="Corbel"/>
              <a:sym typeface="Corbel"/>
            </a:endParaRPr>
          </a:p>
        </p:txBody>
      </p:sp>
      <p:pic>
        <p:nvPicPr>
          <p:cNvPr id="1409" name="Google Shape;1409;g29105228ff6_0_526"/>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668273" y="45883"/>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90000"/>
              </a:lnSpc>
              <a:spcBef>
                <a:spcPct val="0"/>
              </a:spcBef>
              <a:spcAft>
                <a:spcPct val="0"/>
              </a:spcAft>
              <a:buClr>
                <a:srgbClr val="FFFFFF"/>
              </a:buClr>
              <a:buSzPts val="3600"/>
              <a:buFont typeface="Corbel" panose="020B0503020204020204"/>
              <a:buNone/>
              <a:tabLst/>
              <a:defRPr/>
            </a:pPr>
            <a:r>
              <a:rPr kumimoji="0" lang="en-IN" sz="3600" b="1" i="0" u="none" strike="noStrike" kern="1200" cap="none" spc="0" normalizeH="0" baseline="0" noProof="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rPr>
              <a:t>Bank details of Beneficiary</a:t>
            </a:r>
            <a:endParaRPr kumimoji="0" sz="3600" b="1" i="0" u="none" strike="noStrike" kern="1200" cap="none" spc="0" normalizeH="0" baseline="0" noProof="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endParaRP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Content Placeholder 2"/>
          <p:cNvSpPr txBox="1"/>
          <p:nvPr/>
        </p:nvSpPr>
        <p:spPr>
          <a:xfrm>
            <a:off x="628001" y="1216701"/>
            <a:ext cx="10988879" cy="4708238"/>
          </a:xfrm>
          <a:prstGeom prst="rect">
            <a:avLst/>
          </a:prstGeom>
        </p:spPr>
        <p:txBody>
          <a:bodyPr vert="horz" lIns="91440" tIns="45720" rIns="91440" bIns="45720" rtlCol="0" anchor="t">
            <a:noAutofit/>
          </a:bodyPr>
          <a:lstStyle>
            <a:defPPr marR="0" lvl="0" algn="l" rtl="0">
              <a:lnSpc>
                <a:spcPct val="100000"/>
              </a:lnSpc>
              <a:spcBef>
                <a:spcPct val="0"/>
              </a:spcBef>
              <a:spcAft>
                <a:spcPct val="0"/>
              </a:spcAft>
            </a:defPPr>
            <a:lvl1pPr marL="0" marR="0" lvl="0" indent="0" algn="l" defTabSz="914400" rtl="0" eaLnBrk="1" latinLnBrk="0" hangingPunct="1">
              <a:lnSpc>
                <a:spcPct val="90000"/>
              </a:lnSpc>
              <a:spcBef>
                <a:spcPts val="1200"/>
              </a:spcBef>
              <a:spcAft>
                <a:spcPct val="0"/>
              </a:spcAft>
              <a:buClr>
                <a:schemeClr val="accent1"/>
              </a:buClr>
              <a:buFont typeface="Wingdings 2" panose="05020102010507070707" pitchFamily="18" charset="2"/>
              <a:buNone/>
              <a:defRPr sz="2200" b="0" i="0" u="none" strike="noStrike" kern="1200" cap="none" spc="0" baseline="0">
                <a:solidFill>
                  <a:schemeClr val="tx1">
                    <a:lumMod val="65000"/>
                    <a:lumOff val="35000"/>
                  </a:schemeClr>
                </a:solidFill>
                <a:latin typeface="+mn-lt"/>
                <a:ea typeface="+mn-ea"/>
                <a:cs typeface="+mn-cs"/>
              </a:defRPr>
            </a:lvl1pPr>
            <a:lvl2pPr marL="457200" marR="0" lvl="1"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800" b="0" i="0" u="none" strike="noStrike" kern="1200" cap="none">
                <a:solidFill>
                  <a:schemeClr val="tx1">
                    <a:tint val="75000"/>
                  </a:schemeClr>
                </a:solidFill>
                <a:latin typeface="+mn-lt"/>
                <a:ea typeface="+mn-ea"/>
                <a:cs typeface="+mn-cs"/>
              </a:defRPr>
            </a:lvl2pPr>
            <a:lvl3pPr marL="914400" marR="0" lvl="2"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600" b="0" i="0" u="none" strike="noStrike" kern="1200" cap="none">
                <a:solidFill>
                  <a:schemeClr val="tx1">
                    <a:tint val="75000"/>
                  </a:schemeClr>
                </a:solidFill>
                <a:latin typeface="+mn-lt"/>
                <a:ea typeface="+mn-ea"/>
                <a:cs typeface="+mn-cs"/>
              </a:defRPr>
            </a:lvl3pPr>
            <a:lvl4pPr marL="1371600" marR="0" lvl="3"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4pPr>
            <a:lvl5pPr marL="1828800" marR="0" lvl="4"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5pPr>
            <a:lvl6pPr marL="2286000" marR="0" lvl="5"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6pPr>
            <a:lvl7pPr marL="2743200" marR="0" lvl="6"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7pPr>
            <a:lvl8pPr marL="3200400" marR="0" lvl="7"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8pPr>
            <a:lvl9pPr marL="3657600" marR="0" lvl="8"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9pPr>
          </a:lstStyle>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Each beneficiary can be linked to</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unique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bank account belonging to him/her.</a:t>
            </a:r>
          </a:p>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Beneficiaries without bank accounts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need to be facilitated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open bank accounts in any bank as convenient</a:t>
            </a:r>
          </a:p>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a Beneficiary does not have a bank account and is unable to open a new bank account, his/her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relative’s</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bank account  may be used (immediate family member such as parents, spouse, siblings).</a:t>
            </a:r>
          </a:p>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a relative’s bank account is used,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written consent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should be taken from beneficiary.</a:t>
            </a:r>
          </a:p>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a bank account has already been used for another beneficiary, it can not be re-used for another beneficiary</a:t>
            </a:r>
          </a:p>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a new Bank account needs to be opened, its easy to open a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zero-balance account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 Indian Post Payments Bank. </a:t>
            </a:r>
            <a:endParaRPr kumimoji="0" lang="en-I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44500" marR="0" lvl="1" indent="-444500" algn="just" defTabSz="826135" rtl="0" eaLnBrk="1" fontAlgn="auto" latinLnBrk="0" hangingPunct="1">
              <a:lnSpc>
                <a:spcPct val="150000"/>
              </a:lnSpc>
              <a:spcBef>
                <a:spcPct val="20000"/>
              </a:spcBef>
              <a:spcAft>
                <a:spcPts val="250"/>
              </a:spcAft>
              <a:buClr>
                <a:srgbClr val="0099FF"/>
              </a:buClr>
              <a:buSzPct val="70000"/>
              <a:buFont typeface="Arial" panose="020B0604020202020204" pitchFamily="34" charset="0"/>
              <a:buChar char="►"/>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cs typeface="Arial"/>
            </a:endParaRPr>
          </a:p>
        </p:txBody>
      </p:sp>
    </p:spTree>
    <p:extLst>
      <p:ext uri="{BB962C8B-B14F-4D97-AF65-F5344CB8AC3E}">
        <p14:creationId xmlns:p14="http://schemas.microsoft.com/office/powerpoint/2010/main" val="299503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g29105228ff6_0_536"/>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5: Approval of  Benefit by DBT Checker </a:t>
            </a:r>
            <a:endParaRPr sz="2800"/>
          </a:p>
        </p:txBody>
      </p:sp>
      <p:sp>
        <p:nvSpPr>
          <p:cNvPr id="1415" name="Google Shape;1415;g29105228ff6_0_536"/>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None/>
            </a:pPr>
            <a:r>
              <a:rPr lang="en-IN" sz="1800" b="1" i="0" u="none" strike="noStrike" cap="none">
                <a:solidFill>
                  <a:srgbClr val="000000"/>
                </a:solidFill>
                <a:latin typeface="Corbel"/>
                <a:ea typeface="Corbel"/>
                <a:cs typeface="Corbel"/>
                <a:sym typeface="Corbel"/>
              </a:rPr>
              <a:t>The DBT Checker User will be able to process the Benefits</a:t>
            </a:r>
            <a:endParaRPr/>
          </a:p>
        </p:txBody>
      </p:sp>
      <p:sp>
        <p:nvSpPr>
          <p:cNvPr id="1416" name="Google Shape;1416;g29105228ff6_0_536"/>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800"/>
              </a:spcBef>
              <a:spcAft>
                <a:spcPts val="0"/>
              </a:spcAft>
              <a:buSzPts val="1867"/>
              <a:buNone/>
            </a:pPr>
            <a:endParaRPr/>
          </a:p>
        </p:txBody>
      </p:sp>
      <p:pic>
        <p:nvPicPr>
          <p:cNvPr id="1417" name="Google Shape;1417;g29105228ff6_0_536"/>
          <p:cNvPicPr preferRelativeResize="0"/>
          <p:nvPr/>
        </p:nvPicPr>
        <p:blipFill rotWithShape="1">
          <a:blip r:embed="rId3">
            <a:alphaModFix/>
          </a:blip>
          <a:srcRect/>
          <a:stretch/>
        </p:blipFill>
        <p:spPr>
          <a:xfrm>
            <a:off x="169570" y="1232296"/>
            <a:ext cx="11903755" cy="4952398"/>
          </a:xfrm>
          <a:prstGeom prst="rect">
            <a:avLst/>
          </a:prstGeom>
          <a:noFill/>
          <a:ln w="9525" cap="flat" cmpd="sng">
            <a:solidFill>
              <a:schemeClr val="dk1"/>
            </a:solidFill>
            <a:prstDash val="solid"/>
            <a:round/>
            <a:headEnd type="none" w="sm" len="sm"/>
            <a:tailEnd type="none" w="sm" len="sm"/>
          </a:ln>
        </p:spPr>
      </p:pic>
      <p:pic>
        <p:nvPicPr>
          <p:cNvPr id="1418" name="Google Shape;1418;g29105228ff6_0_536"/>
          <p:cNvPicPr preferRelativeResize="0"/>
          <p:nvPr/>
        </p:nvPicPr>
        <p:blipFill rotWithShape="1">
          <a:blip r:embed="rId4">
            <a:alphaModFix/>
          </a:blip>
          <a:srcRect/>
          <a:stretch/>
        </p:blipFill>
        <p:spPr>
          <a:xfrm>
            <a:off x="0" y="13063"/>
            <a:ext cx="2134042" cy="61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g29105228ff6_0_544"/>
          <p:cNvSpPr txBox="1"/>
          <p:nvPr/>
        </p:nvSpPr>
        <p:spPr>
          <a:xfrm>
            <a:off x="2572499" y="9868"/>
            <a:ext cx="94941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300" b="1">
                <a:solidFill>
                  <a:schemeClr val="lt1"/>
                </a:solidFill>
                <a:latin typeface="Corbel"/>
                <a:ea typeface="Corbel"/>
                <a:cs typeface="Corbel"/>
                <a:sym typeface="Corbel"/>
              </a:rPr>
              <a:t>Staff Transfer Impact on DBT benefits and beneficiaries</a:t>
            </a:r>
            <a:endParaRPr/>
          </a:p>
        </p:txBody>
      </p:sp>
      <p:pic>
        <p:nvPicPr>
          <p:cNvPr id="1424" name="Google Shape;1424;g29105228ff6_0_544"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425" name="Google Shape;1425;g29105228ff6_0_544"/>
          <p:cNvSpPr txBox="1"/>
          <p:nvPr/>
        </p:nvSpPr>
        <p:spPr>
          <a:xfrm>
            <a:off x="72150" y="611675"/>
            <a:ext cx="12192000" cy="59733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15000"/>
              </a:lnSpc>
              <a:spcBef>
                <a:spcPts val="1200"/>
              </a:spcBef>
              <a:spcAft>
                <a:spcPts val="0"/>
              </a:spcAft>
              <a:buClr>
                <a:schemeClr val="dk1"/>
              </a:buClr>
              <a:buSzPts val="2400"/>
              <a:buFont typeface="Corbel"/>
              <a:buAutoNum type="arabicPeriod"/>
            </a:pPr>
            <a:r>
              <a:rPr lang="en-IN" sz="2400" dirty="0">
                <a:solidFill>
                  <a:schemeClr val="dk1"/>
                </a:solidFill>
                <a:latin typeface="Corbel"/>
                <a:ea typeface="Corbel"/>
                <a:cs typeface="Corbel"/>
                <a:sym typeface="Corbel"/>
              </a:rPr>
              <a:t>Users can register a staff with new bank details and generate a TSS benefit </a:t>
            </a:r>
            <a:endParaRPr sz="2400" dirty="0">
              <a:solidFill>
                <a:schemeClr val="dk1"/>
              </a:solidFill>
              <a:latin typeface="Corbel"/>
              <a:ea typeface="Corbel"/>
              <a:cs typeface="Corbel"/>
              <a:sym typeface="Corbel"/>
            </a:endParaRPr>
          </a:p>
          <a:p>
            <a:pPr marL="457200" marR="0" lvl="0" indent="-381000" algn="l" rtl="0">
              <a:lnSpc>
                <a:spcPct val="115000"/>
              </a:lnSpc>
              <a:spcBef>
                <a:spcPts val="0"/>
              </a:spcBef>
              <a:spcAft>
                <a:spcPts val="0"/>
              </a:spcAft>
              <a:buClr>
                <a:schemeClr val="dk1"/>
              </a:buClr>
              <a:buSzPts val="2400"/>
              <a:buFont typeface="Corbel"/>
              <a:buAutoNum type="arabicPeriod"/>
            </a:pPr>
            <a:r>
              <a:rPr lang="en-IN" sz="2400" dirty="0">
                <a:solidFill>
                  <a:schemeClr val="dk1"/>
                </a:solidFill>
                <a:latin typeface="Corbel"/>
                <a:ea typeface="Corbel"/>
                <a:cs typeface="Corbel"/>
                <a:sym typeface="Corbel"/>
              </a:rPr>
              <a:t>We will delete all beneficiary bank account number in database which are in old hierarchy to avoid the duplicate pop message while entering bank account details in new hierarchy to same staffs </a:t>
            </a:r>
            <a:endParaRPr sz="2400" dirty="0">
              <a:solidFill>
                <a:schemeClr val="dk1"/>
              </a:solidFill>
              <a:latin typeface="Corbel"/>
              <a:ea typeface="Corbel"/>
              <a:cs typeface="Corbel"/>
              <a:sym typeface="Corbel"/>
            </a:endParaRPr>
          </a:p>
          <a:p>
            <a:pPr marL="457200" marR="0" lvl="0" indent="-381000" algn="l" rtl="0">
              <a:lnSpc>
                <a:spcPct val="115000"/>
              </a:lnSpc>
              <a:spcBef>
                <a:spcPts val="0"/>
              </a:spcBef>
              <a:spcAft>
                <a:spcPts val="0"/>
              </a:spcAft>
              <a:buClr>
                <a:schemeClr val="dk1"/>
              </a:buClr>
              <a:buSzPts val="2400"/>
              <a:buFont typeface="Corbel"/>
              <a:buAutoNum type="arabicPeriod"/>
            </a:pPr>
            <a:r>
              <a:rPr lang="en-IN" sz="2400" dirty="0">
                <a:solidFill>
                  <a:schemeClr val="dk1"/>
                </a:solidFill>
                <a:latin typeface="Corbel"/>
                <a:ea typeface="Corbel"/>
                <a:cs typeface="Corbel"/>
                <a:sym typeface="Corbel"/>
              </a:rPr>
              <a:t>Processed &amp; Unprocessed benefit will not move with patient to new hierarchy</a:t>
            </a:r>
            <a:endParaRPr sz="2400" dirty="0">
              <a:solidFill>
                <a:schemeClr val="dk1"/>
              </a:solidFill>
              <a:latin typeface="Corbel"/>
              <a:ea typeface="Corbel"/>
              <a:cs typeface="Corbel"/>
              <a:sym typeface="Corbel"/>
            </a:endParaRPr>
          </a:p>
          <a:p>
            <a:pPr marL="457200" marR="0" lvl="0" indent="-381000" algn="l" rtl="0">
              <a:lnSpc>
                <a:spcPct val="115000"/>
              </a:lnSpc>
              <a:spcBef>
                <a:spcPts val="0"/>
              </a:spcBef>
              <a:spcAft>
                <a:spcPts val="0"/>
              </a:spcAft>
              <a:buClr>
                <a:schemeClr val="dk1"/>
              </a:buClr>
              <a:buSzPts val="2400"/>
              <a:buFont typeface="Corbel"/>
              <a:buAutoNum type="arabicPeriod"/>
            </a:pPr>
            <a:r>
              <a:rPr lang="en-IN" sz="2400" dirty="0">
                <a:solidFill>
                  <a:schemeClr val="dk1"/>
                </a:solidFill>
                <a:latin typeface="Corbel"/>
                <a:ea typeface="Corbel"/>
                <a:cs typeface="Corbel"/>
                <a:sym typeface="Corbel"/>
              </a:rPr>
              <a:t>Users have the option to pay the old hierarchy benefits which are in status “Approver Pending”.</a:t>
            </a:r>
            <a:endParaRPr sz="2400" dirty="0">
              <a:solidFill>
                <a:schemeClr val="dk1"/>
              </a:solidFill>
              <a:latin typeface="Corbel"/>
              <a:ea typeface="Corbel"/>
              <a:cs typeface="Corbel"/>
              <a:sym typeface="Corbel"/>
            </a:endParaRPr>
          </a:p>
          <a:p>
            <a:pPr marL="457200" marR="0" lvl="0" indent="-381000" algn="l" rtl="0">
              <a:lnSpc>
                <a:spcPct val="115000"/>
              </a:lnSpc>
              <a:spcBef>
                <a:spcPts val="0"/>
              </a:spcBef>
              <a:spcAft>
                <a:spcPts val="0"/>
              </a:spcAft>
              <a:buClr>
                <a:schemeClr val="dk1"/>
              </a:buClr>
              <a:buSzPts val="2400"/>
              <a:buFont typeface="Corbel"/>
              <a:buAutoNum type="arabicPeriod"/>
            </a:pPr>
            <a:r>
              <a:rPr lang="en-IN" sz="2400" b="1" dirty="0">
                <a:solidFill>
                  <a:schemeClr val="dk1"/>
                </a:solidFill>
                <a:latin typeface="Corbel"/>
                <a:ea typeface="Corbel"/>
                <a:cs typeface="Corbel"/>
                <a:sym typeface="Corbel"/>
              </a:rPr>
              <a:t>Kindly follow below steps for payment where benefit under “Approver Pending” in old hierarchy. </a:t>
            </a:r>
            <a:endParaRPr sz="2400" b="1" dirty="0">
              <a:solidFill>
                <a:schemeClr val="dk1"/>
              </a:solidFill>
              <a:latin typeface="Corbel"/>
              <a:ea typeface="Corbel"/>
              <a:cs typeface="Corbel"/>
              <a:sym typeface="Corbel"/>
            </a:endParaRPr>
          </a:p>
          <a:p>
            <a:pPr marL="1828800" marR="0" lvl="0" indent="0" algn="l" rtl="0">
              <a:lnSpc>
                <a:spcPct val="115000"/>
              </a:lnSpc>
              <a:spcBef>
                <a:spcPts val="1200"/>
              </a:spcBef>
              <a:spcAft>
                <a:spcPts val="0"/>
              </a:spcAft>
              <a:buNone/>
            </a:pPr>
            <a:r>
              <a:rPr lang="en-IN" sz="2400" dirty="0">
                <a:solidFill>
                  <a:schemeClr val="dk1"/>
                </a:solidFill>
                <a:latin typeface="Corbel"/>
                <a:ea typeface="Corbel"/>
                <a:cs typeface="Corbel"/>
                <a:sym typeface="Corbel"/>
              </a:rPr>
              <a:t>a. users can remove the treatment supporter from other tab where benefits is not processed </a:t>
            </a:r>
            <a:endParaRPr sz="2400" dirty="0">
              <a:solidFill>
                <a:schemeClr val="dk1"/>
              </a:solidFill>
              <a:latin typeface="Corbel"/>
              <a:ea typeface="Corbel"/>
              <a:cs typeface="Corbel"/>
              <a:sym typeface="Corbel"/>
            </a:endParaRPr>
          </a:p>
          <a:p>
            <a:pPr marL="1828800" marR="0" lvl="0" indent="0" algn="l" rtl="0">
              <a:lnSpc>
                <a:spcPct val="115000"/>
              </a:lnSpc>
              <a:spcBef>
                <a:spcPts val="1200"/>
              </a:spcBef>
              <a:spcAft>
                <a:spcPts val="0"/>
              </a:spcAft>
              <a:buNone/>
            </a:pPr>
            <a:r>
              <a:rPr lang="en-IN" sz="2400" dirty="0">
                <a:solidFill>
                  <a:schemeClr val="dk1"/>
                </a:solidFill>
                <a:latin typeface="Corbel"/>
                <a:ea typeface="Corbel"/>
                <a:cs typeface="Corbel"/>
                <a:sym typeface="Corbel"/>
              </a:rPr>
              <a:t>b. After removing the treatment supporter system will delete the TSS benefit which are under “Approver pending” in backend.</a:t>
            </a:r>
            <a:endParaRPr sz="2400" dirty="0">
              <a:solidFill>
                <a:schemeClr val="dk1"/>
              </a:solidFill>
              <a:latin typeface="Corbel"/>
              <a:ea typeface="Corbel"/>
              <a:cs typeface="Corbel"/>
              <a:sym typeface="Corbel"/>
            </a:endParaRPr>
          </a:p>
          <a:p>
            <a:pPr marL="0" marR="0" lvl="0" indent="0" algn="l" rtl="0">
              <a:lnSpc>
                <a:spcPct val="115000"/>
              </a:lnSpc>
              <a:spcBef>
                <a:spcPts val="1200"/>
              </a:spcBef>
              <a:spcAft>
                <a:spcPts val="1200"/>
              </a:spcAft>
              <a:buNone/>
            </a:pPr>
            <a:endParaRPr sz="2400" dirty="0">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g29105228ff6_0_550"/>
          <p:cNvSpPr txBox="1"/>
          <p:nvPr/>
        </p:nvSpPr>
        <p:spPr>
          <a:xfrm>
            <a:off x="2572499" y="9868"/>
            <a:ext cx="94941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300" b="1">
                <a:solidFill>
                  <a:schemeClr val="lt1"/>
                </a:solidFill>
                <a:latin typeface="Corbel"/>
                <a:ea typeface="Corbel"/>
                <a:cs typeface="Corbel"/>
                <a:sym typeface="Corbel"/>
              </a:rPr>
              <a:t>Staff Transfer Impact on DBT benefits and beneficiaries</a:t>
            </a:r>
            <a:endParaRPr/>
          </a:p>
        </p:txBody>
      </p:sp>
      <p:pic>
        <p:nvPicPr>
          <p:cNvPr id="1431" name="Google Shape;1431;g29105228ff6_0_550"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432" name="Google Shape;1432;g29105228ff6_0_550"/>
          <p:cNvSpPr txBox="1"/>
          <p:nvPr/>
        </p:nvSpPr>
        <p:spPr>
          <a:xfrm>
            <a:off x="72150" y="611675"/>
            <a:ext cx="12192000" cy="5973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None/>
            </a:pPr>
            <a:r>
              <a:rPr lang="en-IN" sz="2400">
                <a:solidFill>
                  <a:schemeClr val="dk1"/>
                </a:solidFill>
                <a:latin typeface="Corbel"/>
                <a:ea typeface="Corbel"/>
                <a:cs typeface="Corbel"/>
                <a:sym typeface="Corbel"/>
              </a:rPr>
              <a:t>c. User need re-register same treatment supporter with bank details in new hierarchy </a:t>
            </a:r>
            <a:endParaRPr sz="2400">
              <a:solidFill>
                <a:schemeClr val="dk1"/>
              </a:solidFill>
              <a:latin typeface="Corbel"/>
              <a:ea typeface="Corbel"/>
              <a:cs typeface="Corbel"/>
              <a:sym typeface="Corbel"/>
            </a:endParaRPr>
          </a:p>
          <a:p>
            <a:pPr marL="0" marR="0" lvl="0" indent="0" algn="l" rtl="0">
              <a:lnSpc>
                <a:spcPct val="115000"/>
              </a:lnSpc>
              <a:spcBef>
                <a:spcPts val="1200"/>
              </a:spcBef>
              <a:spcAft>
                <a:spcPts val="0"/>
              </a:spcAft>
              <a:buNone/>
            </a:pPr>
            <a:r>
              <a:rPr lang="en-IN" sz="2400">
                <a:solidFill>
                  <a:schemeClr val="dk1"/>
                </a:solidFill>
                <a:latin typeface="Corbel"/>
                <a:ea typeface="Corbel"/>
                <a:cs typeface="Corbel"/>
                <a:sym typeface="Corbel"/>
              </a:rPr>
              <a:t>d. User can use the same bank details for payment since we have deleted old beneficiary (Isdeleted= 1) </a:t>
            </a:r>
            <a:endParaRPr sz="2400">
              <a:solidFill>
                <a:schemeClr val="dk1"/>
              </a:solidFill>
              <a:latin typeface="Corbel"/>
              <a:ea typeface="Corbel"/>
              <a:cs typeface="Corbel"/>
              <a:sym typeface="Corbel"/>
            </a:endParaRPr>
          </a:p>
          <a:p>
            <a:pPr marL="0" marR="0" lvl="0" indent="0" algn="l" rtl="0">
              <a:lnSpc>
                <a:spcPct val="115000"/>
              </a:lnSpc>
              <a:spcBef>
                <a:spcPts val="1200"/>
              </a:spcBef>
              <a:spcAft>
                <a:spcPts val="0"/>
              </a:spcAft>
              <a:buNone/>
            </a:pPr>
            <a:r>
              <a:rPr lang="en-IN" sz="2400">
                <a:solidFill>
                  <a:schemeClr val="dk1"/>
                </a:solidFill>
                <a:latin typeface="Corbel"/>
                <a:ea typeface="Corbel"/>
                <a:cs typeface="Corbel"/>
                <a:sym typeface="Corbel"/>
              </a:rPr>
              <a:t>e. Once beneficiary is validated by PFMS for new staff then you can assign the treatment supporter and create a TSS benefit by TU logins </a:t>
            </a:r>
            <a:endParaRPr sz="2400">
              <a:solidFill>
                <a:schemeClr val="dk1"/>
              </a:solidFill>
              <a:latin typeface="Corbel"/>
              <a:ea typeface="Corbel"/>
              <a:cs typeface="Corbel"/>
              <a:sym typeface="Corbel"/>
            </a:endParaRPr>
          </a:p>
          <a:p>
            <a:pPr marL="0" marR="0" lvl="0" indent="0" algn="l" rtl="0">
              <a:lnSpc>
                <a:spcPct val="115000"/>
              </a:lnSpc>
              <a:spcBef>
                <a:spcPts val="1200"/>
              </a:spcBef>
              <a:spcAft>
                <a:spcPts val="0"/>
              </a:spcAft>
              <a:buNone/>
            </a:pPr>
            <a:r>
              <a:rPr lang="en-IN" sz="2400">
                <a:solidFill>
                  <a:schemeClr val="dk1"/>
                </a:solidFill>
                <a:latin typeface="Corbel"/>
                <a:ea typeface="Corbel"/>
                <a:cs typeface="Corbel"/>
                <a:sym typeface="Corbel"/>
              </a:rPr>
              <a:t>f. After all this process, user can reassign the same Treatment supporter to patient for further process </a:t>
            </a:r>
            <a:endParaRPr sz="2400">
              <a:solidFill>
                <a:schemeClr val="dk1"/>
              </a:solidFill>
              <a:latin typeface="Corbel"/>
              <a:ea typeface="Corbel"/>
              <a:cs typeface="Corbel"/>
              <a:sym typeface="Corbel"/>
            </a:endParaRPr>
          </a:p>
          <a:p>
            <a:pPr marL="0" marR="0" lvl="0" indent="0" algn="l" rtl="0">
              <a:lnSpc>
                <a:spcPct val="115000"/>
              </a:lnSpc>
              <a:spcBef>
                <a:spcPts val="1200"/>
              </a:spcBef>
              <a:spcAft>
                <a:spcPts val="0"/>
              </a:spcAft>
              <a:buNone/>
            </a:pPr>
            <a:r>
              <a:rPr lang="en-IN" sz="2400">
                <a:solidFill>
                  <a:schemeClr val="dk1"/>
                </a:solidFill>
                <a:latin typeface="Corbel"/>
                <a:ea typeface="Corbel"/>
                <a:cs typeface="Corbel"/>
                <a:sym typeface="Corbel"/>
              </a:rPr>
              <a:t>g. Create a TSS benefit manually from patient DBT page by TU logins </a:t>
            </a:r>
            <a:endParaRPr sz="2400">
              <a:solidFill>
                <a:schemeClr val="dk1"/>
              </a:solidFill>
              <a:latin typeface="Corbel"/>
              <a:ea typeface="Corbel"/>
              <a:cs typeface="Corbel"/>
              <a:sym typeface="Corbel"/>
            </a:endParaRPr>
          </a:p>
          <a:p>
            <a:pPr marL="0" marR="0" lvl="0" indent="0" algn="l" rtl="0">
              <a:lnSpc>
                <a:spcPct val="115000"/>
              </a:lnSpc>
              <a:spcBef>
                <a:spcPts val="1200"/>
              </a:spcBef>
              <a:spcAft>
                <a:spcPts val="0"/>
              </a:spcAft>
              <a:buNone/>
            </a:pPr>
            <a:r>
              <a:rPr lang="en-IN" sz="2400">
                <a:solidFill>
                  <a:schemeClr val="dk1"/>
                </a:solidFill>
                <a:latin typeface="Corbel"/>
                <a:ea typeface="Corbel"/>
                <a:cs typeface="Corbel"/>
                <a:sym typeface="Corbel"/>
              </a:rPr>
              <a:t>h. Clear all backlogs benefits which are already under PFMS process to avoid the future rejection</a:t>
            </a:r>
            <a:endParaRPr sz="2400">
              <a:solidFill>
                <a:schemeClr val="dk1"/>
              </a:solidFill>
              <a:latin typeface="Corbel"/>
              <a:ea typeface="Corbel"/>
              <a:cs typeface="Corbel"/>
              <a:sym typeface="Corbel"/>
            </a:endParaRPr>
          </a:p>
          <a:p>
            <a:pPr marL="0" marR="0" lvl="0" indent="0" algn="l" rtl="0">
              <a:lnSpc>
                <a:spcPct val="115000"/>
              </a:lnSpc>
              <a:spcBef>
                <a:spcPts val="1200"/>
              </a:spcBef>
              <a:spcAft>
                <a:spcPts val="1200"/>
              </a:spcAft>
              <a:buNone/>
            </a:pPr>
            <a:endParaRPr sz="2400">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g1c93b57e24322e99_395"/>
          <p:cNvSpPr/>
          <p:nvPr/>
        </p:nvSpPr>
        <p:spPr>
          <a:xfrm>
            <a:off x="10954603" y="743004"/>
            <a:ext cx="1096500" cy="313200"/>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rbel"/>
              <a:ea typeface="Corbel"/>
              <a:cs typeface="Corbel"/>
              <a:sym typeface="Corbel"/>
            </a:endParaRPr>
          </a:p>
        </p:txBody>
      </p:sp>
      <p:pic>
        <p:nvPicPr>
          <p:cNvPr id="1438" name="Google Shape;1438;g1c93b57e24322e99_395"/>
          <p:cNvPicPr preferRelativeResize="0"/>
          <p:nvPr/>
        </p:nvPicPr>
        <p:blipFill rotWithShape="1">
          <a:blip r:embed="rId3">
            <a:alphaModFix/>
          </a:blip>
          <a:srcRect/>
          <a:stretch/>
        </p:blipFill>
        <p:spPr>
          <a:xfrm>
            <a:off x="241024" y="-34227"/>
            <a:ext cx="2134042" cy="814816"/>
          </a:xfrm>
          <a:prstGeom prst="rect">
            <a:avLst/>
          </a:prstGeom>
          <a:noFill/>
          <a:ln>
            <a:noFill/>
          </a:ln>
        </p:spPr>
      </p:pic>
      <p:sp>
        <p:nvSpPr>
          <p:cNvPr id="1439" name="Google Shape;1439;g1c93b57e24322e99_395"/>
          <p:cNvSpPr txBox="1">
            <a:spLocks noGrp="1"/>
          </p:cNvSpPr>
          <p:nvPr>
            <p:ph type="title"/>
          </p:nvPr>
        </p:nvSpPr>
        <p:spPr>
          <a:xfrm>
            <a:off x="3867912" y="1298448"/>
            <a:ext cx="7689000" cy="3255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IN" sz="5000">
                <a:solidFill>
                  <a:schemeClr val="dk1"/>
                </a:solidFill>
              </a:rPr>
              <a:t>Module 9:</a:t>
            </a:r>
            <a:br>
              <a:rPr lang="en-IN" sz="5000">
                <a:solidFill>
                  <a:schemeClr val="dk1"/>
                </a:solidFill>
              </a:rPr>
            </a:br>
            <a:r>
              <a:rPr lang="en-IN" sz="5000">
                <a:solidFill>
                  <a:schemeClr val="dk1"/>
                </a:solidFill>
              </a:rPr>
              <a:t>Treatment Supporter Scheme for TPT beneficiary</a:t>
            </a:r>
            <a:endParaRPr sz="5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g1c93b57e24322e99_401"/>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Clr>
                <a:srgbClr val="000000"/>
              </a:buClr>
              <a:buSzPts val="3600"/>
              <a:buFont typeface="Arial"/>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1445" name="Google Shape;1445;g1c93b57e24322e99_401"/>
          <p:cNvSpPr txBox="1">
            <a:spLocks noGrp="1"/>
          </p:cNvSpPr>
          <p:nvPr>
            <p:ph type="body" idx="1"/>
          </p:nvPr>
        </p:nvSpPr>
        <p:spPr>
          <a:xfrm>
            <a:off x="545525" y="1090464"/>
            <a:ext cx="11100900" cy="5346600"/>
          </a:xfrm>
          <a:prstGeom prst="rect">
            <a:avLst/>
          </a:prstGeom>
          <a:noFill/>
          <a:ln>
            <a:noFill/>
          </a:ln>
        </p:spPr>
        <p:txBody>
          <a:bodyPr spcFirstLastPara="1" wrap="square" lIns="91425" tIns="45700" rIns="91425" bIns="45700" anchor="t" anchorCtr="0">
            <a:noAutofit/>
          </a:bodyPr>
          <a:lstStyle/>
          <a:p>
            <a:pPr marL="444500" lvl="1" indent="-516890" algn="just" rtl="0">
              <a:lnSpc>
                <a:spcPct val="200000"/>
              </a:lnSpc>
              <a:spcBef>
                <a:spcPts val="36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A Treatment Supporter can be any person such as a Medical Officer, MPWs, community volunteers working with the  program etc.. Even a </a:t>
            </a:r>
            <a:r>
              <a:rPr lang="en-IN" sz="2400">
                <a:solidFill>
                  <a:srgbClr val="000000"/>
                </a:solidFill>
              </a:rPr>
              <a:t>beneficiarie</a:t>
            </a:r>
            <a:r>
              <a:rPr lang="en-IN" sz="2400">
                <a:solidFill>
                  <a:srgbClr val="000000"/>
                </a:solidFill>
                <a:latin typeface="Corbel"/>
                <a:ea typeface="Corbel"/>
                <a:cs typeface="Corbel"/>
                <a:sym typeface="Corbel"/>
              </a:rPr>
              <a:t>s relative can be a Treatment Supporter. </a:t>
            </a:r>
            <a:endParaRPr sz="2400"/>
          </a:p>
          <a:p>
            <a:pPr marL="444500" lvl="1" indent="-516890" algn="just" rtl="0">
              <a:lnSpc>
                <a:spcPct val="200000"/>
              </a:lnSpc>
              <a:spcBef>
                <a:spcPts val="61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As per </a:t>
            </a:r>
            <a:r>
              <a:rPr lang="en-IN" sz="2400">
                <a:solidFill>
                  <a:srgbClr val="000000"/>
                </a:solidFill>
              </a:rPr>
              <a:t>NTEP </a:t>
            </a:r>
            <a:r>
              <a:rPr lang="en-IN" sz="2400">
                <a:solidFill>
                  <a:srgbClr val="000000"/>
                </a:solidFill>
                <a:latin typeface="Corbel"/>
                <a:ea typeface="Corbel"/>
                <a:cs typeface="Corbel"/>
                <a:sym typeface="Corbel"/>
              </a:rPr>
              <a:t>guidelines, salaried </a:t>
            </a:r>
            <a:r>
              <a:rPr lang="en-IN" sz="2400">
                <a:solidFill>
                  <a:srgbClr val="000000"/>
                </a:solidFill>
              </a:rPr>
              <a:t>NTEP</a:t>
            </a:r>
            <a:r>
              <a:rPr lang="en-IN" sz="2400">
                <a:solidFill>
                  <a:srgbClr val="000000"/>
                </a:solidFill>
                <a:latin typeface="Corbel"/>
                <a:ea typeface="Corbel"/>
                <a:cs typeface="Corbel"/>
                <a:sym typeface="Corbel"/>
              </a:rPr>
              <a:t>/ General Health System staff may also be assigned as treatment supporters for a </a:t>
            </a:r>
            <a:r>
              <a:rPr lang="en-IN" sz="2400">
                <a:solidFill>
                  <a:srgbClr val="000000"/>
                </a:solidFill>
              </a:rPr>
              <a:t>beneficiary</a:t>
            </a:r>
            <a:r>
              <a:rPr lang="en-IN" sz="2400">
                <a:solidFill>
                  <a:srgbClr val="000000"/>
                </a:solidFill>
                <a:latin typeface="Corbel"/>
                <a:ea typeface="Corbel"/>
                <a:cs typeface="Corbel"/>
                <a:sym typeface="Corbel"/>
              </a:rPr>
              <a:t>.  However, they will not be eligible for any honorarium.</a:t>
            </a:r>
            <a:endParaRPr sz="2400"/>
          </a:p>
          <a:p>
            <a:pPr marL="444500" lvl="1" indent="-516890" algn="just" rtl="0">
              <a:lnSpc>
                <a:spcPct val="200000"/>
              </a:lnSpc>
              <a:spcBef>
                <a:spcPts val="61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A TPT </a:t>
            </a:r>
            <a:r>
              <a:rPr lang="en-IN" sz="2400">
                <a:solidFill>
                  <a:srgbClr val="000000"/>
                </a:solidFill>
              </a:rPr>
              <a:t>beneficiary </a:t>
            </a:r>
            <a:r>
              <a:rPr lang="en-IN" sz="2400">
                <a:solidFill>
                  <a:srgbClr val="000000"/>
                </a:solidFill>
                <a:latin typeface="Corbel"/>
                <a:ea typeface="Corbel"/>
                <a:cs typeface="Corbel"/>
                <a:sym typeface="Corbel"/>
              </a:rPr>
              <a:t>can only be linked to one treatment supporter at a time.</a:t>
            </a:r>
            <a:endParaRPr sz="2400"/>
          </a:p>
          <a:p>
            <a:pPr marL="444500" lvl="1" indent="-364490" algn="just" rtl="0">
              <a:lnSpc>
                <a:spcPct val="200000"/>
              </a:lnSpc>
              <a:spcBef>
                <a:spcPts val="610"/>
              </a:spcBef>
              <a:spcAft>
                <a:spcPts val="0"/>
              </a:spcAft>
              <a:buClr>
                <a:srgbClr val="0099FF"/>
              </a:buClr>
              <a:buSzPts val="1260"/>
              <a:buFont typeface="Noto Sans Symbols"/>
              <a:buNone/>
            </a:pPr>
            <a:endParaRPr sz="2400">
              <a:solidFill>
                <a:srgbClr val="000000"/>
              </a:solidFill>
              <a:latin typeface="Corbel"/>
              <a:ea typeface="Corbel"/>
              <a:cs typeface="Corbel"/>
              <a:sym typeface="Corbel"/>
            </a:endParaRPr>
          </a:p>
          <a:p>
            <a:pPr marL="444500" lvl="1" indent="-358578" algn="just" rtl="0">
              <a:lnSpc>
                <a:spcPct val="200000"/>
              </a:lnSpc>
              <a:spcBef>
                <a:spcPts val="637"/>
              </a:spcBef>
              <a:spcAft>
                <a:spcPts val="0"/>
              </a:spcAft>
              <a:buClr>
                <a:srgbClr val="0099FF"/>
              </a:buClr>
              <a:buSzPts val="1353"/>
              <a:buFont typeface="Noto Sans Symbols"/>
              <a:buNone/>
            </a:pPr>
            <a:endParaRPr sz="2400">
              <a:solidFill>
                <a:srgbClr val="000000"/>
              </a:solidFill>
              <a:latin typeface="Corbel"/>
              <a:ea typeface="Corbel"/>
              <a:cs typeface="Corbel"/>
              <a:sym typeface="Corbel"/>
            </a:endParaRPr>
          </a:p>
          <a:p>
            <a:pPr marL="444500" lvl="1" indent="-358578" algn="just" rtl="0">
              <a:lnSpc>
                <a:spcPct val="200000"/>
              </a:lnSpc>
              <a:spcBef>
                <a:spcPts val="637"/>
              </a:spcBef>
              <a:spcAft>
                <a:spcPts val="250"/>
              </a:spcAft>
              <a:buClr>
                <a:srgbClr val="0099FF"/>
              </a:buClr>
              <a:buSzPts val="1353"/>
              <a:buFont typeface="Noto Sans Symbols"/>
              <a:buNone/>
            </a:pPr>
            <a:endParaRPr sz="2400">
              <a:solidFill>
                <a:srgbClr val="000000"/>
              </a:solidFill>
              <a:latin typeface="Corbel"/>
              <a:ea typeface="Corbel"/>
              <a:cs typeface="Corbel"/>
              <a:sym typeface="Corbel"/>
            </a:endParaRPr>
          </a:p>
        </p:txBody>
      </p:sp>
      <p:sp>
        <p:nvSpPr>
          <p:cNvPr id="1446" name="Google Shape;1446;g1c93b57e24322e99_401"/>
          <p:cNvSpPr txBox="1"/>
          <p:nvPr/>
        </p:nvSpPr>
        <p:spPr>
          <a:xfrm>
            <a:off x="3347100" y="0"/>
            <a:ext cx="7087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N" sz="2800" b="0" i="0" u="none" strike="noStrike" cap="none">
                <a:solidFill>
                  <a:schemeClr val="lt1"/>
                </a:solidFill>
                <a:latin typeface="Arial"/>
                <a:ea typeface="Arial"/>
                <a:cs typeface="Arial"/>
                <a:sym typeface="Arial"/>
              </a:rPr>
              <a:t>Who can be a Treatment Supporter </a:t>
            </a:r>
            <a:endParaRPr sz="1400" b="0" i="0" u="none" strike="noStrike" cap="none">
              <a:solidFill>
                <a:srgbClr val="000000"/>
              </a:solidFill>
              <a:latin typeface="Arial"/>
              <a:ea typeface="Arial"/>
              <a:cs typeface="Arial"/>
              <a:sym typeface="Arial"/>
            </a:endParaRPr>
          </a:p>
        </p:txBody>
      </p:sp>
      <p:pic>
        <p:nvPicPr>
          <p:cNvPr id="1447" name="Google Shape;1447;g1c93b57e24322e99_401"/>
          <p:cNvPicPr preferRelativeResize="0"/>
          <p:nvPr/>
        </p:nvPicPr>
        <p:blipFill rotWithShape="1">
          <a:blip r:embed="rId3">
            <a:alphaModFix/>
          </a:blip>
          <a:srcRect/>
          <a:stretch/>
        </p:blipFill>
        <p:spPr>
          <a:xfrm>
            <a:off x="0" y="0"/>
            <a:ext cx="1840900"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g1c93b57e24322e99_408"/>
          <p:cNvSpPr txBox="1"/>
          <p:nvPr/>
        </p:nvSpPr>
        <p:spPr>
          <a:xfrm>
            <a:off x="331724" y="2587878"/>
            <a:ext cx="20505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Clr>
                <a:srgbClr val="000000"/>
              </a:buClr>
              <a:buSzPts val="3600"/>
              <a:buFont typeface="Arial"/>
              <a:buNone/>
            </a:pPr>
            <a:r>
              <a:rPr lang="en-IN" sz="3600" b="0" i="0" u="none" strike="noStrike" cap="none">
                <a:solidFill>
                  <a:srgbClr val="FFFFFF"/>
                </a:solidFill>
                <a:latin typeface="Corbel"/>
                <a:ea typeface="Corbel"/>
                <a:cs typeface="Corbel"/>
                <a:sym typeface="Corbel"/>
              </a:rPr>
              <a:t>Staff and  Treatment  Supporters</a:t>
            </a:r>
            <a:endParaRPr sz="3600" b="0" i="0" u="none" strike="noStrike" cap="none">
              <a:solidFill>
                <a:srgbClr val="000000"/>
              </a:solidFill>
              <a:latin typeface="Corbel"/>
              <a:ea typeface="Corbel"/>
              <a:cs typeface="Corbel"/>
              <a:sym typeface="Corbel"/>
            </a:endParaRPr>
          </a:p>
        </p:txBody>
      </p:sp>
      <p:sp>
        <p:nvSpPr>
          <p:cNvPr id="1453" name="Google Shape;1453;g1c93b57e24322e99_408"/>
          <p:cNvSpPr txBox="1">
            <a:spLocks noGrp="1"/>
          </p:cNvSpPr>
          <p:nvPr>
            <p:ph type="body" idx="1"/>
          </p:nvPr>
        </p:nvSpPr>
        <p:spPr>
          <a:xfrm>
            <a:off x="478350" y="744803"/>
            <a:ext cx="11073000" cy="5631900"/>
          </a:xfrm>
          <a:prstGeom prst="rect">
            <a:avLst/>
          </a:prstGeom>
          <a:noFill/>
          <a:ln>
            <a:noFill/>
          </a:ln>
        </p:spPr>
        <p:txBody>
          <a:bodyPr spcFirstLastPara="1" wrap="square" lIns="91425" tIns="45700" rIns="91425" bIns="45700" anchor="t" anchorCtr="0">
            <a:noAutofit/>
          </a:bodyPr>
          <a:lstStyle/>
          <a:p>
            <a:pPr marL="444500" lvl="1" indent="-516890" algn="just" rtl="0">
              <a:lnSpc>
                <a:spcPct val="150000"/>
              </a:lnSpc>
              <a:spcBef>
                <a:spcPts val="36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The Treatment Supporter is a person who helps a TPT </a:t>
            </a:r>
            <a:r>
              <a:rPr lang="en-IN" sz="2400" dirty="0">
                <a:solidFill>
                  <a:srgbClr val="000000"/>
                </a:solidFill>
              </a:rPr>
              <a:t>beneficiary </a:t>
            </a:r>
            <a:r>
              <a:rPr lang="en-IN" sz="2400" dirty="0">
                <a:solidFill>
                  <a:srgbClr val="000000"/>
                </a:solidFill>
                <a:latin typeface="Corbel"/>
                <a:ea typeface="Corbel"/>
                <a:cs typeface="Corbel"/>
                <a:sym typeface="Corbel"/>
              </a:rPr>
              <a:t>to complete his treatment </a:t>
            </a:r>
            <a:endParaRPr sz="2400" dirty="0"/>
          </a:p>
          <a:p>
            <a:pPr marL="444500" lvl="1" indent="-516890" algn="just" rtl="0">
              <a:lnSpc>
                <a:spcPct val="15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They explain the </a:t>
            </a:r>
            <a:r>
              <a:rPr lang="en-IN" sz="2400" dirty="0">
                <a:solidFill>
                  <a:srgbClr val="000000"/>
                </a:solidFill>
              </a:rPr>
              <a:t>beneficiary </a:t>
            </a:r>
            <a:r>
              <a:rPr lang="en-IN" sz="2400" dirty="0">
                <a:solidFill>
                  <a:srgbClr val="000000"/>
                </a:solidFill>
                <a:latin typeface="Corbel"/>
                <a:ea typeface="Corbel"/>
                <a:cs typeface="Corbel"/>
                <a:sym typeface="Corbel"/>
              </a:rPr>
              <a:t>about TPT treatment and inform them about the treatment facilities provided by the government </a:t>
            </a:r>
            <a:endParaRPr sz="2400" dirty="0">
              <a:solidFill>
                <a:srgbClr val="000000"/>
              </a:solidFill>
              <a:latin typeface="Corbel"/>
              <a:ea typeface="Corbel"/>
              <a:cs typeface="Corbel"/>
              <a:sym typeface="Corbel"/>
            </a:endParaRPr>
          </a:p>
          <a:p>
            <a:pPr marL="444500" lvl="1" indent="-516890" algn="just" rtl="0">
              <a:lnSpc>
                <a:spcPct val="15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They encourage </a:t>
            </a:r>
            <a:r>
              <a:rPr lang="en-IN" sz="2400" dirty="0">
                <a:solidFill>
                  <a:schemeClr val="dk1"/>
                </a:solidFill>
              </a:rPr>
              <a:t>beneficiary </a:t>
            </a:r>
            <a:r>
              <a:rPr lang="en-IN" sz="2400" dirty="0">
                <a:solidFill>
                  <a:srgbClr val="000000"/>
                </a:solidFill>
                <a:latin typeface="Corbel"/>
                <a:ea typeface="Corbel"/>
                <a:cs typeface="Corbel"/>
                <a:sym typeface="Corbel"/>
              </a:rPr>
              <a:t>to take the prescribed TPT medication regularly, on schedule, for the full duration of the treatment</a:t>
            </a:r>
            <a:endParaRPr sz="2400" dirty="0"/>
          </a:p>
          <a:p>
            <a:pPr marL="444500" lvl="1" indent="-516890" algn="just" rtl="0">
              <a:lnSpc>
                <a:spcPct val="150000"/>
              </a:lnSpc>
              <a:spcBef>
                <a:spcPts val="610"/>
              </a:spcBef>
              <a:spcAft>
                <a:spcPts val="0"/>
              </a:spcAft>
              <a:buClr>
                <a:srgbClr val="0099FF"/>
              </a:buClr>
              <a:buSzPts val="2400"/>
              <a:buFont typeface="Noto Sans Symbols"/>
              <a:buChar char="▪"/>
            </a:pPr>
            <a:r>
              <a:rPr lang="en-IN" sz="2400" dirty="0">
                <a:solidFill>
                  <a:srgbClr val="000000"/>
                </a:solidFill>
                <a:latin typeface="Corbel"/>
                <a:ea typeface="Corbel"/>
                <a:cs typeface="Corbel"/>
                <a:sym typeface="Corbel"/>
              </a:rPr>
              <a:t>They help the </a:t>
            </a:r>
            <a:r>
              <a:rPr lang="en-IN" sz="2400" dirty="0">
                <a:solidFill>
                  <a:schemeClr val="dk1"/>
                </a:solidFill>
              </a:rPr>
              <a:t>beneficiary </a:t>
            </a:r>
            <a:r>
              <a:rPr lang="en-IN" sz="2400" dirty="0">
                <a:solidFill>
                  <a:srgbClr val="000000"/>
                </a:solidFill>
                <a:latin typeface="Corbel"/>
                <a:ea typeface="Corbel"/>
                <a:cs typeface="Corbel"/>
                <a:sym typeface="Corbel"/>
              </a:rPr>
              <a:t>to visit nearest health facility for regular health check ups and conduct the follow-up tests on time</a:t>
            </a:r>
            <a:endParaRPr sz="2400" dirty="0"/>
          </a:p>
          <a:p>
            <a:pPr marL="444500" lvl="1" indent="-516890" algn="just" rtl="0">
              <a:lnSpc>
                <a:spcPct val="150000"/>
              </a:lnSpc>
              <a:spcBef>
                <a:spcPts val="610"/>
              </a:spcBef>
              <a:spcAft>
                <a:spcPts val="250"/>
              </a:spcAft>
              <a:buClr>
                <a:srgbClr val="0099FF"/>
              </a:buClr>
              <a:buSzPts val="2400"/>
              <a:buFont typeface="Noto Sans Symbols"/>
              <a:buChar char="▪"/>
            </a:pPr>
            <a:r>
              <a:rPr lang="en-IN" sz="2400" dirty="0">
                <a:solidFill>
                  <a:srgbClr val="000000"/>
                </a:solidFill>
                <a:latin typeface="Corbel"/>
                <a:ea typeface="Corbel"/>
                <a:cs typeface="Corbel"/>
                <a:sym typeface="Corbel"/>
              </a:rPr>
              <a:t>If the </a:t>
            </a:r>
            <a:r>
              <a:rPr lang="en-IN" sz="2400" dirty="0">
                <a:solidFill>
                  <a:schemeClr val="dk1"/>
                </a:solidFill>
              </a:rPr>
              <a:t>beneficiary </a:t>
            </a:r>
            <a:r>
              <a:rPr lang="en-IN" sz="2400" dirty="0">
                <a:solidFill>
                  <a:srgbClr val="000000"/>
                </a:solidFill>
                <a:latin typeface="Corbel"/>
                <a:ea typeface="Corbel"/>
                <a:cs typeface="Corbel"/>
                <a:sym typeface="Corbel"/>
              </a:rPr>
              <a:t>faces any health issues such as ADR, refers the </a:t>
            </a:r>
            <a:r>
              <a:rPr lang="en-IN" sz="2400" dirty="0">
                <a:solidFill>
                  <a:schemeClr val="dk1"/>
                </a:solidFill>
              </a:rPr>
              <a:t>beneficiary </a:t>
            </a:r>
            <a:r>
              <a:rPr lang="en-IN" sz="2400" dirty="0">
                <a:solidFill>
                  <a:srgbClr val="000000"/>
                </a:solidFill>
                <a:latin typeface="Corbel"/>
                <a:ea typeface="Corbel"/>
                <a:cs typeface="Corbel"/>
                <a:sym typeface="Corbel"/>
              </a:rPr>
              <a:t>to the health facility</a:t>
            </a:r>
            <a:endParaRPr sz="2400" b="1" dirty="0">
              <a:solidFill>
                <a:srgbClr val="000000"/>
              </a:solidFill>
              <a:latin typeface="Corbel"/>
              <a:ea typeface="Corbel"/>
              <a:cs typeface="Corbel"/>
              <a:sym typeface="Corbel"/>
            </a:endParaRPr>
          </a:p>
        </p:txBody>
      </p:sp>
      <p:sp>
        <p:nvSpPr>
          <p:cNvPr id="1454" name="Google Shape;1454;g1c93b57e24322e99_408"/>
          <p:cNvSpPr txBox="1"/>
          <p:nvPr/>
        </p:nvSpPr>
        <p:spPr>
          <a:xfrm>
            <a:off x="2661920" y="0"/>
            <a:ext cx="7772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N" sz="2800" b="0" i="0" u="none" strike="noStrike" cap="none">
                <a:solidFill>
                  <a:schemeClr val="lt1"/>
                </a:solidFill>
                <a:latin typeface="Arial"/>
                <a:ea typeface="Arial"/>
                <a:cs typeface="Arial"/>
                <a:sym typeface="Arial"/>
              </a:rPr>
              <a:t>Role of a Treatment Supporter </a:t>
            </a:r>
            <a:endParaRPr sz="1400" b="0" i="0" u="none" strike="noStrike" cap="none">
              <a:solidFill>
                <a:srgbClr val="000000"/>
              </a:solidFill>
              <a:latin typeface="Arial"/>
              <a:ea typeface="Arial"/>
              <a:cs typeface="Arial"/>
              <a:sym typeface="Arial"/>
            </a:endParaRPr>
          </a:p>
        </p:txBody>
      </p:sp>
      <p:pic>
        <p:nvPicPr>
          <p:cNvPr id="1455" name="Google Shape;1455;g1c93b57e24322e99_408"/>
          <p:cNvPicPr preferRelativeResize="0"/>
          <p:nvPr/>
        </p:nvPicPr>
        <p:blipFill rotWithShape="1">
          <a:blip r:embed="rId3">
            <a:alphaModFix/>
          </a:blip>
          <a:srcRect/>
          <a:stretch/>
        </p:blipFill>
        <p:spPr>
          <a:xfrm>
            <a:off x="0" y="0"/>
            <a:ext cx="17928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g1c93b57e24322e99_415"/>
          <p:cNvSpPr txBox="1"/>
          <p:nvPr/>
        </p:nvSpPr>
        <p:spPr>
          <a:xfrm>
            <a:off x="331724" y="2587878"/>
            <a:ext cx="2241600" cy="2062800"/>
          </a:xfrm>
          <a:prstGeom prst="rect">
            <a:avLst/>
          </a:prstGeom>
          <a:noFill/>
          <a:ln>
            <a:noFill/>
          </a:ln>
        </p:spPr>
        <p:txBody>
          <a:bodyPr spcFirstLastPara="1" wrap="square" lIns="0" tIns="67300" rIns="0" bIns="0" anchor="t" anchorCtr="0">
            <a:spAutoFit/>
          </a:bodyPr>
          <a:lstStyle/>
          <a:p>
            <a:pPr marL="12700" marR="5080" lvl="0" indent="0" algn="l" rtl="0">
              <a:lnSpc>
                <a:spcPct val="90000"/>
              </a:lnSpc>
              <a:spcBef>
                <a:spcPts val="0"/>
              </a:spcBef>
              <a:spcAft>
                <a:spcPts val="0"/>
              </a:spcAft>
              <a:buClr>
                <a:srgbClr val="000000"/>
              </a:buClr>
              <a:buSzPts val="3600"/>
              <a:buFont typeface="Arial"/>
              <a:buNone/>
            </a:pPr>
            <a:r>
              <a:rPr lang="en-IN" sz="3600" b="0" i="0" u="none" strike="noStrike" cap="none">
                <a:solidFill>
                  <a:srgbClr val="FFFFFF"/>
                </a:solidFill>
                <a:latin typeface="Corbel"/>
                <a:ea typeface="Corbel"/>
                <a:cs typeface="Corbel"/>
                <a:sym typeface="Corbel"/>
              </a:rPr>
              <a:t>Treatment  Supporter’s  Honorarium</a:t>
            </a:r>
            <a:endParaRPr sz="3600" b="0" i="0" u="none" strike="noStrike" cap="none">
              <a:solidFill>
                <a:srgbClr val="000000"/>
              </a:solidFill>
              <a:latin typeface="Corbel"/>
              <a:ea typeface="Corbel"/>
              <a:cs typeface="Corbel"/>
              <a:sym typeface="Corbel"/>
            </a:endParaRPr>
          </a:p>
        </p:txBody>
      </p:sp>
      <p:sp>
        <p:nvSpPr>
          <p:cNvPr id="1461" name="Google Shape;1461;g1c93b57e24322e99_415"/>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About the TPT Treatment Supporter Honorarium Scheme</a:t>
            </a:r>
            <a:endParaRPr/>
          </a:p>
        </p:txBody>
      </p:sp>
      <p:sp>
        <p:nvSpPr>
          <p:cNvPr id="1462" name="Google Shape;1462;g1c93b57e24322e99_415"/>
          <p:cNvSpPr txBox="1">
            <a:spLocks noGrp="1"/>
          </p:cNvSpPr>
          <p:nvPr>
            <p:ph type="body" idx="1"/>
          </p:nvPr>
        </p:nvSpPr>
        <p:spPr>
          <a:xfrm>
            <a:off x="331725" y="877074"/>
            <a:ext cx="11432100" cy="4132200"/>
          </a:xfrm>
          <a:prstGeom prst="rect">
            <a:avLst/>
          </a:prstGeom>
          <a:noFill/>
          <a:ln>
            <a:noFill/>
          </a:ln>
        </p:spPr>
        <p:txBody>
          <a:bodyPr spcFirstLastPara="1" wrap="square" lIns="91425" tIns="45700" rIns="91425" bIns="45700" anchor="t" anchorCtr="0">
            <a:noAutofit/>
          </a:bodyPr>
          <a:lstStyle/>
          <a:p>
            <a:pPr marL="95250" lvl="0" indent="0" algn="just" rtl="0">
              <a:lnSpc>
                <a:spcPct val="200000"/>
              </a:lnSpc>
              <a:spcBef>
                <a:spcPts val="360"/>
              </a:spcBef>
              <a:spcAft>
                <a:spcPts val="0"/>
              </a:spcAft>
              <a:buClr>
                <a:srgbClr val="0099FF"/>
              </a:buClr>
              <a:buSzPts val="1260"/>
              <a:buNone/>
            </a:pPr>
            <a:r>
              <a:rPr lang="en-IN" sz="2400" b="1">
                <a:solidFill>
                  <a:srgbClr val="000000"/>
                </a:solidFill>
                <a:latin typeface="Corbel"/>
                <a:ea typeface="Corbel"/>
                <a:cs typeface="Corbel"/>
                <a:sym typeface="Corbel"/>
              </a:rPr>
              <a:t>Eligibility: Honorarium to be disbursed  upon completion of treatment for TPT </a:t>
            </a:r>
            <a:r>
              <a:rPr lang="en-IN" sz="2400" b="1">
                <a:solidFill>
                  <a:srgbClr val="000000"/>
                </a:solidFill>
              </a:rPr>
              <a:t>beneficiary </a:t>
            </a:r>
            <a:r>
              <a:rPr lang="en-IN" sz="2400" b="1">
                <a:solidFill>
                  <a:srgbClr val="000000"/>
                </a:solidFill>
                <a:latin typeface="Corbel"/>
                <a:ea typeface="Corbel"/>
                <a:cs typeface="Corbel"/>
                <a:sym typeface="Corbel"/>
              </a:rPr>
              <a:t>as below</a:t>
            </a:r>
            <a:endParaRPr sz="2400"/>
          </a:p>
          <a:p>
            <a:pPr marL="908050" lvl="3" indent="-427990" algn="just" rtl="0">
              <a:lnSpc>
                <a:spcPct val="200000"/>
              </a:lnSpc>
              <a:spcBef>
                <a:spcPts val="610"/>
              </a:spcBef>
              <a:spcAft>
                <a:spcPts val="0"/>
              </a:spcAft>
              <a:buClr>
                <a:srgbClr val="0099FF"/>
              </a:buClr>
              <a:buSzPts val="2400"/>
              <a:buFont typeface="Noto Sans Symbols"/>
              <a:buChar char="▪"/>
            </a:pPr>
            <a:r>
              <a:rPr lang="en-IN" sz="2400">
                <a:solidFill>
                  <a:srgbClr val="000000"/>
                </a:solidFill>
                <a:latin typeface="Corbel"/>
                <a:ea typeface="Corbel"/>
                <a:cs typeface="Corbel"/>
                <a:sym typeface="Corbel"/>
              </a:rPr>
              <a:t>For TPT </a:t>
            </a:r>
            <a:r>
              <a:rPr lang="en-IN" sz="2400">
                <a:solidFill>
                  <a:schemeClr val="dk1"/>
                </a:solidFill>
              </a:rPr>
              <a:t>beneficiary </a:t>
            </a:r>
            <a:r>
              <a:rPr lang="en-IN" sz="2400">
                <a:solidFill>
                  <a:srgbClr val="000000"/>
                </a:solidFill>
                <a:latin typeface="Corbel"/>
                <a:ea typeface="Corbel"/>
                <a:cs typeface="Corbel"/>
                <a:sym typeface="Corbel"/>
              </a:rPr>
              <a:t>, Rs. 250 </a:t>
            </a:r>
            <a:endParaRPr sz="2400">
              <a:solidFill>
                <a:srgbClr val="000000"/>
              </a:solidFill>
            </a:endParaRPr>
          </a:p>
          <a:p>
            <a:pPr marL="908050" lvl="3" indent="-427990" algn="just" rtl="0">
              <a:lnSpc>
                <a:spcPct val="200000"/>
              </a:lnSpc>
              <a:spcBef>
                <a:spcPts val="610"/>
              </a:spcBef>
              <a:spcAft>
                <a:spcPts val="0"/>
              </a:spcAft>
              <a:buClr>
                <a:srgbClr val="0099FF"/>
              </a:buClr>
              <a:buSzPts val="2400"/>
              <a:buFont typeface="Noto Sans Symbols"/>
              <a:buChar char="▪"/>
            </a:pPr>
            <a:r>
              <a:rPr lang="en-IN" sz="2400">
                <a:solidFill>
                  <a:srgbClr val="000000"/>
                </a:solidFill>
              </a:rPr>
              <a:t>System will generate the manual benefit only for those TPT beneficiaries who are recorded on or after 1 st October 2022 are eligible for incentive under this scheme</a:t>
            </a:r>
            <a:endParaRPr sz="2400">
              <a:solidFill>
                <a:schemeClr val="dk1"/>
              </a:solidFill>
              <a:latin typeface="Roboto"/>
              <a:ea typeface="Roboto"/>
              <a:cs typeface="Roboto"/>
              <a:sym typeface="Roboto"/>
            </a:endParaRPr>
          </a:p>
          <a:p>
            <a:pPr marL="1828800" lvl="0" indent="0" algn="just" rtl="0">
              <a:lnSpc>
                <a:spcPct val="200000"/>
              </a:lnSpc>
              <a:spcBef>
                <a:spcPts val="610"/>
              </a:spcBef>
              <a:spcAft>
                <a:spcPts val="250"/>
              </a:spcAft>
              <a:buSzPts val="1867"/>
              <a:buNone/>
            </a:pPr>
            <a:endParaRPr sz="2400">
              <a:solidFill>
                <a:srgbClr val="000000"/>
              </a:solidFill>
            </a:endParaRPr>
          </a:p>
        </p:txBody>
      </p:sp>
      <p:pic>
        <p:nvPicPr>
          <p:cNvPr id="1463" name="Google Shape;1463;g1c93b57e24322e99_415"/>
          <p:cNvPicPr preferRelativeResize="0"/>
          <p:nvPr/>
        </p:nvPicPr>
        <p:blipFill rotWithShape="1">
          <a:blip r:embed="rId3">
            <a:alphaModFix/>
          </a:blip>
          <a:srcRect/>
          <a:stretch/>
        </p:blipFill>
        <p:spPr>
          <a:xfrm>
            <a:off x="0" y="0"/>
            <a:ext cx="2081250"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g1c93b57e24322e99_422"/>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DBT processing via </a:t>
            </a:r>
            <a:r>
              <a:rPr lang="en-IN" sz="2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Ni-kshay</a:t>
            </a:r>
            <a:endParaRPr/>
          </a:p>
        </p:txBody>
      </p:sp>
      <p:sp>
        <p:nvSpPr>
          <p:cNvPr id="1469" name="Google Shape;1469;g1c93b57e24322e99_422"/>
          <p:cNvSpPr/>
          <p:nvPr/>
        </p:nvSpPr>
        <p:spPr>
          <a:xfrm>
            <a:off x="491949" y="2658949"/>
            <a:ext cx="5964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1</a:t>
            </a:r>
            <a:endParaRPr sz="1500" b="0" i="0" u="none" strike="noStrike" cap="none">
              <a:solidFill>
                <a:srgbClr val="000000"/>
              </a:solidFill>
              <a:latin typeface="Arial"/>
              <a:ea typeface="Arial"/>
              <a:cs typeface="Arial"/>
              <a:sym typeface="Arial"/>
            </a:endParaRPr>
          </a:p>
        </p:txBody>
      </p:sp>
      <p:sp>
        <p:nvSpPr>
          <p:cNvPr id="1470" name="Google Shape;1470;g1c93b57e24322e99_422"/>
          <p:cNvSpPr/>
          <p:nvPr/>
        </p:nvSpPr>
        <p:spPr>
          <a:xfrm>
            <a:off x="1283127" y="2647727"/>
            <a:ext cx="49302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Registration of Treatment Supporter</a:t>
            </a:r>
            <a:endParaRPr sz="1500" b="0" i="0" u="none" strike="noStrike" cap="none">
              <a:solidFill>
                <a:srgbClr val="000000"/>
              </a:solidFill>
              <a:latin typeface="Arial"/>
              <a:ea typeface="Arial"/>
              <a:cs typeface="Arial"/>
              <a:sym typeface="Arial"/>
            </a:endParaRPr>
          </a:p>
        </p:txBody>
      </p:sp>
      <p:sp>
        <p:nvSpPr>
          <p:cNvPr id="1471" name="Google Shape;1471;g1c93b57e24322e99_422"/>
          <p:cNvSpPr/>
          <p:nvPr/>
        </p:nvSpPr>
        <p:spPr>
          <a:xfrm>
            <a:off x="491949" y="3363995"/>
            <a:ext cx="5964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2</a:t>
            </a:r>
            <a:endParaRPr sz="1500" b="0" i="0" u="none" strike="noStrike" cap="none">
              <a:solidFill>
                <a:srgbClr val="000000"/>
              </a:solidFill>
              <a:latin typeface="Arial"/>
              <a:ea typeface="Arial"/>
              <a:cs typeface="Arial"/>
              <a:sym typeface="Arial"/>
            </a:endParaRPr>
          </a:p>
        </p:txBody>
      </p:sp>
      <p:sp>
        <p:nvSpPr>
          <p:cNvPr id="1472" name="Google Shape;1472;g1c93b57e24322e99_422"/>
          <p:cNvSpPr/>
          <p:nvPr/>
        </p:nvSpPr>
        <p:spPr>
          <a:xfrm>
            <a:off x="1283127" y="3352773"/>
            <a:ext cx="49302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Update Bank details of Treatment Supporter</a:t>
            </a:r>
            <a:endParaRPr sz="1500" b="0" i="0" u="none" strike="noStrike" cap="none">
              <a:solidFill>
                <a:srgbClr val="000000"/>
              </a:solidFill>
              <a:latin typeface="Arial"/>
              <a:ea typeface="Arial"/>
              <a:cs typeface="Arial"/>
              <a:sym typeface="Arial"/>
            </a:endParaRPr>
          </a:p>
        </p:txBody>
      </p:sp>
      <p:sp>
        <p:nvSpPr>
          <p:cNvPr id="1473" name="Google Shape;1473;g1c93b57e24322e99_422"/>
          <p:cNvSpPr/>
          <p:nvPr/>
        </p:nvSpPr>
        <p:spPr>
          <a:xfrm>
            <a:off x="491949" y="4069040"/>
            <a:ext cx="5964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3</a:t>
            </a:r>
            <a:endParaRPr sz="1500" b="0" i="0" u="none" strike="noStrike" cap="none">
              <a:solidFill>
                <a:srgbClr val="000000"/>
              </a:solidFill>
              <a:latin typeface="Arial"/>
              <a:ea typeface="Arial"/>
              <a:cs typeface="Arial"/>
              <a:sym typeface="Arial"/>
            </a:endParaRPr>
          </a:p>
        </p:txBody>
      </p:sp>
      <p:sp>
        <p:nvSpPr>
          <p:cNvPr id="1474" name="Google Shape;1474;g1c93b57e24322e99_422"/>
          <p:cNvSpPr/>
          <p:nvPr/>
        </p:nvSpPr>
        <p:spPr>
          <a:xfrm>
            <a:off x="1283126" y="4057831"/>
            <a:ext cx="4930200" cy="5925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Assign Treatment Supporter to a TPT Beneficiary</a:t>
            </a:r>
            <a:endParaRPr sz="1900" b="0" i="0" u="none" strike="noStrike" cap="none">
              <a:solidFill>
                <a:schemeClr val="lt1"/>
              </a:solidFill>
              <a:latin typeface="Arial"/>
              <a:ea typeface="Arial"/>
              <a:cs typeface="Arial"/>
              <a:sym typeface="Arial"/>
            </a:endParaRPr>
          </a:p>
        </p:txBody>
      </p:sp>
      <p:sp>
        <p:nvSpPr>
          <p:cNvPr id="1475" name="Google Shape;1475;g1c93b57e24322e99_422"/>
          <p:cNvSpPr/>
          <p:nvPr/>
        </p:nvSpPr>
        <p:spPr>
          <a:xfrm>
            <a:off x="491949" y="4827234"/>
            <a:ext cx="5964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4</a:t>
            </a:r>
            <a:endParaRPr sz="1500" b="0" i="0" u="none" strike="noStrike" cap="none">
              <a:solidFill>
                <a:srgbClr val="000000"/>
              </a:solidFill>
              <a:latin typeface="Arial"/>
              <a:ea typeface="Arial"/>
              <a:cs typeface="Arial"/>
              <a:sym typeface="Arial"/>
            </a:endParaRPr>
          </a:p>
        </p:txBody>
      </p:sp>
      <p:sp>
        <p:nvSpPr>
          <p:cNvPr id="1476" name="Google Shape;1476;g1c93b57e24322e99_422"/>
          <p:cNvSpPr/>
          <p:nvPr/>
        </p:nvSpPr>
        <p:spPr>
          <a:xfrm>
            <a:off x="1283127" y="4816012"/>
            <a:ext cx="49302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Manually create Benefits</a:t>
            </a:r>
            <a:endParaRPr sz="1900" b="0" i="0" u="none" strike="noStrike" cap="none">
              <a:solidFill>
                <a:schemeClr val="lt1"/>
              </a:solidFill>
              <a:latin typeface="Arial"/>
              <a:ea typeface="Arial"/>
              <a:cs typeface="Arial"/>
              <a:sym typeface="Arial"/>
            </a:endParaRPr>
          </a:p>
        </p:txBody>
      </p:sp>
      <p:sp>
        <p:nvSpPr>
          <p:cNvPr id="1477" name="Google Shape;1477;g1c93b57e24322e99_422"/>
          <p:cNvSpPr/>
          <p:nvPr/>
        </p:nvSpPr>
        <p:spPr>
          <a:xfrm>
            <a:off x="491949" y="5561807"/>
            <a:ext cx="5964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5</a:t>
            </a:r>
            <a:endParaRPr sz="1500" b="0" i="0" u="none" strike="noStrike" cap="none">
              <a:solidFill>
                <a:srgbClr val="000000"/>
              </a:solidFill>
              <a:latin typeface="Arial"/>
              <a:ea typeface="Arial"/>
              <a:cs typeface="Arial"/>
              <a:sym typeface="Arial"/>
            </a:endParaRPr>
          </a:p>
        </p:txBody>
      </p:sp>
      <p:sp>
        <p:nvSpPr>
          <p:cNvPr id="1478" name="Google Shape;1478;g1c93b57e24322e99_422"/>
          <p:cNvSpPr/>
          <p:nvPr/>
        </p:nvSpPr>
        <p:spPr>
          <a:xfrm>
            <a:off x="1283127" y="5550586"/>
            <a:ext cx="4930200" cy="4812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900" b="0" i="0" u="none" strike="noStrike" cap="none">
                <a:solidFill>
                  <a:schemeClr val="lt1"/>
                </a:solidFill>
                <a:latin typeface="Arial"/>
                <a:ea typeface="Arial"/>
                <a:cs typeface="Arial"/>
                <a:sym typeface="Arial"/>
              </a:rPr>
              <a:t>Approval of  Benefit by DBT Checker </a:t>
            </a:r>
            <a:endParaRPr sz="1900" b="0" i="0" u="none" strike="noStrike" cap="none">
              <a:solidFill>
                <a:schemeClr val="lt1"/>
              </a:solidFill>
              <a:latin typeface="Arial"/>
              <a:ea typeface="Arial"/>
              <a:cs typeface="Arial"/>
              <a:sym typeface="Arial"/>
            </a:endParaRPr>
          </a:p>
        </p:txBody>
      </p:sp>
      <p:sp>
        <p:nvSpPr>
          <p:cNvPr id="1479" name="Google Shape;1479;g1c93b57e24322e99_422"/>
          <p:cNvSpPr txBox="1"/>
          <p:nvPr/>
        </p:nvSpPr>
        <p:spPr>
          <a:xfrm>
            <a:off x="6799145" y="3045930"/>
            <a:ext cx="3252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500" b="0" i="0" u="none" strike="noStrike" cap="none">
                <a:solidFill>
                  <a:srgbClr val="000000"/>
                </a:solidFill>
                <a:latin typeface="Arial"/>
                <a:ea typeface="Arial"/>
                <a:cs typeface="Arial"/>
                <a:sym typeface="Arial"/>
              </a:rPr>
              <a:t>(Once per treatment supporter)</a:t>
            </a:r>
            <a:endParaRPr sz="1500" b="0" i="0" u="none" strike="noStrike" cap="none">
              <a:solidFill>
                <a:srgbClr val="000000"/>
              </a:solidFill>
              <a:latin typeface="Arial"/>
              <a:ea typeface="Arial"/>
              <a:cs typeface="Arial"/>
              <a:sym typeface="Arial"/>
            </a:endParaRPr>
          </a:p>
        </p:txBody>
      </p:sp>
      <p:sp>
        <p:nvSpPr>
          <p:cNvPr id="1480" name="Google Shape;1480;g1c93b57e24322e99_422"/>
          <p:cNvSpPr/>
          <p:nvPr/>
        </p:nvSpPr>
        <p:spPr>
          <a:xfrm>
            <a:off x="6403165" y="2647727"/>
            <a:ext cx="206100" cy="11859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chemeClr val="dk1"/>
              </a:solidFill>
              <a:latin typeface="Arial"/>
              <a:ea typeface="Arial"/>
              <a:cs typeface="Arial"/>
              <a:sym typeface="Arial"/>
            </a:endParaRPr>
          </a:p>
        </p:txBody>
      </p:sp>
      <p:sp>
        <p:nvSpPr>
          <p:cNvPr id="1481" name="Google Shape;1481;g1c93b57e24322e99_422"/>
          <p:cNvSpPr txBox="1"/>
          <p:nvPr/>
        </p:nvSpPr>
        <p:spPr>
          <a:xfrm>
            <a:off x="6799145" y="4907374"/>
            <a:ext cx="51249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500" b="0" i="0" u="none" strike="noStrike" cap="none">
                <a:solidFill>
                  <a:srgbClr val="000000"/>
                </a:solidFill>
                <a:latin typeface="Arial"/>
                <a:ea typeface="Arial"/>
                <a:cs typeface="Arial"/>
                <a:sym typeface="Arial"/>
              </a:rPr>
              <a:t>(Once per benefit)</a:t>
            </a:r>
            <a:endParaRPr sz="1500" b="0" i="0" u="none" strike="noStrike" cap="none">
              <a:solidFill>
                <a:srgbClr val="000000"/>
              </a:solidFill>
              <a:latin typeface="Arial"/>
              <a:ea typeface="Arial"/>
              <a:cs typeface="Arial"/>
              <a:sym typeface="Arial"/>
            </a:endParaRPr>
          </a:p>
        </p:txBody>
      </p:sp>
      <p:sp>
        <p:nvSpPr>
          <p:cNvPr id="1482" name="Google Shape;1482;g1c93b57e24322e99_422"/>
          <p:cNvSpPr txBox="1"/>
          <p:nvPr/>
        </p:nvSpPr>
        <p:spPr>
          <a:xfrm>
            <a:off x="6799145" y="5607487"/>
            <a:ext cx="2407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500" b="0" i="0" u="none" strike="noStrike" cap="none">
                <a:solidFill>
                  <a:srgbClr val="000000"/>
                </a:solidFill>
                <a:latin typeface="Arial"/>
                <a:ea typeface="Arial"/>
                <a:cs typeface="Arial"/>
                <a:sym typeface="Arial"/>
              </a:rPr>
              <a:t>(Once per benefit)</a:t>
            </a:r>
            <a:endParaRPr sz="1500" b="0" i="0" u="none" strike="noStrike" cap="none">
              <a:solidFill>
                <a:srgbClr val="000000"/>
              </a:solidFill>
              <a:latin typeface="Arial"/>
              <a:ea typeface="Arial"/>
              <a:cs typeface="Arial"/>
              <a:sym typeface="Arial"/>
            </a:endParaRPr>
          </a:p>
        </p:txBody>
      </p:sp>
      <p:sp>
        <p:nvSpPr>
          <p:cNvPr id="1483" name="Google Shape;1483;g1c93b57e24322e99_422"/>
          <p:cNvSpPr/>
          <p:nvPr/>
        </p:nvSpPr>
        <p:spPr>
          <a:xfrm>
            <a:off x="6403165" y="5512149"/>
            <a:ext cx="206100" cy="5925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chemeClr val="dk1"/>
              </a:solidFill>
              <a:latin typeface="Arial"/>
              <a:ea typeface="Arial"/>
              <a:cs typeface="Arial"/>
              <a:sym typeface="Arial"/>
            </a:endParaRPr>
          </a:p>
        </p:txBody>
      </p:sp>
      <p:sp>
        <p:nvSpPr>
          <p:cNvPr id="1484" name="Google Shape;1484;g1c93b57e24322e99_422"/>
          <p:cNvSpPr txBox="1">
            <a:spLocks noGrp="1"/>
          </p:cNvSpPr>
          <p:nvPr>
            <p:ph type="body" idx="1"/>
          </p:nvPr>
        </p:nvSpPr>
        <p:spPr>
          <a:xfrm>
            <a:off x="331725" y="877074"/>
            <a:ext cx="11432100" cy="1554900"/>
          </a:xfrm>
          <a:prstGeom prst="rect">
            <a:avLst/>
          </a:prstGeom>
          <a:noFill/>
          <a:ln>
            <a:noFill/>
          </a:ln>
        </p:spPr>
        <p:txBody>
          <a:bodyPr spcFirstLastPara="1" wrap="square" lIns="91425" tIns="45700" rIns="91425" bIns="45700" anchor="t" anchorCtr="0">
            <a:noAutofit/>
          </a:bodyPr>
          <a:lstStyle/>
          <a:p>
            <a:pPr marL="95250" lvl="0" indent="0" algn="just" rtl="0">
              <a:lnSpc>
                <a:spcPct val="130000"/>
              </a:lnSpc>
              <a:spcBef>
                <a:spcPts val="360"/>
              </a:spcBef>
              <a:spcAft>
                <a:spcPts val="0"/>
              </a:spcAft>
              <a:buClr>
                <a:srgbClr val="0099FF"/>
              </a:buClr>
              <a:buSzPts val="1260"/>
              <a:buNone/>
            </a:pPr>
            <a:r>
              <a:rPr lang="en-IN" sz="2400">
                <a:solidFill>
                  <a:srgbClr val="000000"/>
                </a:solidFill>
                <a:latin typeface="Corbel"/>
                <a:ea typeface="Corbel"/>
                <a:cs typeface="Corbel"/>
                <a:sym typeface="Corbel"/>
              </a:rPr>
              <a:t>Following are the 5 steps to be followed for processing payments under this scheme. This is the 2</a:t>
            </a:r>
            <a:r>
              <a:rPr lang="en-IN" sz="2400" baseline="30000">
                <a:solidFill>
                  <a:srgbClr val="000000"/>
                </a:solidFill>
                <a:latin typeface="Corbel"/>
                <a:ea typeface="Corbel"/>
                <a:cs typeface="Corbel"/>
                <a:sym typeface="Corbel"/>
              </a:rPr>
              <a:t>nd</a:t>
            </a:r>
            <a:r>
              <a:rPr lang="en-IN" sz="2400">
                <a:solidFill>
                  <a:srgbClr val="000000"/>
                </a:solidFill>
                <a:latin typeface="Corbel"/>
                <a:ea typeface="Corbel"/>
                <a:cs typeface="Corbel"/>
                <a:sym typeface="Corbel"/>
              </a:rPr>
              <a:t> scheme in </a:t>
            </a:r>
            <a:r>
              <a:rPr lang="en-IN" sz="2400">
                <a:solidFill>
                  <a:srgbClr val="000000"/>
                </a:solidFill>
              </a:rPr>
              <a:t>Ni-kshay</a:t>
            </a:r>
            <a:r>
              <a:rPr lang="en-IN" sz="2400">
                <a:solidFill>
                  <a:srgbClr val="000000"/>
                </a:solidFill>
                <a:latin typeface="Corbel"/>
                <a:ea typeface="Corbel"/>
                <a:cs typeface="Corbel"/>
                <a:sym typeface="Corbel"/>
              </a:rPr>
              <a:t> in which the benefits must be generated manually by TU User. </a:t>
            </a:r>
            <a:endParaRPr sz="2400"/>
          </a:p>
          <a:p>
            <a:pPr marL="95250" lvl="0" indent="0" algn="just" rtl="0">
              <a:lnSpc>
                <a:spcPct val="130000"/>
              </a:lnSpc>
              <a:spcBef>
                <a:spcPts val="610"/>
              </a:spcBef>
              <a:spcAft>
                <a:spcPts val="250"/>
              </a:spcAft>
              <a:buClr>
                <a:srgbClr val="0099FF"/>
              </a:buClr>
              <a:buSzPts val="1260"/>
              <a:buNone/>
            </a:pPr>
            <a:endParaRPr sz="2400"/>
          </a:p>
        </p:txBody>
      </p:sp>
      <p:sp>
        <p:nvSpPr>
          <p:cNvPr id="1485" name="Google Shape;1485;g1c93b57e24322e99_422"/>
          <p:cNvSpPr/>
          <p:nvPr/>
        </p:nvSpPr>
        <p:spPr>
          <a:xfrm>
            <a:off x="6403165" y="4002092"/>
            <a:ext cx="206100" cy="5925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chemeClr val="dk1"/>
              </a:solidFill>
              <a:latin typeface="Arial"/>
              <a:ea typeface="Arial"/>
              <a:cs typeface="Arial"/>
              <a:sym typeface="Arial"/>
            </a:endParaRPr>
          </a:p>
        </p:txBody>
      </p:sp>
      <p:sp>
        <p:nvSpPr>
          <p:cNvPr id="1486" name="Google Shape;1486;g1c93b57e24322e99_422"/>
          <p:cNvSpPr/>
          <p:nvPr/>
        </p:nvSpPr>
        <p:spPr>
          <a:xfrm>
            <a:off x="6403165" y="4783377"/>
            <a:ext cx="206100" cy="5925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500" b="0" i="0" u="none" strike="noStrike" cap="none">
              <a:solidFill>
                <a:schemeClr val="dk1"/>
              </a:solidFill>
              <a:latin typeface="Arial"/>
              <a:ea typeface="Arial"/>
              <a:cs typeface="Arial"/>
              <a:sym typeface="Arial"/>
            </a:endParaRPr>
          </a:p>
        </p:txBody>
      </p:sp>
      <p:sp>
        <p:nvSpPr>
          <p:cNvPr id="1487" name="Google Shape;1487;g1c93b57e24322e99_422"/>
          <p:cNvSpPr txBox="1"/>
          <p:nvPr/>
        </p:nvSpPr>
        <p:spPr>
          <a:xfrm>
            <a:off x="6799145" y="4057819"/>
            <a:ext cx="2407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500" b="0" i="0" u="none" strike="noStrike" cap="none">
                <a:solidFill>
                  <a:srgbClr val="000000"/>
                </a:solidFill>
                <a:latin typeface="Arial"/>
                <a:ea typeface="Arial"/>
                <a:cs typeface="Arial"/>
                <a:sym typeface="Arial"/>
              </a:rPr>
              <a:t>(Once per benefit)</a:t>
            </a:r>
            <a:endParaRPr sz="1500" b="0" i="0" u="none" strike="noStrike" cap="none">
              <a:solidFill>
                <a:srgbClr val="000000"/>
              </a:solidFill>
              <a:latin typeface="Arial"/>
              <a:ea typeface="Arial"/>
              <a:cs typeface="Arial"/>
              <a:sym typeface="Arial"/>
            </a:endParaRPr>
          </a:p>
        </p:txBody>
      </p:sp>
      <p:pic>
        <p:nvPicPr>
          <p:cNvPr id="1488" name="Google Shape;1488;g1c93b57e24322e99_422"/>
          <p:cNvPicPr preferRelativeResize="0"/>
          <p:nvPr/>
        </p:nvPicPr>
        <p:blipFill rotWithShape="1">
          <a:blip r:embed="rId3">
            <a:alphaModFix/>
          </a:blip>
          <a:srcRect/>
          <a:stretch/>
        </p:blipFill>
        <p:spPr>
          <a:xfrm>
            <a:off x="0" y="0"/>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8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g1c93b57e24322e99_446"/>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1: Registration of Treatment Supporter in Ni-kshay</a:t>
            </a:r>
            <a:endParaRPr/>
          </a:p>
        </p:txBody>
      </p:sp>
      <p:sp>
        <p:nvSpPr>
          <p:cNvPr id="1494" name="Google Shape;1494;g1c93b57e24322e99_446"/>
          <p:cNvSpPr txBox="1"/>
          <p:nvPr/>
        </p:nvSpPr>
        <p:spPr>
          <a:xfrm>
            <a:off x="563247" y="807930"/>
            <a:ext cx="43398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Go to Admin  🡪 Staff/TS Management</a:t>
            </a:r>
            <a:endParaRPr sz="1600" b="0" i="0" u="none" strike="noStrike" cap="none">
              <a:solidFill>
                <a:srgbClr val="000000"/>
              </a:solidFill>
              <a:latin typeface="Corbel"/>
              <a:ea typeface="Corbel"/>
              <a:cs typeface="Corbel"/>
              <a:sym typeface="Corbel"/>
            </a:endParaRPr>
          </a:p>
        </p:txBody>
      </p:sp>
      <p:pic>
        <p:nvPicPr>
          <p:cNvPr id="1495" name="Google Shape;1495;g1c93b57e24322e99_446"/>
          <p:cNvPicPr preferRelativeResize="0"/>
          <p:nvPr/>
        </p:nvPicPr>
        <p:blipFill rotWithShape="1">
          <a:blip r:embed="rId3">
            <a:alphaModFix/>
          </a:blip>
          <a:srcRect/>
          <a:stretch/>
        </p:blipFill>
        <p:spPr>
          <a:xfrm>
            <a:off x="0" y="0"/>
            <a:ext cx="1921025" cy="647200"/>
          </a:xfrm>
          <a:prstGeom prst="rect">
            <a:avLst/>
          </a:prstGeom>
          <a:noFill/>
          <a:ln>
            <a:noFill/>
          </a:ln>
        </p:spPr>
      </p:pic>
      <p:pic>
        <p:nvPicPr>
          <p:cNvPr id="1496" name="Google Shape;1496;g1c93b57e24322e99_446"/>
          <p:cNvPicPr preferRelativeResize="0"/>
          <p:nvPr/>
        </p:nvPicPr>
        <p:blipFill>
          <a:blip r:embed="rId4">
            <a:alphaModFix/>
          </a:blip>
          <a:stretch>
            <a:fillRect/>
          </a:stretch>
        </p:blipFill>
        <p:spPr>
          <a:xfrm>
            <a:off x="94475" y="1250150"/>
            <a:ext cx="12097525" cy="5473275"/>
          </a:xfrm>
          <a:prstGeom prst="rect">
            <a:avLst/>
          </a:prstGeom>
          <a:noFill/>
          <a:ln w="9525" cap="flat" cmpd="sng">
            <a:solidFill>
              <a:schemeClr val="dk1"/>
            </a:solidFill>
            <a:prstDash val="solid"/>
            <a:round/>
            <a:headEnd type="none" w="sm" len="sm"/>
            <a:tailEnd type="none" w="sm" len="sm"/>
          </a:ln>
        </p:spPr>
      </p:pic>
      <p:sp>
        <p:nvSpPr>
          <p:cNvPr id="1497" name="Google Shape;1497;g1c93b57e24322e99_446"/>
          <p:cNvSpPr/>
          <p:nvPr/>
        </p:nvSpPr>
        <p:spPr>
          <a:xfrm>
            <a:off x="96206" y="5693736"/>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g1c93b57e24322e99_446"/>
          <p:cNvSpPr/>
          <p:nvPr/>
        </p:nvSpPr>
        <p:spPr>
          <a:xfrm>
            <a:off x="96200" y="6378575"/>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g1c93b57e24322e99_455"/>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1: Registration of Treatment Supporter in Ni-kshay</a:t>
            </a:r>
            <a:endParaRPr/>
          </a:p>
        </p:txBody>
      </p:sp>
      <p:sp>
        <p:nvSpPr>
          <p:cNvPr id="1504" name="Google Shape;1504;g1c93b57e24322e99_455"/>
          <p:cNvSpPr txBox="1"/>
          <p:nvPr/>
        </p:nvSpPr>
        <p:spPr>
          <a:xfrm>
            <a:off x="563252" y="807925"/>
            <a:ext cx="77670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Go to Admin  🡪 Staff/TS Management &gt; </a:t>
            </a:r>
            <a:r>
              <a:rPr lang="en-IN" sz="1800" b="1">
                <a:latin typeface="Corbel"/>
                <a:ea typeface="Corbel"/>
                <a:cs typeface="Corbel"/>
                <a:sym typeface="Corbel"/>
              </a:rPr>
              <a:t>Staff Details page</a:t>
            </a:r>
            <a:endParaRPr sz="1600" b="0" i="0" u="none" strike="noStrike" cap="none">
              <a:solidFill>
                <a:srgbClr val="000000"/>
              </a:solidFill>
              <a:latin typeface="Corbel"/>
              <a:ea typeface="Corbel"/>
              <a:cs typeface="Corbel"/>
              <a:sym typeface="Corbel"/>
            </a:endParaRPr>
          </a:p>
        </p:txBody>
      </p:sp>
      <p:pic>
        <p:nvPicPr>
          <p:cNvPr id="1505" name="Google Shape;1505;g1c93b57e24322e99_455"/>
          <p:cNvPicPr preferRelativeResize="0"/>
          <p:nvPr/>
        </p:nvPicPr>
        <p:blipFill rotWithShape="1">
          <a:blip r:embed="rId3">
            <a:alphaModFix/>
          </a:blip>
          <a:srcRect/>
          <a:stretch/>
        </p:blipFill>
        <p:spPr>
          <a:xfrm>
            <a:off x="0" y="0"/>
            <a:ext cx="1921025" cy="647200"/>
          </a:xfrm>
          <a:prstGeom prst="rect">
            <a:avLst/>
          </a:prstGeom>
          <a:noFill/>
          <a:ln>
            <a:noFill/>
          </a:ln>
        </p:spPr>
      </p:pic>
      <p:sp>
        <p:nvSpPr>
          <p:cNvPr id="1506" name="Google Shape;1506;g1c93b57e24322e99_455"/>
          <p:cNvSpPr/>
          <p:nvPr/>
        </p:nvSpPr>
        <p:spPr>
          <a:xfrm>
            <a:off x="1868856" y="2328836"/>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7" name="Google Shape;1507;g1c93b57e24322e99_455"/>
          <p:cNvPicPr preferRelativeResize="0"/>
          <p:nvPr/>
        </p:nvPicPr>
        <p:blipFill>
          <a:blip r:embed="rId4">
            <a:alphaModFix/>
          </a:blip>
          <a:stretch>
            <a:fillRect/>
          </a:stretch>
        </p:blipFill>
        <p:spPr>
          <a:xfrm>
            <a:off x="142425" y="1250125"/>
            <a:ext cx="12049574" cy="5483451"/>
          </a:xfrm>
          <a:prstGeom prst="rect">
            <a:avLst/>
          </a:prstGeom>
          <a:noFill/>
          <a:ln w="9525" cap="flat" cmpd="sng">
            <a:solidFill>
              <a:schemeClr val="dk1"/>
            </a:solidFill>
            <a:prstDash val="solid"/>
            <a:round/>
            <a:headEnd type="none" w="sm" len="sm"/>
            <a:tailEnd type="none" w="sm" len="sm"/>
          </a:ln>
        </p:spPr>
      </p:pic>
      <p:sp>
        <p:nvSpPr>
          <p:cNvPr id="1508" name="Google Shape;1508;g1c93b57e24322e99_455"/>
          <p:cNvSpPr/>
          <p:nvPr/>
        </p:nvSpPr>
        <p:spPr>
          <a:xfrm>
            <a:off x="1868856" y="2328836"/>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g1c93b57e24322e99_455"/>
          <p:cNvSpPr/>
          <p:nvPr/>
        </p:nvSpPr>
        <p:spPr>
          <a:xfrm>
            <a:off x="1748848" y="3362500"/>
            <a:ext cx="2400478"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12"/>
          <p:cNvSpPr txBox="1"/>
          <p:nvPr/>
        </p:nvSpPr>
        <p:spPr>
          <a:xfrm>
            <a:off x="2689745" y="0"/>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90000"/>
              </a:lnSpc>
              <a:spcBef>
                <a:spcPct val="0"/>
              </a:spcBef>
              <a:spcAft>
                <a:spcPct val="0"/>
              </a:spcAft>
              <a:buClr>
                <a:srgbClr val="FFFFFF"/>
              </a:buClr>
              <a:buSzPts val="3600"/>
              <a:buFont typeface="Corbel" panose="020B0503020204020204"/>
              <a:buNone/>
              <a:tabLst/>
              <a:defRPr/>
            </a:pPr>
            <a:r>
              <a:rPr kumimoji="0" lang="en-IN" sz="3600" b="1" i="0" u="none" strike="noStrike" kern="1200" cap="none" spc="0" normalizeH="0" baseline="0" noProof="0" dirty="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rPr>
              <a:t>How to enter Bank Details in Ni-</a:t>
            </a:r>
            <a:r>
              <a:rPr kumimoji="0" lang="en-IN" sz="3600" b="1" i="0" u="none" strike="noStrike" kern="1200" cap="none" spc="0" normalizeH="0" baseline="0" noProof="0" dirty="0" err="1">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rPr>
              <a:t>kshay</a:t>
            </a:r>
            <a:endParaRPr kumimoji="0" sz="3600" b="1" i="0" u="none" strike="noStrike" kern="1200" cap="none" spc="0" normalizeH="0" baseline="0" noProof="0" dirty="0">
              <a:ln>
                <a:noFill/>
              </a:ln>
              <a:solidFill>
                <a:srgbClr val="FFFFFF"/>
              </a:solidFill>
              <a:effectLst/>
              <a:uLnTx/>
              <a:uFillTx/>
              <a:latin typeface="Corbel" panose="020B0503020204020204" pitchFamily="34" charset="0"/>
              <a:ea typeface="Corbel" panose="020B0503020204020204"/>
              <a:cs typeface="Corbel" panose="020B0503020204020204"/>
              <a:sym typeface="Corbel" panose="020B0503020204020204"/>
            </a:endParaRPr>
          </a:p>
        </p:txBody>
      </p:sp>
      <p:pic>
        <p:nvPicPr>
          <p:cNvPr id="5" name="Picture 4"/>
          <p:cNvPicPr>
            <a:picLocks noChangeAspect="1"/>
          </p:cNvPicPr>
          <p:nvPr/>
        </p:nvPicPr>
        <p:blipFill>
          <a:blip r:embed="rId2"/>
          <a:stretch>
            <a:fillRect/>
          </a:stretch>
        </p:blipFill>
        <p:spPr>
          <a:xfrm>
            <a:off x="337675" y="914400"/>
            <a:ext cx="11516650" cy="5433912"/>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pic>
        <p:nvPicPr>
          <p:cNvPr id="1514" name="Google Shape;1514;g1c93b57e24322e99_465"/>
          <p:cNvPicPr preferRelativeResize="0"/>
          <p:nvPr/>
        </p:nvPicPr>
        <p:blipFill rotWithShape="1">
          <a:blip r:embed="rId3">
            <a:alphaModFix/>
          </a:blip>
          <a:srcRect/>
          <a:stretch/>
        </p:blipFill>
        <p:spPr>
          <a:xfrm>
            <a:off x="184400" y="1178350"/>
            <a:ext cx="12007601" cy="5506650"/>
          </a:xfrm>
          <a:prstGeom prst="rect">
            <a:avLst/>
          </a:prstGeom>
          <a:noFill/>
          <a:ln w="9525" cap="flat" cmpd="sng">
            <a:solidFill>
              <a:schemeClr val="dk1"/>
            </a:solidFill>
            <a:prstDash val="solid"/>
            <a:round/>
            <a:headEnd type="none" w="sm" len="sm"/>
            <a:tailEnd type="none" w="sm" len="sm"/>
          </a:ln>
        </p:spPr>
      </p:pic>
      <p:sp>
        <p:nvSpPr>
          <p:cNvPr id="1515" name="Google Shape;1515;g1c93b57e24322e99_465"/>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1: Registration of Treatment Supporter in Ni-kshay</a:t>
            </a:r>
            <a:endParaRPr/>
          </a:p>
        </p:txBody>
      </p:sp>
      <p:sp>
        <p:nvSpPr>
          <p:cNvPr id="1516" name="Google Shape;1516;g1c93b57e24322e99_465"/>
          <p:cNvSpPr txBox="1"/>
          <p:nvPr/>
        </p:nvSpPr>
        <p:spPr>
          <a:xfrm>
            <a:off x="563247" y="807930"/>
            <a:ext cx="43398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Go to Admin  🡪 Staff/TS Management</a:t>
            </a:r>
            <a:endParaRPr sz="1600" b="0" i="0" u="none" strike="noStrike" cap="none">
              <a:solidFill>
                <a:srgbClr val="000000"/>
              </a:solidFill>
              <a:latin typeface="Corbel"/>
              <a:ea typeface="Corbel"/>
              <a:cs typeface="Corbel"/>
              <a:sym typeface="Corbel"/>
            </a:endParaRPr>
          </a:p>
        </p:txBody>
      </p:sp>
      <p:sp>
        <p:nvSpPr>
          <p:cNvPr id="1517" name="Google Shape;1517;g1c93b57e24322e99_465"/>
          <p:cNvSpPr/>
          <p:nvPr/>
        </p:nvSpPr>
        <p:spPr>
          <a:xfrm>
            <a:off x="4043735" y="5860721"/>
            <a:ext cx="2191741" cy="549761"/>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g1c93b57e24322e99_465"/>
          <p:cNvSpPr/>
          <p:nvPr/>
        </p:nvSpPr>
        <p:spPr>
          <a:xfrm>
            <a:off x="184393" y="5507035"/>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g1c93b57e24322e99_465"/>
          <p:cNvSpPr/>
          <p:nvPr/>
        </p:nvSpPr>
        <p:spPr>
          <a:xfrm>
            <a:off x="6738417" y="5976856"/>
            <a:ext cx="1298400" cy="317100"/>
          </a:xfrm>
          <a:prstGeom prst="wedgeRectCallout">
            <a:avLst>
              <a:gd name="adj1" fmla="val -77440"/>
              <a:gd name="adj2" fmla="val 17402"/>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    Select “Yes”</a:t>
            </a:r>
            <a:endParaRPr sz="1400" b="0" i="0" u="none" strike="noStrike" cap="none">
              <a:solidFill>
                <a:srgbClr val="000000"/>
              </a:solidFill>
              <a:latin typeface="Arial"/>
              <a:ea typeface="Arial"/>
              <a:cs typeface="Arial"/>
              <a:sym typeface="Arial"/>
            </a:endParaRPr>
          </a:p>
        </p:txBody>
      </p:sp>
      <p:sp>
        <p:nvSpPr>
          <p:cNvPr id="1520" name="Google Shape;1520;g1c93b57e24322e99_465"/>
          <p:cNvSpPr/>
          <p:nvPr/>
        </p:nvSpPr>
        <p:spPr>
          <a:xfrm>
            <a:off x="9288314" y="3860811"/>
            <a:ext cx="2298000" cy="317100"/>
          </a:xfrm>
          <a:prstGeom prst="wedgeRectCallout">
            <a:avLst>
              <a:gd name="adj1" fmla="val -72568"/>
              <a:gd name="adj2" fmla="val 20343"/>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    Select “PublicAndPrivate”</a:t>
            </a:r>
            <a:endParaRPr sz="1400" b="0" i="0" u="none" strike="noStrike" cap="none">
              <a:solidFill>
                <a:srgbClr val="000000"/>
              </a:solidFill>
              <a:latin typeface="Arial"/>
              <a:ea typeface="Arial"/>
              <a:cs typeface="Arial"/>
              <a:sym typeface="Arial"/>
            </a:endParaRPr>
          </a:p>
        </p:txBody>
      </p:sp>
      <p:sp>
        <p:nvSpPr>
          <p:cNvPr id="1521" name="Google Shape;1521;g1c93b57e24322e99_465"/>
          <p:cNvSpPr/>
          <p:nvPr/>
        </p:nvSpPr>
        <p:spPr>
          <a:xfrm>
            <a:off x="8843037" y="1696273"/>
            <a:ext cx="3091920" cy="549761"/>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Note: Treatment Supporters can be created only at TU and PHI levels </a:t>
            </a:r>
            <a:endParaRPr sz="1400" b="0" i="0" u="none" strike="noStrike" cap="none">
              <a:solidFill>
                <a:srgbClr val="000000"/>
              </a:solidFill>
              <a:latin typeface="Arial"/>
              <a:ea typeface="Arial"/>
              <a:cs typeface="Arial"/>
              <a:sym typeface="Arial"/>
            </a:endParaRPr>
          </a:p>
        </p:txBody>
      </p:sp>
      <p:sp>
        <p:nvSpPr>
          <p:cNvPr id="1522" name="Google Shape;1522;g1c93b57e24322e99_465"/>
          <p:cNvSpPr/>
          <p:nvPr/>
        </p:nvSpPr>
        <p:spPr>
          <a:xfrm>
            <a:off x="9404121" y="4600932"/>
            <a:ext cx="2298000" cy="397500"/>
          </a:xfrm>
          <a:prstGeom prst="wedgeRectCallout">
            <a:avLst>
              <a:gd name="adj1" fmla="val -74192"/>
              <a:gd name="adj2" fmla="val 17402"/>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 Mobile No. must be unique</a:t>
            </a:r>
            <a:endParaRPr sz="1400" b="0" i="0" u="none" strike="noStrike" cap="none">
              <a:solidFill>
                <a:srgbClr val="000000"/>
              </a:solidFill>
              <a:latin typeface="Arial"/>
              <a:ea typeface="Arial"/>
              <a:cs typeface="Arial"/>
              <a:sym typeface="Arial"/>
            </a:endParaRPr>
          </a:p>
        </p:txBody>
      </p:sp>
      <p:sp>
        <p:nvSpPr>
          <p:cNvPr id="1523" name="Google Shape;1523;g1c93b57e24322e99_465"/>
          <p:cNvSpPr/>
          <p:nvPr/>
        </p:nvSpPr>
        <p:spPr>
          <a:xfrm>
            <a:off x="184393" y="4844486"/>
            <a:ext cx="1728605" cy="344840"/>
          </a:xfrm>
          <a:custGeom>
            <a:avLst/>
            <a:gdLst/>
            <a:ahLst/>
            <a:cxnLst/>
            <a:rect l="l" t="t" r="r" b="b"/>
            <a:pathLst>
              <a:path w="2609215" h="440690" extrusionOk="0">
                <a:moveTo>
                  <a:pt x="0" y="440435"/>
                </a:moveTo>
                <a:lnTo>
                  <a:pt x="2609088" y="440435"/>
                </a:lnTo>
                <a:lnTo>
                  <a:pt x="2609088"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4" name="Google Shape;1524;g1c93b57e24322e99_465"/>
          <p:cNvPicPr preferRelativeResize="0"/>
          <p:nvPr/>
        </p:nvPicPr>
        <p:blipFill rotWithShape="1">
          <a:blip r:embed="rId4">
            <a:alphaModFix/>
          </a:blip>
          <a:srcRect/>
          <a:stretch/>
        </p:blipFill>
        <p:spPr>
          <a:xfrm>
            <a:off x="0" y="0"/>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g1c93b57e24322e99_479"/>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2: Update Bank details of Treatment Supporter</a:t>
            </a:r>
            <a:endParaRPr/>
          </a:p>
        </p:txBody>
      </p:sp>
      <p:sp>
        <p:nvSpPr>
          <p:cNvPr id="1530" name="Google Shape;1530;g1c93b57e24322e99_479"/>
          <p:cNvSpPr/>
          <p:nvPr/>
        </p:nvSpPr>
        <p:spPr>
          <a:xfrm>
            <a:off x="138075" y="647200"/>
            <a:ext cx="12054000" cy="6034200"/>
          </a:xfrm>
          <a:prstGeom prst="rect">
            <a:avLst/>
          </a:prstGeom>
          <a:blipFill rotWithShape="1">
            <a:blip r:embed="rId3">
              <a:alphaModFix/>
            </a:blip>
            <a:stretch>
              <a:fillRect t="739" r="-9299"/>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g1c93b57e24322e99_479"/>
          <p:cNvSpPr/>
          <p:nvPr/>
        </p:nvSpPr>
        <p:spPr>
          <a:xfrm>
            <a:off x="3724910" y="4170696"/>
            <a:ext cx="2301526" cy="554166"/>
          </a:xfrm>
          <a:custGeom>
            <a:avLst/>
            <a:gdLst/>
            <a:ahLst/>
            <a:cxnLst/>
            <a:rect l="l" t="t" r="r" b="b"/>
            <a:pathLst>
              <a:path w="2781300" h="440689" extrusionOk="0">
                <a:moveTo>
                  <a:pt x="0" y="440435"/>
                </a:moveTo>
                <a:lnTo>
                  <a:pt x="2781300" y="440435"/>
                </a:lnTo>
                <a:lnTo>
                  <a:pt x="2781300"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g1c93b57e24322e99_479"/>
          <p:cNvSpPr/>
          <p:nvPr/>
        </p:nvSpPr>
        <p:spPr>
          <a:xfrm>
            <a:off x="9616693" y="4725161"/>
            <a:ext cx="254634" cy="1151287"/>
          </a:xfrm>
          <a:custGeom>
            <a:avLst/>
            <a:gdLst/>
            <a:ahLst/>
            <a:cxnLst/>
            <a:rect l="l" t="t" r="r" b="b"/>
            <a:pathLst>
              <a:path w="254634" h="1805940" extrusionOk="0">
                <a:moveTo>
                  <a:pt x="0" y="0"/>
                </a:moveTo>
                <a:lnTo>
                  <a:pt x="49512" y="1670"/>
                </a:lnTo>
                <a:lnTo>
                  <a:pt x="89963" y="6223"/>
                </a:lnTo>
                <a:lnTo>
                  <a:pt x="117246" y="12965"/>
                </a:lnTo>
                <a:lnTo>
                  <a:pt x="127253" y="21208"/>
                </a:lnTo>
                <a:lnTo>
                  <a:pt x="127253" y="867384"/>
                </a:lnTo>
                <a:lnTo>
                  <a:pt x="137261" y="875638"/>
                </a:lnTo>
                <a:lnTo>
                  <a:pt x="164544" y="882380"/>
                </a:lnTo>
                <a:lnTo>
                  <a:pt x="204995" y="886926"/>
                </a:lnTo>
                <a:lnTo>
                  <a:pt x="254507" y="888593"/>
                </a:lnTo>
                <a:lnTo>
                  <a:pt x="204995" y="890260"/>
                </a:lnTo>
                <a:lnTo>
                  <a:pt x="164544" y="894807"/>
                </a:lnTo>
                <a:lnTo>
                  <a:pt x="137261" y="901548"/>
                </a:lnTo>
                <a:lnTo>
                  <a:pt x="127253" y="909802"/>
                </a:lnTo>
                <a:lnTo>
                  <a:pt x="127253" y="1784731"/>
                </a:lnTo>
                <a:lnTo>
                  <a:pt x="117246" y="1792984"/>
                </a:lnTo>
                <a:lnTo>
                  <a:pt x="89963" y="1799726"/>
                </a:lnTo>
                <a:lnTo>
                  <a:pt x="49512" y="1804272"/>
                </a:lnTo>
                <a:lnTo>
                  <a:pt x="0" y="1805939"/>
                </a:lnTo>
              </a:path>
            </a:pathLst>
          </a:cu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g1c93b57e24322e99_479"/>
          <p:cNvSpPr/>
          <p:nvPr/>
        </p:nvSpPr>
        <p:spPr>
          <a:xfrm>
            <a:off x="6569563" y="4289307"/>
            <a:ext cx="1368000" cy="317100"/>
          </a:xfrm>
          <a:prstGeom prst="wedgeRectCallout">
            <a:avLst>
              <a:gd name="adj1" fmla="val -72568"/>
              <a:gd name="adj2" fmla="val 20343"/>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    Select ‘Yes’</a:t>
            </a:r>
            <a:endParaRPr sz="1400" b="0" i="0" u="none" strike="noStrike" cap="none">
              <a:solidFill>
                <a:srgbClr val="000000"/>
              </a:solidFill>
              <a:latin typeface="Arial"/>
              <a:ea typeface="Arial"/>
              <a:cs typeface="Arial"/>
              <a:sym typeface="Arial"/>
            </a:endParaRPr>
          </a:p>
        </p:txBody>
      </p:sp>
      <p:sp>
        <p:nvSpPr>
          <p:cNvPr id="1534" name="Google Shape;1534;g1c93b57e24322e99_479"/>
          <p:cNvSpPr/>
          <p:nvPr/>
        </p:nvSpPr>
        <p:spPr>
          <a:xfrm>
            <a:off x="10332173" y="5128156"/>
            <a:ext cx="1368000" cy="500400"/>
          </a:xfrm>
          <a:prstGeom prst="wedgeRectCallout">
            <a:avLst>
              <a:gd name="adj1" fmla="val -72568"/>
              <a:gd name="adj2" fmla="val 20343"/>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Enter Bank details</a:t>
            </a:r>
            <a:endParaRPr sz="1400" b="0" i="0" u="none" strike="noStrike" cap="none">
              <a:solidFill>
                <a:srgbClr val="000000"/>
              </a:solidFill>
              <a:latin typeface="Arial"/>
              <a:ea typeface="Arial"/>
              <a:cs typeface="Arial"/>
              <a:sym typeface="Arial"/>
            </a:endParaRPr>
          </a:p>
        </p:txBody>
      </p:sp>
      <p:sp>
        <p:nvSpPr>
          <p:cNvPr id="1535" name="Google Shape;1535;g1c93b57e24322e99_479"/>
          <p:cNvSpPr/>
          <p:nvPr/>
        </p:nvSpPr>
        <p:spPr>
          <a:xfrm>
            <a:off x="4161790" y="3075451"/>
            <a:ext cx="1620107" cy="554166"/>
          </a:xfrm>
          <a:custGeom>
            <a:avLst/>
            <a:gdLst/>
            <a:ahLst/>
            <a:cxnLst/>
            <a:rect l="l" t="t" r="r" b="b"/>
            <a:pathLst>
              <a:path w="2781300" h="440689" extrusionOk="0">
                <a:moveTo>
                  <a:pt x="0" y="440435"/>
                </a:moveTo>
                <a:lnTo>
                  <a:pt x="2781300" y="440435"/>
                </a:lnTo>
                <a:lnTo>
                  <a:pt x="2781300" y="0"/>
                </a:lnTo>
                <a:lnTo>
                  <a:pt x="0" y="0"/>
                </a:lnTo>
                <a:lnTo>
                  <a:pt x="0" y="440435"/>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g1c93b57e24322e99_479"/>
          <p:cNvSpPr/>
          <p:nvPr/>
        </p:nvSpPr>
        <p:spPr>
          <a:xfrm>
            <a:off x="6240842" y="3048201"/>
            <a:ext cx="3564000" cy="581700"/>
          </a:xfrm>
          <a:prstGeom prst="wedgeRectCallout">
            <a:avLst>
              <a:gd name="adj1" fmla="val -59454"/>
              <a:gd name="adj2" fmla="val 15103"/>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Treatment Supporter can login into </a:t>
            </a:r>
            <a:r>
              <a:rPr lang="en-IN"/>
              <a:t>Ni-kshay</a:t>
            </a:r>
            <a:r>
              <a:rPr lang="en-IN" sz="1400" b="0" i="0" u="none" strike="noStrike" cap="none">
                <a:solidFill>
                  <a:srgbClr val="000000"/>
                </a:solidFill>
                <a:latin typeface="Arial"/>
                <a:ea typeface="Arial"/>
                <a:cs typeface="Arial"/>
                <a:sym typeface="Arial"/>
              </a:rPr>
              <a:t> and view /edit details of </a:t>
            </a:r>
            <a:r>
              <a:rPr lang="en-IN"/>
              <a:t>beneficiary </a:t>
            </a:r>
            <a:r>
              <a:rPr lang="en-IN" sz="1400" b="0" i="0" u="none" strike="noStrike" cap="none">
                <a:solidFill>
                  <a:srgbClr val="000000"/>
                </a:solidFill>
                <a:latin typeface="Arial"/>
                <a:ea typeface="Arial"/>
                <a:cs typeface="Arial"/>
                <a:sym typeface="Arial"/>
              </a:rPr>
              <a:t>assigned</a:t>
            </a:r>
            <a:endParaRPr sz="1400" b="0" i="0" u="none" strike="noStrike" cap="none">
              <a:solidFill>
                <a:srgbClr val="000000"/>
              </a:solidFill>
              <a:latin typeface="Arial"/>
              <a:ea typeface="Arial"/>
              <a:cs typeface="Arial"/>
              <a:sym typeface="Arial"/>
            </a:endParaRPr>
          </a:p>
        </p:txBody>
      </p:sp>
      <p:sp>
        <p:nvSpPr>
          <p:cNvPr id="1537" name="Google Shape;1537;g1c93b57e24322e99_479"/>
          <p:cNvSpPr/>
          <p:nvPr/>
        </p:nvSpPr>
        <p:spPr>
          <a:xfrm>
            <a:off x="1442720" y="5826614"/>
            <a:ext cx="2719200" cy="581700"/>
          </a:xfrm>
          <a:prstGeom prst="wedgeRectCallout">
            <a:avLst>
              <a:gd name="adj1" fmla="val 59709"/>
              <a:gd name="adj2" fmla="val -39041"/>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As Bank details are entered, its sent to PFMS for validation</a:t>
            </a:r>
            <a:endParaRPr sz="1400" b="0" i="0" u="none" strike="noStrike" cap="none">
              <a:solidFill>
                <a:srgbClr val="000000"/>
              </a:solidFill>
              <a:latin typeface="Arial"/>
              <a:ea typeface="Arial"/>
              <a:cs typeface="Arial"/>
              <a:sym typeface="Arial"/>
            </a:endParaRPr>
          </a:p>
        </p:txBody>
      </p:sp>
      <p:pic>
        <p:nvPicPr>
          <p:cNvPr id="1538" name="Google Shape;1538;g1c93b57e24322e99_479"/>
          <p:cNvPicPr preferRelativeResize="0"/>
          <p:nvPr/>
        </p:nvPicPr>
        <p:blipFill rotWithShape="1">
          <a:blip r:embed="rId4">
            <a:alphaModFix/>
          </a:blip>
          <a:srcRect/>
          <a:stretch/>
        </p:blipFill>
        <p:spPr>
          <a:xfrm>
            <a:off x="0" y="0"/>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g1c93b57e24322e99_492"/>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3: Assign Treatment Supporter to TPT beneficiary </a:t>
            </a:r>
            <a:endParaRPr sz="2800"/>
          </a:p>
        </p:txBody>
      </p:sp>
      <p:sp>
        <p:nvSpPr>
          <p:cNvPr id="1544" name="Google Shape;1544;g1c93b57e24322e99_492"/>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Open the TPT </a:t>
            </a:r>
            <a:r>
              <a:rPr lang="en-IN" sz="1800" b="1" i="0" u="none" strike="noStrike" cap="none">
                <a:solidFill>
                  <a:schemeClr val="dk1"/>
                </a:solidFill>
                <a:latin typeface="Corbel"/>
                <a:ea typeface="Corbel"/>
                <a:cs typeface="Corbel"/>
                <a:sym typeface="Corbel"/>
              </a:rPr>
              <a:t>beneficiary </a:t>
            </a:r>
            <a:r>
              <a:rPr lang="en-IN" sz="1800" b="1" i="0" u="none" strike="noStrike" cap="none">
                <a:solidFill>
                  <a:srgbClr val="000000"/>
                </a:solidFill>
                <a:latin typeface="Corbel"/>
                <a:ea typeface="Corbel"/>
                <a:cs typeface="Corbel"/>
                <a:sym typeface="Corbel"/>
              </a:rPr>
              <a:t>record, Go to “Others” 🡪</a:t>
            </a:r>
            <a:r>
              <a:rPr lang="en-IN" sz="1800" b="0" i="0" u="none" strike="noStrike" cap="none">
                <a:solidFill>
                  <a:srgbClr val="000000"/>
                </a:solidFill>
                <a:latin typeface="Times New Roman"/>
                <a:ea typeface="Times New Roman"/>
                <a:cs typeface="Times New Roman"/>
                <a:sym typeface="Times New Roman"/>
              </a:rPr>
              <a:t> </a:t>
            </a:r>
            <a:r>
              <a:rPr lang="en-IN" sz="1800" b="1" i="0" u="none" strike="noStrike" cap="none">
                <a:solidFill>
                  <a:srgbClr val="000000"/>
                </a:solidFill>
                <a:latin typeface="Corbel"/>
                <a:ea typeface="Corbel"/>
                <a:cs typeface="Corbel"/>
                <a:sym typeface="Corbel"/>
              </a:rPr>
              <a:t>“Staff/Treatment Supporter”</a:t>
            </a:r>
            <a:endParaRPr sz="1800" b="0" i="0" u="none" strike="noStrike" cap="none">
              <a:solidFill>
                <a:srgbClr val="000000"/>
              </a:solidFill>
              <a:latin typeface="Corbel"/>
              <a:ea typeface="Corbel"/>
              <a:cs typeface="Corbel"/>
              <a:sym typeface="Corbel"/>
            </a:endParaRPr>
          </a:p>
        </p:txBody>
      </p:sp>
      <p:sp>
        <p:nvSpPr>
          <p:cNvPr id="1545" name="Google Shape;1545;g1c93b57e24322e99_492"/>
          <p:cNvSpPr/>
          <p:nvPr/>
        </p:nvSpPr>
        <p:spPr>
          <a:xfrm>
            <a:off x="0" y="1447146"/>
            <a:ext cx="12192000" cy="525630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g1c93b57e24322e99_492"/>
          <p:cNvSpPr/>
          <p:nvPr/>
        </p:nvSpPr>
        <p:spPr>
          <a:xfrm>
            <a:off x="6793082" y="5738690"/>
            <a:ext cx="1588800" cy="317100"/>
          </a:xfrm>
          <a:prstGeom prst="wedgeRectCallout">
            <a:avLst>
              <a:gd name="adj1" fmla="val -68855"/>
              <a:gd name="adj2" fmla="val -130180"/>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 Click here to Add</a:t>
            </a:r>
            <a:endParaRPr sz="1400" b="0" i="0" u="none" strike="noStrike" cap="none">
              <a:solidFill>
                <a:srgbClr val="000000"/>
              </a:solidFill>
              <a:latin typeface="Arial"/>
              <a:ea typeface="Arial"/>
              <a:cs typeface="Arial"/>
              <a:sym typeface="Arial"/>
            </a:endParaRPr>
          </a:p>
        </p:txBody>
      </p:sp>
      <p:pic>
        <p:nvPicPr>
          <p:cNvPr id="1547" name="Google Shape;1547;g1c93b57e24322e99_492"/>
          <p:cNvPicPr preferRelativeResize="0"/>
          <p:nvPr/>
        </p:nvPicPr>
        <p:blipFill rotWithShape="1">
          <a:blip r:embed="rId4">
            <a:alphaModFix/>
          </a:blip>
          <a:srcRect/>
          <a:stretch/>
        </p:blipFill>
        <p:spPr>
          <a:xfrm>
            <a:off x="0" y="0"/>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g1c93b57e24322e99_500"/>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3: Assign Treatment Supporter to TPT beneficiary </a:t>
            </a:r>
            <a:endParaRPr sz="2800"/>
          </a:p>
        </p:txBody>
      </p:sp>
      <p:sp>
        <p:nvSpPr>
          <p:cNvPr id="1553" name="Google Shape;1553;g1c93b57e24322e99_500"/>
          <p:cNvSpPr/>
          <p:nvPr/>
        </p:nvSpPr>
        <p:spPr>
          <a:xfrm>
            <a:off x="44200" y="1291775"/>
            <a:ext cx="12147900" cy="534420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g1c93b57e24322e99_500"/>
          <p:cNvSpPr/>
          <p:nvPr/>
        </p:nvSpPr>
        <p:spPr>
          <a:xfrm>
            <a:off x="1983232" y="5311140"/>
            <a:ext cx="4112700" cy="97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g1c93b57e24322e99_500"/>
          <p:cNvSpPr/>
          <p:nvPr/>
        </p:nvSpPr>
        <p:spPr>
          <a:xfrm>
            <a:off x="8205133" y="5972006"/>
            <a:ext cx="3728700" cy="634200"/>
          </a:xfrm>
          <a:prstGeom prst="rect">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Note: The Treatment Supporters of TPT beneficiary current TUs will appear in this drop down</a:t>
            </a:r>
            <a:endParaRPr sz="1400" b="0" i="0" u="none" strike="noStrike" cap="none">
              <a:solidFill>
                <a:srgbClr val="000000"/>
              </a:solidFill>
              <a:latin typeface="Arial"/>
              <a:ea typeface="Arial"/>
              <a:cs typeface="Arial"/>
              <a:sym typeface="Arial"/>
            </a:endParaRPr>
          </a:p>
        </p:txBody>
      </p:sp>
      <p:sp>
        <p:nvSpPr>
          <p:cNvPr id="1556" name="Google Shape;1556;g1c93b57e24322e99_500"/>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Select Treatment Supporter’s Name</a:t>
            </a:r>
            <a:endParaRPr sz="1400" b="0" i="0" u="none" strike="noStrike" cap="none">
              <a:solidFill>
                <a:srgbClr val="000000"/>
              </a:solidFill>
              <a:latin typeface="Arial"/>
              <a:ea typeface="Arial"/>
              <a:cs typeface="Arial"/>
              <a:sym typeface="Arial"/>
            </a:endParaRPr>
          </a:p>
        </p:txBody>
      </p:sp>
      <p:pic>
        <p:nvPicPr>
          <p:cNvPr id="1557" name="Google Shape;1557;g1c93b57e24322e99_500"/>
          <p:cNvPicPr preferRelativeResize="0"/>
          <p:nvPr/>
        </p:nvPicPr>
        <p:blipFill rotWithShape="1">
          <a:blip r:embed="rId5">
            <a:alphaModFix/>
          </a:blip>
          <a:srcRect/>
          <a:stretch/>
        </p:blipFill>
        <p:spPr>
          <a:xfrm>
            <a:off x="0" y="0"/>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g1c93b57e24322e99_509"/>
          <p:cNvSpPr txBox="1">
            <a:spLocks noGrp="1"/>
          </p:cNvSpPr>
          <p:nvPr>
            <p:ph type="title"/>
          </p:nvPr>
        </p:nvSpPr>
        <p:spPr>
          <a:xfrm>
            <a:off x="486837" y="646262"/>
            <a:ext cx="11106300" cy="566400"/>
          </a:xfrm>
          <a:prstGeom prst="rect">
            <a:avLst/>
          </a:prstGeom>
          <a:noFill/>
          <a:ln>
            <a:noFill/>
          </a:ln>
        </p:spPr>
        <p:txBody>
          <a:bodyPr spcFirstLastPara="1" wrap="square" lIns="0" tIns="12050" rIns="0" bIns="0" anchor="ctr" anchorCtr="0">
            <a:spAutoFit/>
          </a:bodyPr>
          <a:lstStyle/>
          <a:p>
            <a:pPr marL="554990" lvl="0" indent="0" algn="l" rtl="0">
              <a:lnSpc>
                <a:spcPct val="100000"/>
              </a:lnSpc>
              <a:spcBef>
                <a:spcPts val="95"/>
              </a:spcBef>
              <a:spcAft>
                <a:spcPts val="0"/>
              </a:spcAft>
              <a:buSzPts val="3600"/>
              <a:buNone/>
            </a:pPr>
            <a:r>
              <a:rPr lang="en-IN"/>
              <a:t>2. Assigning a Treatment Supporter to a Patient</a:t>
            </a:r>
            <a:endParaRPr/>
          </a:p>
        </p:txBody>
      </p:sp>
      <p:sp>
        <p:nvSpPr>
          <p:cNvPr id="1563" name="Google Shape;1563;g1c93b57e24322e99_509"/>
          <p:cNvSpPr/>
          <p:nvPr/>
        </p:nvSpPr>
        <p:spPr>
          <a:xfrm>
            <a:off x="11212491" y="1238685"/>
            <a:ext cx="914400" cy="1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64" name="Google Shape;1564;g1c93b57e24322e99_509"/>
          <p:cNvSpPr/>
          <p:nvPr/>
        </p:nvSpPr>
        <p:spPr>
          <a:xfrm>
            <a:off x="11224007" y="1248745"/>
            <a:ext cx="914400" cy="1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65" name="Google Shape;1565;g1c93b57e24322e99_509"/>
          <p:cNvSpPr/>
          <p:nvPr/>
        </p:nvSpPr>
        <p:spPr>
          <a:xfrm>
            <a:off x="11301349" y="3936638"/>
            <a:ext cx="460878" cy="428052"/>
          </a:xfrm>
          <a:custGeom>
            <a:avLst/>
            <a:gdLst/>
            <a:ahLst/>
            <a:cxnLst/>
            <a:rect l="l" t="t" r="r" b="b"/>
            <a:pathLst>
              <a:path w="295909" h="320039" extrusionOk="0">
                <a:moveTo>
                  <a:pt x="0" y="320039"/>
                </a:moveTo>
                <a:lnTo>
                  <a:pt x="295655" y="320039"/>
                </a:lnTo>
                <a:lnTo>
                  <a:pt x="295655" y="0"/>
                </a:lnTo>
                <a:lnTo>
                  <a:pt x="0" y="0"/>
                </a:lnTo>
                <a:lnTo>
                  <a:pt x="0" y="320039"/>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g1c93b57e24322e99_509"/>
          <p:cNvSpPr/>
          <p:nvPr/>
        </p:nvSpPr>
        <p:spPr>
          <a:xfrm>
            <a:off x="8019047" y="6240886"/>
            <a:ext cx="3662100" cy="433800"/>
          </a:xfrm>
          <a:prstGeom prst="wedgeRectCallout">
            <a:avLst>
              <a:gd name="adj1" fmla="val 40955"/>
              <a:gd name="adj2" fmla="val -93178"/>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A Treatment Supporter can be  unassigned by clicking the  delete button</a:t>
            </a:r>
            <a:endParaRPr sz="1400" b="0" i="0" u="none" strike="noStrike" cap="none">
              <a:solidFill>
                <a:srgbClr val="000000"/>
              </a:solidFill>
              <a:latin typeface="Arial"/>
              <a:ea typeface="Arial"/>
              <a:cs typeface="Arial"/>
              <a:sym typeface="Arial"/>
            </a:endParaRPr>
          </a:p>
        </p:txBody>
      </p:sp>
      <p:sp>
        <p:nvSpPr>
          <p:cNvPr id="1567" name="Google Shape;1567;g1c93b57e24322e99_509"/>
          <p:cNvSpPr txBox="1"/>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3: Assign Treatment Supporter to TPT beneficiary </a:t>
            </a:r>
            <a:endParaRPr sz="2800" b="0" i="0" u="none" strike="noStrike" cap="none">
              <a:solidFill>
                <a:srgbClr val="FFFFFF"/>
              </a:solidFill>
              <a:latin typeface="Corbel"/>
              <a:ea typeface="Corbel"/>
              <a:cs typeface="Corbel"/>
              <a:sym typeface="Corbel"/>
            </a:endParaRPr>
          </a:p>
        </p:txBody>
      </p:sp>
      <p:sp>
        <p:nvSpPr>
          <p:cNvPr id="1568" name="Google Shape;1568;g1c93b57e24322e99_509"/>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Treatment Supporter cannot be unassigned if a benefit has been sent to PFMS or paid</a:t>
            </a:r>
            <a:endParaRPr sz="1800" b="0" i="0" u="none" strike="noStrike" cap="none">
              <a:solidFill>
                <a:srgbClr val="000000"/>
              </a:solidFill>
              <a:latin typeface="Corbel"/>
              <a:ea typeface="Corbel"/>
              <a:cs typeface="Corbel"/>
              <a:sym typeface="Corbel"/>
            </a:endParaRPr>
          </a:p>
        </p:txBody>
      </p:sp>
      <p:pic>
        <p:nvPicPr>
          <p:cNvPr id="1569" name="Google Shape;1569;g1c93b57e24322e99_509"/>
          <p:cNvPicPr preferRelativeResize="0"/>
          <p:nvPr/>
        </p:nvPicPr>
        <p:blipFill rotWithShape="1">
          <a:blip r:embed="rId3">
            <a:alphaModFix/>
          </a:blip>
          <a:srcRect/>
          <a:stretch/>
        </p:blipFill>
        <p:spPr>
          <a:xfrm>
            <a:off x="169575" y="1248750"/>
            <a:ext cx="12022424" cy="4799350"/>
          </a:xfrm>
          <a:prstGeom prst="rect">
            <a:avLst/>
          </a:prstGeom>
          <a:noFill/>
          <a:ln w="9525" cap="flat" cmpd="sng">
            <a:solidFill>
              <a:schemeClr val="dk1"/>
            </a:solidFill>
            <a:prstDash val="solid"/>
            <a:round/>
            <a:headEnd type="none" w="sm" len="sm"/>
            <a:tailEnd type="none" w="sm" len="sm"/>
          </a:ln>
        </p:spPr>
      </p:pic>
      <p:pic>
        <p:nvPicPr>
          <p:cNvPr id="1570" name="Google Shape;1570;g1c93b57e24322e99_509"/>
          <p:cNvPicPr preferRelativeResize="0"/>
          <p:nvPr/>
        </p:nvPicPr>
        <p:blipFill rotWithShape="1">
          <a:blip r:embed="rId4">
            <a:alphaModFix/>
          </a:blip>
          <a:srcRect/>
          <a:stretch/>
        </p:blipFill>
        <p:spPr>
          <a:xfrm>
            <a:off x="0" y="0"/>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g1c93b57e24322e99_521"/>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4: Manually create Benefits</a:t>
            </a:r>
            <a:endParaRPr/>
          </a:p>
        </p:txBody>
      </p:sp>
      <p:sp>
        <p:nvSpPr>
          <p:cNvPr id="1576" name="Google Shape;1576;g1c93b57e24322e99_521"/>
          <p:cNvSpPr txBox="1">
            <a:spLocks noGrp="1"/>
          </p:cNvSpPr>
          <p:nvPr>
            <p:ph type="body" idx="1"/>
          </p:nvPr>
        </p:nvSpPr>
        <p:spPr>
          <a:xfrm>
            <a:off x="432079" y="884255"/>
            <a:ext cx="11160900" cy="5353500"/>
          </a:xfrm>
          <a:prstGeom prst="rect">
            <a:avLst/>
          </a:prstGeom>
          <a:noFill/>
          <a:ln>
            <a:noFill/>
          </a:ln>
        </p:spPr>
        <p:txBody>
          <a:bodyPr spcFirstLastPara="1" wrap="square" lIns="91425" tIns="45700" rIns="91425" bIns="45700" anchor="t" anchorCtr="0">
            <a:normAutofit lnSpcReduction="10000"/>
          </a:bodyPr>
          <a:lstStyle/>
          <a:p>
            <a:pPr marL="12700" marR="5080" lvl="0" indent="0" algn="l" rtl="0">
              <a:lnSpc>
                <a:spcPct val="150000"/>
              </a:lnSpc>
              <a:spcBef>
                <a:spcPts val="600"/>
              </a:spcBef>
              <a:spcAft>
                <a:spcPts val="0"/>
              </a:spcAft>
              <a:buClr>
                <a:srgbClr val="40B9D2"/>
              </a:buClr>
              <a:buSzPts val="1867"/>
              <a:buNone/>
            </a:pPr>
            <a:r>
              <a:rPr lang="en-IN" sz="2400">
                <a:solidFill>
                  <a:srgbClr val="000E46"/>
                </a:solidFill>
              </a:rPr>
              <a:t>Benefit can be created only if the following conditions are met:</a:t>
            </a:r>
            <a:endParaRPr sz="2400"/>
          </a:p>
          <a:p>
            <a:pPr marL="469900" marR="5080" lvl="0" indent="-491045" algn="l" rtl="0">
              <a:lnSpc>
                <a:spcPct val="150000"/>
              </a:lnSpc>
              <a:spcBef>
                <a:spcPts val="600"/>
              </a:spcBef>
              <a:spcAft>
                <a:spcPts val="0"/>
              </a:spcAft>
              <a:buClr>
                <a:srgbClr val="40B9D2"/>
              </a:buClr>
              <a:buSzPts val="2400"/>
              <a:buFont typeface="Corbel"/>
              <a:buAutoNum type="arabicPeriod"/>
            </a:pPr>
            <a:r>
              <a:rPr lang="en-IN" sz="2400">
                <a:solidFill>
                  <a:srgbClr val="000E46"/>
                </a:solidFill>
              </a:rPr>
              <a:t>A staff (Treatment supporter = Yes) is assigned as Treatment supporter to the </a:t>
            </a:r>
            <a:r>
              <a:rPr lang="en-IN" sz="2400">
                <a:solidFill>
                  <a:schemeClr val="dk1"/>
                </a:solidFill>
              </a:rPr>
              <a:t>beneficiary</a:t>
            </a:r>
            <a:endParaRPr sz="2400"/>
          </a:p>
          <a:p>
            <a:pPr marL="469900" marR="5080" lvl="0" indent="-491045" algn="l" rtl="0">
              <a:lnSpc>
                <a:spcPct val="150000"/>
              </a:lnSpc>
              <a:spcBef>
                <a:spcPts val="600"/>
              </a:spcBef>
              <a:spcAft>
                <a:spcPts val="0"/>
              </a:spcAft>
              <a:buClr>
                <a:srgbClr val="40B9D2"/>
              </a:buClr>
              <a:buSzPts val="2400"/>
              <a:buFont typeface="Corbel"/>
              <a:buAutoNum type="arabicPeriod"/>
            </a:pPr>
            <a:r>
              <a:rPr lang="en-IN" sz="2400">
                <a:solidFill>
                  <a:srgbClr val="000E46"/>
                </a:solidFill>
              </a:rPr>
              <a:t>The assigned staff has Eligible for Honorarium = Yes</a:t>
            </a:r>
            <a:endParaRPr sz="2400"/>
          </a:p>
          <a:p>
            <a:pPr marL="469900" lvl="0" indent="-491045" algn="l" rtl="0">
              <a:lnSpc>
                <a:spcPct val="150000"/>
              </a:lnSpc>
              <a:spcBef>
                <a:spcPts val="600"/>
              </a:spcBef>
              <a:spcAft>
                <a:spcPts val="0"/>
              </a:spcAft>
              <a:buClr>
                <a:srgbClr val="40B9D2"/>
              </a:buClr>
              <a:buSzPts val="2400"/>
              <a:buFont typeface="Corbel"/>
              <a:buAutoNum type="arabicPeriod"/>
            </a:pPr>
            <a:r>
              <a:rPr lang="en-IN" sz="2400">
                <a:solidFill>
                  <a:srgbClr val="000E46"/>
                </a:solidFill>
              </a:rPr>
              <a:t>Treatment Supporter’s Bank details are validated by PFMS</a:t>
            </a:r>
            <a:endParaRPr sz="2400"/>
          </a:p>
          <a:p>
            <a:pPr marL="469900" marR="731520" lvl="0" indent="-491045" algn="l" rtl="0">
              <a:lnSpc>
                <a:spcPct val="150000"/>
              </a:lnSpc>
              <a:spcBef>
                <a:spcPts val="600"/>
              </a:spcBef>
              <a:spcAft>
                <a:spcPts val="0"/>
              </a:spcAft>
              <a:buClr>
                <a:srgbClr val="40B9D2"/>
              </a:buClr>
              <a:buSzPts val="2400"/>
              <a:buFont typeface="Corbel"/>
              <a:buAutoNum type="arabicPeriod"/>
            </a:pPr>
            <a:r>
              <a:rPr lang="en-IN" sz="2400">
                <a:solidFill>
                  <a:srgbClr val="000E46"/>
                </a:solidFill>
              </a:rPr>
              <a:t>Treatment Status of </a:t>
            </a:r>
            <a:r>
              <a:rPr lang="en-IN" sz="2400">
                <a:solidFill>
                  <a:schemeClr val="dk1"/>
                </a:solidFill>
              </a:rPr>
              <a:t>beneficiary</a:t>
            </a:r>
            <a:r>
              <a:rPr lang="en-IN" sz="2400">
                <a:solidFill>
                  <a:srgbClr val="000E46"/>
                </a:solidFill>
              </a:rPr>
              <a:t>: </a:t>
            </a:r>
            <a:endParaRPr sz="2400"/>
          </a:p>
          <a:p>
            <a:pPr marL="927100" marR="731520" lvl="1" indent="-499554" algn="l" rtl="0">
              <a:lnSpc>
                <a:spcPct val="150000"/>
              </a:lnSpc>
              <a:spcBef>
                <a:spcPts val="600"/>
              </a:spcBef>
              <a:spcAft>
                <a:spcPts val="0"/>
              </a:spcAft>
              <a:buClr>
                <a:srgbClr val="40B9D2"/>
              </a:buClr>
              <a:buSzPts val="2400"/>
              <a:buFont typeface="Corbel"/>
              <a:buChar char="▪"/>
            </a:pPr>
            <a:r>
              <a:rPr lang="en-IN" sz="2400">
                <a:solidFill>
                  <a:srgbClr val="000E46"/>
                </a:solidFill>
              </a:rPr>
              <a:t>For </a:t>
            </a:r>
            <a:r>
              <a:rPr lang="en-IN" sz="2400" b="1">
                <a:solidFill>
                  <a:srgbClr val="000E46"/>
                </a:solidFill>
              </a:rPr>
              <a:t>TPT </a:t>
            </a:r>
            <a:r>
              <a:rPr lang="en-IN" sz="2400" b="1">
                <a:solidFill>
                  <a:schemeClr val="dk1"/>
                </a:solidFill>
              </a:rPr>
              <a:t>beneficiary</a:t>
            </a:r>
            <a:r>
              <a:rPr lang="en-IN" sz="2400">
                <a:solidFill>
                  <a:schemeClr val="dk1"/>
                </a:solidFill>
              </a:rPr>
              <a:t> </a:t>
            </a:r>
            <a:r>
              <a:rPr lang="en-IN" sz="2400">
                <a:solidFill>
                  <a:srgbClr val="000E46"/>
                </a:solidFill>
              </a:rPr>
              <a:t>, one benefit of maximum amount of Rs. 250 can be created if outcome is updated as  “Treatment Completed </a:t>
            </a:r>
            <a:endParaRPr sz="2400"/>
          </a:p>
          <a:p>
            <a:pPr marL="12700" marR="5080" lvl="0" indent="0" algn="l" rtl="0">
              <a:lnSpc>
                <a:spcPct val="150000"/>
              </a:lnSpc>
              <a:spcBef>
                <a:spcPts val="600"/>
              </a:spcBef>
              <a:spcAft>
                <a:spcPts val="0"/>
              </a:spcAft>
              <a:buClr>
                <a:srgbClr val="40B9D2"/>
              </a:buClr>
              <a:buSzPts val="1867"/>
              <a:buNone/>
            </a:pPr>
            <a:r>
              <a:rPr lang="en-IN" sz="2400">
                <a:solidFill>
                  <a:srgbClr val="000E46"/>
                </a:solidFill>
              </a:rPr>
              <a:t>If all the above conditions are met, TU user can create Benefit for Treatment Supporter</a:t>
            </a:r>
            <a:endParaRPr sz="2400"/>
          </a:p>
          <a:p>
            <a:pPr marL="457200" lvl="0" indent="-228598" algn="l" rtl="0">
              <a:lnSpc>
                <a:spcPct val="150000"/>
              </a:lnSpc>
              <a:spcBef>
                <a:spcPts val="800"/>
              </a:spcBef>
              <a:spcAft>
                <a:spcPts val="0"/>
              </a:spcAft>
              <a:buSzPts val="1867"/>
              <a:buNone/>
            </a:pPr>
            <a:endParaRPr sz="2400"/>
          </a:p>
        </p:txBody>
      </p:sp>
      <p:pic>
        <p:nvPicPr>
          <p:cNvPr id="1577" name="Google Shape;1577;g1c93b57e24322e99_521"/>
          <p:cNvPicPr preferRelativeResize="0"/>
          <p:nvPr/>
        </p:nvPicPr>
        <p:blipFill rotWithShape="1">
          <a:blip r:embed="rId3">
            <a:alphaModFix/>
          </a:blip>
          <a:srcRect/>
          <a:stretch/>
        </p:blipFill>
        <p:spPr>
          <a:xfrm>
            <a:off x="0" y="0"/>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g1c93b57e24322e99_527"/>
          <p:cNvSpPr txBox="1">
            <a:spLocks noGrp="1"/>
          </p:cNvSpPr>
          <p:nvPr>
            <p:ph type="title"/>
          </p:nvPr>
        </p:nvSpPr>
        <p:spPr>
          <a:xfrm>
            <a:off x="486837" y="646262"/>
            <a:ext cx="11106300" cy="5664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95"/>
              </a:spcBef>
              <a:spcAft>
                <a:spcPts val="0"/>
              </a:spcAft>
              <a:buSzPts val="3600"/>
              <a:buNone/>
            </a:pPr>
            <a:r>
              <a:rPr lang="en-IN"/>
              <a:t>3. Creation of Benefits by TU</a:t>
            </a:r>
            <a:endParaRPr/>
          </a:p>
        </p:txBody>
      </p:sp>
      <p:sp>
        <p:nvSpPr>
          <p:cNvPr id="1583" name="Google Shape;1583;g1c93b57e24322e99_527"/>
          <p:cNvSpPr txBox="1"/>
          <p:nvPr/>
        </p:nvSpPr>
        <p:spPr>
          <a:xfrm>
            <a:off x="2732913" y="54924"/>
            <a:ext cx="6931800" cy="4431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95"/>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4: Manually create Benefits</a:t>
            </a:r>
            <a:endParaRPr sz="2800" b="0" i="0" u="none" strike="noStrike" cap="none">
              <a:solidFill>
                <a:srgbClr val="FFFFFF"/>
              </a:solidFill>
              <a:latin typeface="Corbel"/>
              <a:ea typeface="Corbel"/>
              <a:cs typeface="Corbel"/>
              <a:sym typeface="Corbel"/>
            </a:endParaRPr>
          </a:p>
        </p:txBody>
      </p:sp>
      <p:sp>
        <p:nvSpPr>
          <p:cNvPr id="1584" name="Google Shape;1584;g1c93b57e24322e99_527"/>
          <p:cNvSpPr/>
          <p:nvPr/>
        </p:nvSpPr>
        <p:spPr>
          <a:xfrm>
            <a:off x="11280383" y="848319"/>
            <a:ext cx="914400" cy="1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85" name="Google Shape;1585;g1c93b57e24322e99_527"/>
          <p:cNvSpPr/>
          <p:nvPr/>
        </p:nvSpPr>
        <p:spPr>
          <a:xfrm>
            <a:off x="3199830" y="5858427"/>
            <a:ext cx="3186900" cy="523200"/>
          </a:xfrm>
          <a:prstGeom prst="wedgeRectCallout">
            <a:avLst>
              <a:gd name="adj1" fmla="val -69610"/>
              <a:gd name="adj2" fmla="val -9347"/>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If eligibility conditions are met, benefit can be generated by clicking here</a:t>
            </a:r>
            <a:endParaRPr sz="1400" b="0" i="0" u="none" strike="noStrike" cap="none">
              <a:solidFill>
                <a:srgbClr val="000000"/>
              </a:solidFill>
              <a:latin typeface="Arial"/>
              <a:ea typeface="Arial"/>
              <a:cs typeface="Arial"/>
              <a:sym typeface="Arial"/>
            </a:endParaRPr>
          </a:p>
        </p:txBody>
      </p:sp>
      <p:sp>
        <p:nvSpPr>
          <p:cNvPr id="1586" name="Google Shape;1586;g1c93b57e24322e99_527"/>
          <p:cNvSpPr txBox="1"/>
          <p:nvPr/>
        </p:nvSpPr>
        <p:spPr>
          <a:xfrm>
            <a:off x="436036" y="824581"/>
            <a:ext cx="11573100" cy="5670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Login as TU User, open Patient’s Record for which Treatment Supporter Honorarium is to be paid, and Go to ‘DBT’ Tab</a:t>
            </a:r>
            <a:endParaRPr sz="1800" b="0" i="0" u="none" strike="noStrike" cap="none">
              <a:solidFill>
                <a:srgbClr val="000000"/>
              </a:solidFill>
              <a:latin typeface="Corbel"/>
              <a:ea typeface="Corbel"/>
              <a:cs typeface="Corbel"/>
              <a:sym typeface="Corbel"/>
            </a:endParaRPr>
          </a:p>
        </p:txBody>
      </p:sp>
      <p:pic>
        <p:nvPicPr>
          <p:cNvPr id="1587" name="Google Shape;1587;g1c93b57e24322e99_527"/>
          <p:cNvPicPr preferRelativeResize="0"/>
          <p:nvPr/>
        </p:nvPicPr>
        <p:blipFill rotWithShape="1">
          <a:blip r:embed="rId3">
            <a:alphaModFix/>
          </a:blip>
          <a:srcRect/>
          <a:stretch/>
        </p:blipFill>
        <p:spPr>
          <a:xfrm>
            <a:off x="0" y="738375"/>
            <a:ext cx="12191999" cy="5039925"/>
          </a:xfrm>
          <a:prstGeom prst="rect">
            <a:avLst/>
          </a:prstGeom>
          <a:noFill/>
          <a:ln w="9525" cap="flat" cmpd="sng">
            <a:solidFill>
              <a:schemeClr val="dk1"/>
            </a:solidFill>
            <a:prstDash val="solid"/>
            <a:round/>
            <a:headEnd type="none" w="sm" len="sm"/>
            <a:tailEnd type="none" w="sm" len="sm"/>
          </a:ln>
        </p:spPr>
      </p:pic>
      <p:pic>
        <p:nvPicPr>
          <p:cNvPr id="1588" name="Google Shape;1588;g1c93b57e24322e99_527"/>
          <p:cNvPicPr preferRelativeResize="0"/>
          <p:nvPr/>
        </p:nvPicPr>
        <p:blipFill rotWithShape="1">
          <a:blip r:embed="rId4">
            <a:alphaModFix/>
          </a:blip>
          <a:srcRect/>
          <a:stretch/>
        </p:blipFill>
        <p:spPr>
          <a:xfrm>
            <a:off x="0" y="-40675"/>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g1c93b57e24322e99_537"/>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p>
            <a:pPr marL="457200" lvl="0" indent="-228598" algn="l" rtl="0">
              <a:lnSpc>
                <a:spcPct val="90000"/>
              </a:lnSpc>
              <a:spcBef>
                <a:spcPts val="800"/>
              </a:spcBef>
              <a:spcAft>
                <a:spcPts val="0"/>
              </a:spcAft>
              <a:buSzPts val="1867"/>
              <a:buNone/>
            </a:pPr>
            <a:endParaRPr/>
          </a:p>
        </p:txBody>
      </p:sp>
      <p:sp>
        <p:nvSpPr>
          <p:cNvPr id="1594" name="Google Shape;1594;g1c93b57e24322e99_537"/>
          <p:cNvSpPr/>
          <p:nvPr/>
        </p:nvSpPr>
        <p:spPr>
          <a:xfrm>
            <a:off x="8125097" y="5879271"/>
            <a:ext cx="1759306" cy="789613"/>
          </a:xfrm>
          <a:custGeom>
            <a:avLst/>
            <a:gdLst/>
            <a:ahLst/>
            <a:cxnLst/>
            <a:rect l="l" t="t" r="r" b="b"/>
            <a:pathLst>
              <a:path w="2255520" h="862965" extrusionOk="0">
                <a:moveTo>
                  <a:pt x="0" y="862584"/>
                </a:moveTo>
                <a:lnTo>
                  <a:pt x="2255520" y="862584"/>
                </a:lnTo>
                <a:lnTo>
                  <a:pt x="2255520" y="0"/>
                </a:lnTo>
                <a:lnTo>
                  <a:pt x="0" y="0"/>
                </a:lnTo>
                <a:lnTo>
                  <a:pt x="0" y="862584"/>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g1c93b57e24322e99_537"/>
          <p:cNvSpPr txBox="1"/>
          <p:nvPr/>
        </p:nvSpPr>
        <p:spPr>
          <a:xfrm>
            <a:off x="2732912" y="83861"/>
            <a:ext cx="7013100" cy="4431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95"/>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4: Manually create Benefits</a:t>
            </a:r>
            <a:endParaRPr sz="2800" b="0" i="0" u="none" strike="noStrike" cap="none">
              <a:solidFill>
                <a:srgbClr val="FFFFFF"/>
              </a:solidFill>
              <a:latin typeface="Corbel"/>
              <a:ea typeface="Corbel"/>
              <a:cs typeface="Corbel"/>
              <a:sym typeface="Corbel"/>
            </a:endParaRPr>
          </a:p>
        </p:txBody>
      </p:sp>
      <p:sp>
        <p:nvSpPr>
          <p:cNvPr id="1596" name="Google Shape;1596;g1c93b57e24322e99_537"/>
          <p:cNvSpPr/>
          <p:nvPr/>
        </p:nvSpPr>
        <p:spPr>
          <a:xfrm>
            <a:off x="1763245" y="1788659"/>
            <a:ext cx="447300" cy="251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97" name="Google Shape;1597;g1c93b57e24322e99_537"/>
          <p:cNvSpPr/>
          <p:nvPr/>
        </p:nvSpPr>
        <p:spPr>
          <a:xfrm>
            <a:off x="5322035" y="5880223"/>
            <a:ext cx="1209300" cy="18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98" name="Google Shape;1598;g1c93b57e24322e99_537"/>
          <p:cNvSpPr/>
          <p:nvPr/>
        </p:nvSpPr>
        <p:spPr>
          <a:xfrm>
            <a:off x="2922155" y="5880223"/>
            <a:ext cx="675300" cy="25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99" name="Google Shape;1599;g1c93b57e24322e99_537"/>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Enter amount and click on Save</a:t>
            </a:r>
            <a:endParaRPr sz="1800" b="0" i="0" u="none" strike="noStrike" cap="none">
              <a:solidFill>
                <a:srgbClr val="000000"/>
              </a:solidFill>
              <a:latin typeface="Corbel"/>
              <a:ea typeface="Corbel"/>
              <a:cs typeface="Corbel"/>
              <a:sym typeface="Corbel"/>
            </a:endParaRPr>
          </a:p>
        </p:txBody>
      </p:sp>
      <p:pic>
        <p:nvPicPr>
          <p:cNvPr id="1600" name="Google Shape;1600;g1c93b57e24322e99_537"/>
          <p:cNvPicPr preferRelativeResize="0"/>
          <p:nvPr/>
        </p:nvPicPr>
        <p:blipFill rotWithShape="1">
          <a:blip r:embed="rId3">
            <a:alphaModFix/>
          </a:blip>
          <a:srcRect/>
          <a:stretch/>
        </p:blipFill>
        <p:spPr>
          <a:xfrm>
            <a:off x="48941" y="1227909"/>
            <a:ext cx="12143060" cy="5441871"/>
          </a:xfrm>
          <a:prstGeom prst="rect">
            <a:avLst/>
          </a:prstGeom>
          <a:noFill/>
          <a:ln w="9525" cap="flat" cmpd="sng">
            <a:solidFill>
              <a:schemeClr val="dk1"/>
            </a:solidFill>
            <a:prstDash val="solid"/>
            <a:round/>
            <a:headEnd type="none" w="sm" len="sm"/>
            <a:tailEnd type="none" w="sm" len="sm"/>
          </a:ln>
        </p:spPr>
      </p:pic>
      <p:graphicFrame>
        <p:nvGraphicFramePr>
          <p:cNvPr id="1601" name="Google Shape;1601;g1c93b57e24322e99_537"/>
          <p:cNvGraphicFramePr/>
          <p:nvPr/>
        </p:nvGraphicFramePr>
        <p:xfrm>
          <a:off x="7942217" y="5904411"/>
          <a:ext cx="1737350" cy="770700"/>
        </p:xfrm>
        <a:graphic>
          <a:graphicData uri="http://schemas.openxmlformats.org/drawingml/2006/table">
            <a:tbl>
              <a:tblPr>
                <a:noFill/>
                <a:tableStyleId>{F6D49313-288F-4466-8571-00EE926255A8}</a:tableStyleId>
              </a:tblPr>
              <a:tblGrid>
                <a:gridCol w="1737350">
                  <a:extLst>
                    <a:ext uri="{9D8B030D-6E8A-4147-A177-3AD203B41FA5}">
                      <a16:colId xmlns:a16="http://schemas.microsoft.com/office/drawing/2014/main" val="20000"/>
                    </a:ext>
                  </a:extLst>
                </a:gridCol>
              </a:tblGrid>
              <a:tr h="770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02" name="Google Shape;1602;g1c93b57e24322e99_537"/>
          <p:cNvGraphicFramePr/>
          <p:nvPr/>
        </p:nvGraphicFramePr>
        <p:xfrm>
          <a:off x="11495313" y="6152606"/>
          <a:ext cx="587825" cy="365770"/>
        </p:xfrm>
        <a:graphic>
          <a:graphicData uri="http://schemas.openxmlformats.org/drawingml/2006/table">
            <a:tbl>
              <a:tblPr>
                <a:noFill/>
                <a:tableStyleId>{F6D49313-288F-4466-8571-00EE926255A8}</a:tableStyleId>
              </a:tblPr>
              <a:tblGrid>
                <a:gridCol w="587825">
                  <a:extLst>
                    <a:ext uri="{9D8B030D-6E8A-4147-A177-3AD203B41FA5}">
                      <a16:colId xmlns:a16="http://schemas.microsoft.com/office/drawing/2014/main" val="20000"/>
                    </a:ext>
                  </a:extLst>
                </a:gridCol>
              </a:tblGrid>
              <a:tr h="1698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603" name="Google Shape;1603;g1c93b57e24322e99_537"/>
          <p:cNvPicPr preferRelativeResize="0"/>
          <p:nvPr/>
        </p:nvPicPr>
        <p:blipFill rotWithShape="1">
          <a:blip r:embed="rId4">
            <a:alphaModFix/>
          </a:blip>
          <a:srcRect/>
          <a:stretch/>
        </p:blipFill>
        <p:spPr>
          <a:xfrm>
            <a:off x="0" y="-40675"/>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g1c93b57e24322e99_551"/>
          <p:cNvSpPr txBox="1">
            <a:spLocks noGrp="1"/>
          </p:cNvSpPr>
          <p:nvPr>
            <p:ph type="body" idx="1"/>
          </p:nvPr>
        </p:nvSpPr>
        <p:spPr>
          <a:xfrm>
            <a:off x="486837" y="1718735"/>
            <a:ext cx="11106300" cy="4519200"/>
          </a:xfrm>
          <a:prstGeom prst="rect">
            <a:avLst/>
          </a:prstGeom>
          <a:noFill/>
          <a:ln>
            <a:noFill/>
          </a:ln>
        </p:spPr>
        <p:txBody>
          <a:bodyPr spcFirstLastPara="1" wrap="square" lIns="91425" tIns="45700" rIns="91425" bIns="45700" anchor="ctr" anchorCtr="0">
            <a:normAutofit/>
          </a:bodyPr>
          <a:lstStyle/>
          <a:p>
            <a:pPr marL="457200" lvl="0" indent="-228598" algn="l" rtl="0">
              <a:lnSpc>
                <a:spcPct val="90000"/>
              </a:lnSpc>
              <a:spcBef>
                <a:spcPts val="800"/>
              </a:spcBef>
              <a:spcAft>
                <a:spcPts val="0"/>
              </a:spcAft>
              <a:buSzPts val="1867"/>
              <a:buNone/>
            </a:pPr>
            <a:endParaRPr/>
          </a:p>
        </p:txBody>
      </p:sp>
      <p:sp>
        <p:nvSpPr>
          <p:cNvPr id="1609" name="Google Shape;1609;g1c93b57e24322e99_551"/>
          <p:cNvSpPr txBox="1">
            <a:spLocks noGrp="1"/>
          </p:cNvSpPr>
          <p:nvPr>
            <p:ph type="title"/>
          </p:nvPr>
        </p:nvSpPr>
        <p:spPr>
          <a:xfrm>
            <a:off x="486837" y="646262"/>
            <a:ext cx="11106300" cy="5664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95"/>
              </a:spcBef>
              <a:spcAft>
                <a:spcPts val="0"/>
              </a:spcAft>
              <a:buSzPts val="3600"/>
              <a:buNone/>
            </a:pPr>
            <a:r>
              <a:rPr lang="en-IN"/>
              <a:t>3. Creation of Benefits by TU</a:t>
            </a:r>
            <a:endParaRPr/>
          </a:p>
        </p:txBody>
      </p:sp>
      <p:sp>
        <p:nvSpPr>
          <p:cNvPr id="1610" name="Google Shape;1610;g1c93b57e24322e99_551"/>
          <p:cNvSpPr/>
          <p:nvPr/>
        </p:nvSpPr>
        <p:spPr>
          <a:xfrm>
            <a:off x="271779" y="6103598"/>
            <a:ext cx="2045335" cy="396240"/>
          </a:xfrm>
          <a:custGeom>
            <a:avLst/>
            <a:gdLst/>
            <a:ahLst/>
            <a:cxnLst/>
            <a:rect l="l" t="t" r="r" b="b"/>
            <a:pathLst>
              <a:path w="2045335" h="396240" extrusionOk="0">
                <a:moveTo>
                  <a:pt x="0" y="396240"/>
                </a:moveTo>
                <a:lnTo>
                  <a:pt x="2045208" y="396240"/>
                </a:lnTo>
                <a:lnTo>
                  <a:pt x="2045208" y="0"/>
                </a:lnTo>
                <a:lnTo>
                  <a:pt x="0" y="0"/>
                </a:lnTo>
                <a:lnTo>
                  <a:pt x="0" y="396240"/>
                </a:lnTo>
                <a:close/>
              </a:path>
            </a:pathLst>
          </a:custGeom>
          <a:noFill/>
          <a:ln w="28950" cap="flat" cmpd="sng">
            <a:solidFill>
              <a:srgbClr val="FD790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g1c93b57e24322e99_551"/>
          <p:cNvSpPr txBox="1"/>
          <p:nvPr/>
        </p:nvSpPr>
        <p:spPr>
          <a:xfrm>
            <a:off x="2732912" y="53141"/>
            <a:ext cx="6675300" cy="4431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95"/>
              </a:spcBef>
              <a:spcAft>
                <a:spcPts val="0"/>
              </a:spcAft>
              <a:buClr>
                <a:srgbClr val="FFFFFF"/>
              </a:buClr>
              <a:buSzPts val="3600"/>
              <a:buFont typeface="Corbel"/>
              <a:buNone/>
            </a:pPr>
            <a:r>
              <a:rPr lang="en-IN" sz="2800" b="0" i="0" u="none" strike="noStrike" cap="none">
                <a:solidFill>
                  <a:srgbClr val="FFFFFF"/>
                </a:solidFill>
                <a:latin typeface="Corbel"/>
                <a:ea typeface="Corbel"/>
                <a:cs typeface="Corbel"/>
                <a:sym typeface="Corbel"/>
              </a:rPr>
              <a:t>Step 4: Manually create Benefits</a:t>
            </a:r>
            <a:endParaRPr sz="2800" b="0" i="0" u="none" strike="noStrike" cap="none">
              <a:solidFill>
                <a:srgbClr val="FFFFFF"/>
              </a:solidFill>
              <a:latin typeface="Corbel"/>
              <a:ea typeface="Corbel"/>
              <a:cs typeface="Corbel"/>
              <a:sym typeface="Corbel"/>
            </a:endParaRPr>
          </a:p>
        </p:txBody>
      </p:sp>
      <p:sp>
        <p:nvSpPr>
          <p:cNvPr id="1612" name="Google Shape;1612;g1c93b57e24322e99_551"/>
          <p:cNvSpPr/>
          <p:nvPr/>
        </p:nvSpPr>
        <p:spPr>
          <a:xfrm>
            <a:off x="1763245" y="1517363"/>
            <a:ext cx="447300" cy="251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13" name="Google Shape;1613;g1c93b57e24322e99_551"/>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As user clicks on Save, Benefit will get created and notification displayed</a:t>
            </a:r>
            <a:endParaRPr sz="1800" b="0" i="0" u="none" strike="noStrike" cap="none">
              <a:solidFill>
                <a:srgbClr val="000000"/>
              </a:solidFill>
              <a:latin typeface="Corbel"/>
              <a:ea typeface="Corbel"/>
              <a:cs typeface="Corbel"/>
              <a:sym typeface="Corbel"/>
            </a:endParaRPr>
          </a:p>
        </p:txBody>
      </p:sp>
      <p:pic>
        <p:nvPicPr>
          <p:cNvPr id="1614" name="Google Shape;1614;g1c93b57e24322e99_551"/>
          <p:cNvPicPr preferRelativeResize="0"/>
          <p:nvPr/>
        </p:nvPicPr>
        <p:blipFill rotWithShape="1">
          <a:blip r:embed="rId3">
            <a:alphaModFix/>
          </a:blip>
          <a:srcRect/>
          <a:stretch/>
        </p:blipFill>
        <p:spPr>
          <a:xfrm>
            <a:off x="169571" y="1114404"/>
            <a:ext cx="12022430" cy="5667375"/>
          </a:xfrm>
          <a:prstGeom prst="rect">
            <a:avLst/>
          </a:prstGeom>
          <a:noFill/>
          <a:ln w="9525" cap="flat" cmpd="sng">
            <a:solidFill>
              <a:schemeClr val="dk1"/>
            </a:solidFill>
            <a:prstDash val="solid"/>
            <a:round/>
            <a:headEnd type="none" w="sm" len="sm"/>
            <a:tailEnd type="none" w="sm" len="sm"/>
          </a:ln>
        </p:spPr>
      </p:pic>
      <p:graphicFrame>
        <p:nvGraphicFramePr>
          <p:cNvPr id="1615" name="Google Shape;1615;g1c93b57e24322e99_551"/>
          <p:cNvGraphicFramePr/>
          <p:nvPr/>
        </p:nvGraphicFramePr>
        <p:xfrm>
          <a:off x="7956646" y="4334026"/>
          <a:ext cx="4235350" cy="1554490"/>
        </p:xfrm>
        <a:graphic>
          <a:graphicData uri="http://schemas.openxmlformats.org/drawingml/2006/table">
            <a:tbl>
              <a:tblPr>
                <a:noFill/>
                <a:tableStyleId>{F6D49313-288F-4466-8571-00EE926255A8}</a:tableStyleId>
              </a:tblPr>
              <a:tblGrid>
                <a:gridCol w="4235350">
                  <a:extLst>
                    <a:ext uri="{9D8B030D-6E8A-4147-A177-3AD203B41FA5}">
                      <a16:colId xmlns:a16="http://schemas.microsoft.com/office/drawing/2014/main" val="20000"/>
                    </a:ext>
                  </a:extLst>
                </a:gridCol>
              </a:tblGrid>
              <a:tr h="1316150">
                <a:tc>
                  <a:txBody>
                    <a:bodyPr/>
                    <a:lstStyle/>
                    <a:p>
                      <a:pPr marL="177800" marR="0" lvl="0" indent="0" algn="l" rtl="0">
                        <a:lnSpc>
                          <a:spcPct val="100000"/>
                        </a:lnSpc>
                        <a:spcBef>
                          <a:spcPts val="0"/>
                        </a:spcBef>
                        <a:spcAft>
                          <a:spcPts val="0"/>
                        </a:spcAft>
                        <a:buClr>
                          <a:srgbClr val="000000"/>
                        </a:buClr>
                        <a:buSzPts val="1200"/>
                        <a:buFont typeface="Arial"/>
                        <a:buNone/>
                      </a:pPr>
                      <a:r>
                        <a:rPr lang="en-IN" sz="1200" u="none" strike="noStrike" cap="none"/>
                        <a:t>Note:</a:t>
                      </a:r>
                      <a:endParaRPr sz="1400" u="none" strike="noStrike" cap="none"/>
                    </a:p>
                    <a:p>
                      <a:pPr marL="177800" marR="0" lvl="0" indent="0" algn="l" rtl="0">
                        <a:lnSpc>
                          <a:spcPct val="100000"/>
                        </a:lnSpc>
                        <a:spcBef>
                          <a:spcPts val="0"/>
                        </a:spcBef>
                        <a:spcAft>
                          <a:spcPts val="0"/>
                        </a:spcAft>
                        <a:buClr>
                          <a:srgbClr val="000000"/>
                        </a:buClr>
                        <a:buSzPts val="1200"/>
                        <a:buFont typeface="Arial"/>
                        <a:buNone/>
                      </a:pPr>
                      <a:r>
                        <a:rPr lang="en-IN" sz="1200" u="none" strike="noStrike" cap="none"/>
                        <a:t>1. A TPT beneficiary episode record cannot be deleted if benefit to the Treatment Supporter has already been sent to PFMS or paid</a:t>
                      </a:r>
                      <a:endParaRPr sz="1400" u="none" strike="noStrike" cap="none"/>
                    </a:p>
                    <a:p>
                      <a:pPr marL="177800" marR="0" lvl="0" indent="0" algn="l" rtl="0">
                        <a:lnSpc>
                          <a:spcPct val="100000"/>
                        </a:lnSpc>
                        <a:spcBef>
                          <a:spcPts val="0"/>
                        </a:spcBef>
                        <a:spcAft>
                          <a:spcPts val="0"/>
                        </a:spcAft>
                        <a:buClr>
                          <a:srgbClr val="000000"/>
                        </a:buClr>
                        <a:buSzPts val="1200"/>
                        <a:buFont typeface="Arial"/>
                        <a:buNone/>
                      </a:pPr>
                      <a:r>
                        <a:rPr lang="en-IN" sz="1200" u="none" strike="noStrike" cap="none"/>
                        <a:t>2. Edit of Case type (DSTB to DRTB/ DRTB to DSTB/ TPT to DSTB/ TPT to DRTB) will not be possible once benefit is generated under this scheme</a:t>
                      </a:r>
                      <a:endParaRPr sz="12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616" name="Google Shape;1616;g1c93b57e24322e99_551"/>
          <p:cNvPicPr preferRelativeResize="0"/>
          <p:nvPr/>
        </p:nvPicPr>
        <p:blipFill rotWithShape="1">
          <a:blip r:embed="rId4">
            <a:alphaModFix/>
          </a:blip>
          <a:srcRect/>
          <a:stretch/>
        </p:blipFill>
        <p:spPr>
          <a:xfrm>
            <a:off x="0" y="-40675"/>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g1c93b57e24322e99_563"/>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5: Approval of  Benefit by DBT Checker </a:t>
            </a:r>
            <a:endParaRPr sz="2800"/>
          </a:p>
        </p:txBody>
      </p:sp>
      <p:sp>
        <p:nvSpPr>
          <p:cNvPr id="1622" name="Google Shape;1622;g1c93b57e24322e99_563"/>
          <p:cNvSpPr/>
          <p:nvPr/>
        </p:nvSpPr>
        <p:spPr>
          <a:xfrm>
            <a:off x="1903917" y="1406769"/>
            <a:ext cx="447300" cy="289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23" name="Google Shape;1623;g1c93b57e24322e99_563"/>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Benefit will be available at DBT Checker login for approval. </a:t>
            </a:r>
            <a:endParaRPr sz="1800" b="0" i="0" u="none" strike="noStrike" cap="none">
              <a:solidFill>
                <a:srgbClr val="000000"/>
              </a:solidFill>
              <a:latin typeface="Corbel"/>
              <a:ea typeface="Corbel"/>
              <a:cs typeface="Corbel"/>
              <a:sym typeface="Corbel"/>
            </a:endParaRPr>
          </a:p>
        </p:txBody>
      </p:sp>
      <p:pic>
        <p:nvPicPr>
          <p:cNvPr id="1624" name="Google Shape;1624;g1c93b57e24322e99_563"/>
          <p:cNvPicPr preferRelativeResize="0"/>
          <p:nvPr/>
        </p:nvPicPr>
        <p:blipFill rotWithShape="1">
          <a:blip r:embed="rId3">
            <a:alphaModFix/>
          </a:blip>
          <a:srcRect/>
          <a:stretch/>
        </p:blipFill>
        <p:spPr>
          <a:xfrm>
            <a:off x="0" y="1130486"/>
            <a:ext cx="12192000" cy="5562600"/>
          </a:xfrm>
          <a:prstGeom prst="rect">
            <a:avLst/>
          </a:prstGeom>
          <a:noFill/>
          <a:ln w="9525" cap="flat" cmpd="sng">
            <a:solidFill>
              <a:schemeClr val="dk1"/>
            </a:solidFill>
            <a:prstDash val="solid"/>
            <a:round/>
            <a:headEnd type="none" w="sm" len="sm"/>
            <a:tailEnd type="none" w="sm" len="sm"/>
          </a:ln>
        </p:spPr>
      </p:pic>
      <p:graphicFrame>
        <p:nvGraphicFramePr>
          <p:cNvPr id="1625" name="Google Shape;1625;g1c93b57e24322e99_563"/>
          <p:cNvGraphicFramePr/>
          <p:nvPr/>
        </p:nvGraphicFramePr>
        <p:xfrm>
          <a:off x="2168434" y="6021977"/>
          <a:ext cx="1045025" cy="640075"/>
        </p:xfrm>
        <a:graphic>
          <a:graphicData uri="http://schemas.openxmlformats.org/drawingml/2006/table">
            <a:tbl>
              <a:tblPr>
                <a:noFill/>
                <a:tableStyleId>{F6D49313-288F-4466-8571-00EE926255A8}</a:tableStyleId>
              </a:tblPr>
              <a:tblGrid>
                <a:gridCol w="1045025">
                  <a:extLst>
                    <a:ext uri="{9D8B030D-6E8A-4147-A177-3AD203B41FA5}">
                      <a16:colId xmlns:a16="http://schemas.microsoft.com/office/drawing/2014/main" val="20000"/>
                    </a:ext>
                  </a:extLst>
                </a:gridCol>
              </a:tblGrid>
              <a:tr h="6400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26" name="Google Shape;1626;g1c93b57e24322e99_563"/>
          <p:cNvGraphicFramePr/>
          <p:nvPr/>
        </p:nvGraphicFramePr>
        <p:xfrm>
          <a:off x="8257842" y="6070069"/>
          <a:ext cx="2782275" cy="640075"/>
        </p:xfrm>
        <a:graphic>
          <a:graphicData uri="http://schemas.openxmlformats.org/drawingml/2006/table">
            <a:tbl>
              <a:tblPr>
                <a:noFill/>
                <a:tableStyleId>{F6D49313-288F-4466-8571-00EE926255A8}</a:tableStyleId>
              </a:tblPr>
              <a:tblGrid>
                <a:gridCol w="2782275">
                  <a:extLst>
                    <a:ext uri="{9D8B030D-6E8A-4147-A177-3AD203B41FA5}">
                      <a16:colId xmlns:a16="http://schemas.microsoft.com/office/drawing/2014/main" val="20000"/>
                    </a:ext>
                  </a:extLst>
                </a:gridCol>
              </a:tblGrid>
              <a:tr h="640075">
                <a:tc>
                  <a:txBody>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a:solidFill>
                            <a:srgbClr val="000000"/>
                          </a:solidFill>
                          <a:latin typeface="Arial"/>
                          <a:ea typeface="Arial"/>
                          <a:cs typeface="Arial"/>
                          <a:sym typeface="Arial"/>
                        </a:rPr>
                        <a:t>Benefit Status can be seen here</a:t>
                      </a:r>
                      <a:endParaRPr sz="1400" b="0" i="0" u="none" strike="noStrike" cap="none">
                        <a:solidFill>
                          <a:srgbClr val="000000"/>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627" name="Google Shape;1627;g1c93b57e24322e99_563"/>
          <p:cNvPicPr preferRelativeResize="0"/>
          <p:nvPr/>
        </p:nvPicPr>
        <p:blipFill rotWithShape="1">
          <a:blip r:embed="rId4">
            <a:alphaModFix/>
          </a:blip>
          <a:srcRect/>
          <a:stretch/>
        </p:blipFill>
        <p:spPr>
          <a:xfrm>
            <a:off x="0" y="-40675"/>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3600" b="1" i="0" u="none" strike="noStrike" kern="1200" cap="none" spc="0" normalizeH="0" baseline="0" noProof="0">
                <a:ln>
                  <a:noFill/>
                </a:ln>
                <a:solidFill>
                  <a:srgbClr val="FFFFFF"/>
                </a:solidFill>
                <a:effectLst/>
                <a:uLnTx/>
                <a:uFillTx/>
                <a:latin typeface="Arial" panose="020B0604020202020204"/>
                <a:cs typeface="Arial" panose="020B0604020202020204"/>
                <a:sym typeface="Arial" panose="020B0604020202020204"/>
              </a:rPr>
              <a:t>Beneficiary Status</a:t>
            </a: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 name="Group 14"/>
          <p:cNvGrpSpPr/>
          <p:nvPr/>
        </p:nvGrpSpPr>
        <p:grpSpPr>
          <a:xfrm>
            <a:off x="633761" y="3101095"/>
            <a:ext cx="1711867" cy="1217164"/>
            <a:chOff x="652397" y="4788787"/>
            <a:chExt cx="1711867" cy="1217164"/>
          </a:xfrm>
        </p:grpSpPr>
        <p:sp>
          <p:nvSpPr>
            <p:cNvPr id="16" name="Rectangle 15"/>
            <p:cNvSpPr/>
            <p:nvPr/>
          </p:nvSpPr>
          <p:spPr>
            <a:xfrm>
              <a:off x="1325118" y="4788787"/>
              <a:ext cx="988429" cy="424582"/>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Empty</a:t>
              </a:r>
            </a:p>
          </p:txBody>
        </p:sp>
        <p:sp>
          <p:nvSpPr>
            <p:cNvPr id="17" name="Rectangle 16"/>
            <p:cNvSpPr/>
            <p:nvPr/>
          </p:nvSpPr>
          <p:spPr>
            <a:xfrm>
              <a:off x="745871" y="4788787"/>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1</a:t>
              </a:r>
            </a:p>
          </p:txBody>
        </p:sp>
        <p:sp>
          <p:nvSpPr>
            <p:cNvPr id="18" name="TextBox 17"/>
            <p:cNvSpPr txBox="1"/>
            <p:nvPr/>
          </p:nvSpPr>
          <p:spPr>
            <a:xfrm>
              <a:off x="721203" y="5341154"/>
              <a:ext cx="1552555" cy="664797"/>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Bank details not yet entered in Ni-</a:t>
              </a:r>
              <a:r>
                <a:rPr kumimoji="0" lang="en-US" sz="1600" b="0" i="0" u="none" strike="noStrike" kern="1200" cap="none" spc="0" normalizeH="0" baseline="0" noProof="0" dirty="0" err="1">
                  <a:ln>
                    <a:noFill/>
                  </a:ln>
                  <a:solidFill>
                    <a:srgbClr val="000000"/>
                  </a:solidFill>
                  <a:effectLst/>
                  <a:uLnTx/>
                  <a:uFillTx/>
                  <a:latin typeface="Arial" panose="020B0604020202020204"/>
                  <a:cs typeface="Arial" panose="020B0604020202020204"/>
                  <a:sym typeface="Arial" panose="020B0604020202020204"/>
                </a:rPr>
                <a:t>kshay</a:t>
              </a:r>
              <a:endParaRPr kumimoji="0" lang="en-US" sz="16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Left Brace 18"/>
            <p:cNvSpPr/>
            <p:nvPr/>
          </p:nvSpPr>
          <p:spPr>
            <a:xfrm>
              <a:off x="652397" y="5383659"/>
              <a:ext cx="154643" cy="375071"/>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20" name="Right Brace 19"/>
            <p:cNvSpPr/>
            <p:nvPr/>
          </p:nvSpPr>
          <p:spPr>
            <a:xfrm>
              <a:off x="2183711" y="5394032"/>
              <a:ext cx="180553" cy="375071"/>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grpSp>
        <p:nvGrpSpPr>
          <p:cNvPr id="21" name="Group 20"/>
          <p:cNvGrpSpPr/>
          <p:nvPr/>
        </p:nvGrpSpPr>
        <p:grpSpPr>
          <a:xfrm>
            <a:off x="4525099" y="3105164"/>
            <a:ext cx="3386841" cy="1104562"/>
            <a:chOff x="4543735" y="4386456"/>
            <a:chExt cx="3386841" cy="1104562"/>
          </a:xfrm>
        </p:grpSpPr>
        <p:cxnSp>
          <p:nvCxnSpPr>
            <p:cNvPr id="22" name="Straight Connector 21"/>
            <p:cNvCxnSpPr/>
            <p:nvPr/>
          </p:nvCxnSpPr>
          <p:spPr>
            <a:xfrm>
              <a:off x="4543735" y="4597314"/>
              <a:ext cx="517901"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900279" y="4386456"/>
              <a:ext cx="3030297" cy="1104562"/>
              <a:chOff x="4900279" y="4792856"/>
              <a:chExt cx="3030297" cy="1104562"/>
            </a:xfrm>
          </p:grpSpPr>
          <p:sp>
            <p:nvSpPr>
              <p:cNvPr id="24" name="Rectangle 23"/>
              <p:cNvSpPr/>
              <p:nvPr/>
            </p:nvSpPr>
            <p:spPr>
              <a:xfrm>
                <a:off x="5628890" y="4792856"/>
                <a:ext cx="1949975" cy="41649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IN" sz="1400" b="1" i="0" u="none" strike="noStrike" kern="1200" cap="none" spc="0" normalizeH="0" baseline="0" noProof="0">
                    <a:ln>
                      <a:noFill/>
                    </a:ln>
                    <a:solidFill>
                      <a:srgbClr val="000000"/>
                    </a:solidFill>
                    <a:effectLst/>
                    <a:uLnTx/>
                    <a:uFillTx/>
                    <a:latin typeface="Corbel" panose="020B0503020204020204"/>
                    <a:cs typeface="Arial" panose="020B0604020202020204"/>
                  </a:rPr>
                  <a:t>Sent to PFMS</a:t>
                </a:r>
              </a:p>
            </p:txBody>
          </p:sp>
          <p:sp>
            <p:nvSpPr>
              <p:cNvPr id="25" name="Rectangle 24"/>
              <p:cNvSpPr/>
              <p:nvPr/>
            </p:nvSpPr>
            <p:spPr>
              <a:xfrm>
                <a:off x="5058537" y="4792856"/>
                <a:ext cx="550667" cy="416496"/>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3</a:t>
                </a:r>
              </a:p>
            </p:txBody>
          </p:sp>
          <p:sp>
            <p:nvSpPr>
              <p:cNvPr id="26" name="TextBox 25"/>
              <p:cNvSpPr txBox="1"/>
              <p:nvPr/>
            </p:nvSpPr>
            <p:spPr>
              <a:xfrm>
                <a:off x="5053184" y="5365735"/>
                <a:ext cx="2705146"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Bank details sent to PFMS for validation; response awaited</a:t>
                </a:r>
              </a:p>
            </p:txBody>
          </p:sp>
          <p:sp>
            <p:nvSpPr>
              <p:cNvPr id="27" name="Left Brace 26"/>
              <p:cNvSpPr/>
              <p:nvPr/>
            </p:nvSpPr>
            <p:spPr>
              <a:xfrm>
                <a:off x="4900279" y="5394032"/>
                <a:ext cx="180553" cy="455509"/>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28" name="Right Brace 27"/>
              <p:cNvSpPr/>
              <p:nvPr/>
            </p:nvSpPr>
            <p:spPr>
              <a:xfrm>
                <a:off x="7739952" y="5408240"/>
                <a:ext cx="190624" cy="489178"/>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grpSp>
      <p:cxnSp>
        <p:nvCxnSpPr>
          <p:cNvPr id="30" name="Straight Connector 29"/>
          <p:cNvCxnSpPr/>
          <p:nvPr/>
        </p:nvCxnSpPr>
        <p:spPr>
          <a:xfrm>
            <a:off x="7560230" y="3352767"/>
            <a:ext cx="972000"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532232" y="2846346"/>
            <a:ext cx="0" cy="1187629"/>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30443" y="2840877"/>
            <a:ext cx="579248"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860221" y="3108592"/>
            <a:ext cx="2494504" cy="457305"/>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Bank details successfully validated by PFMS</a:t>
            </a:r>
          </a:p>
        </p:txBody>
      </p:sp>
      <p:grpSp>
        <p:nvGrpSpPr>
          <p:cNvPr id="34" name="Group 33"/>
          <p:cNvGrpSpPr/>
          <p:nvPr/>
        </p:nvGrpSpPr>
        <p:grpSpPr>
          <a:xfrm>
            <a:off x="8796627" y="2622445"/>
            <a:ext cx="2675869" cy="849620"/>
            <a:chOff x="8358063" y="4310137"/>
            <a:chExt cx="2675869" cy="849620"/>
          </a:xfrm>
        </p:grpSpPr>
        <p:sp>
          <p:nvSpPr>
            <p:cNvPr id="35" name="Rectangle 34"/>
            <p:cNvSpPr/>
            <p:nvPr/>
          </p:nvSpPr>
          <p:spPr>
            <a:xfrm>
              <a:off x="8669563" y="4312132"/>
              <a:ext cx="1715385" cy="420387"/>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200" b="1" i="0" u="none" strike="noStrike" kern="1200" cap="none" spc="0" normalizeH="0" baseline="0" noProof="0">
                  <a:ln>
                    <a:noFill/>
                  </a:ln>
                  <a:solidFill>
                    <a:srgbClr val="000000"/>
                  </a:solidFill>
                  <a:effectLst/>
                  <a:uLnTx/>
                  <a:uFillTx/>
                  <a:latin typeface="Corbel" panose="020B0503020204020204"/>
                  <a:cs typeface="Arial" panose="020B0604020202020204"/>
                </a:rPr>
                <a:t>        </a:t>
              </a: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Validated</a:t>
              </a:r>
            </a:p>
          </p:txBody>
        </p:sp>
        <p:sp>
          <p:nvSpPr>
            <p:cNvPr id="36" name="Rectangle 35"/>
            <p:cNvSpPr/>
            <p:nvPr/>
          </p:nvSpPr>
          <p:spPr>
            <a:xfrm>
              <a:off x="8663280" y="4310137"/>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4a</a:t>
              </a:r>
            </a:p>
          </p:txBody>
        </p:sp>
        <p:sp>
          <p:nvSpPr>
            <p:cNvPr id="37" name="Left Brace 36"/>
            <p:cNvSpPr/>
            <p:nvPr/>
          </p:nvSpPr>
          <p:spPr>
            <a:xfrm>
              <a:off x="8358063" y="4784686"/>
              <a:ext cx="154643" cy="375071"/>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38" name="Right Brace 37"/>
            <p:cNvSpPr/>
            <p:nvPr/>
          </p:nvSpPr>
          <p:spPr>
            <a:xfrm>
              <a:off x="10853379" y="4776543"/>
              <a:ext cx="180553" cy="375071"/>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grpSp>
        <p:nvGrpSpPr>
          <p:cNvPr id="39" name="Group 38"/>
          <p:cNvGrpSpPr/>
          <p:nvPr/>
        </p:nvGrpSpPr>
        <p:grpSpPr>
          <a:xfrm>
            <a:off x="7935147" y="3700754"/>
            <a:ext cx="3949568" cy="1007047"/>
            <a:chOff x="7960200" y="4765151"/>
            <a:chExt cx="3949568" cy="1007047"/>
          </a:xfrm>
        </p:grpSpPr>
        <p:cxnSp>
          <p:nvCxnSpPr>
            <p:cNvPr id="40" name="Straight Connector 39"/>
            <p:cNvCxnSpPr/>
            <p:nvPr/>
          </p:nvCxnSpPr>
          <p:spPr>
            <a:xfrm>
              <a:off x="8554023" y="5097280"/>
              <a:ext cx="579248" cy="2099"/>
            </a:xfrm>
            <a:prstGeom prst="line">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960200" y="4765151"/>
              <a:ext cx="3949568" cy="1007047"/>
              <a:chOff x="7960200" y="4765151"/>
              <a:chExt cx="3949568" cy="1007047"/>
            </a:xfrm>
          </p:grpSpPr>
          <p:grpSp>
            <p:nvGrpSpPr>
              <p:cNvPr id="42" name="Group 41"/>
              <p:cNvGrpSpPr/>
              <p:nvPr/>
            </p:nvGrpSpPr>
            <p:grpSpPr>
              <a:xfrm>
                <a:off x="8029142" y="4765151"/>
                <a:ext cx="3809106" cy="887207"/>
                <a:chOff x="7571942" y="5171551"/>
                <a:chExt cx="3809106" cy="887207"/>
              </a:xfrm>
            </p:grpSpPr>
            <p:sp>
              <p:nvSpPr>
                <p:cNvPr id="45" name="Rectangle 44"/>
                <p:cNvSpPr/>
                <p:nvPr/>
              </p:nvSpPr>
              <p:spPr>
                <a:xfrm>
                  <a:off x="8704783" y="5175746"/>
                  <a:ext cx="1715385" cy="420387"/>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200" b="1" i="0" u="none" strike="noStrike" kern="1200" cap="none" spc="0" normalizeH="0" baseline="0" noProof="0">
                      <a:ln>
                        <a:noFill/>
                      </a:ln>
                      <a:solidFill>
                        <a:srgbClr val="000000"/>
                      </a:solidFill>
                      <a:effectLst/>
                      <a:uLnTx/>
                      <a:uFillTx/>
                      <a:latin typeface="Corbel" panose="020B0503020204020204"/>
                      <a:cs typeface="Arial" panose="020B0604020202020204"/>
                    </a:rPr>
                    <a:t>        </a:t>
                  </a: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Rejected</a:t>
                  </a:r>
                </a:p>
              </p:txBody>
            </p:sp>
            <p:sp>
              <p:nvSpPr>
                <p:cNvPr id="46" name="Rectangle 45"/>
                <p:cNvSpPr/>
                <p:nvPr/>
              </p:nvSpPr>
              <p:spPr>
                <a:xfrm>
                  <a:off x="8674952" y="5171551"/>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4b</a:t>
                  </a:r>
                </a:p>
              </p:txBody>
            </p:sp>
            <p:sp>
              <p:nvSpPr>
                <p:cNvPr id="47" name="TextBox 46"/>
                <p:cNvSpPr txBox="1"/>
                <p:nvPr/>
              </p:nvSpPr>
              <p:spPr>
                <a:xfrm>
                  <a:off x="7571942" y="5603249"/>
                  <a:ext cx="3809106"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Bank details rejected by PFMS; Check rejection reason &amp; take corrective action</a:t>
                  </a:r>
                </a:p>
              </p:txBody>
            </p:sp>
          </p:grpSp>
          <p:sp>
            <p:nvSpPr>
              <p:cNvPr id="43" name="Left Brace 42"/>
              <p:cNvSpPr/>
              <p:nvPr/>
            </p:nvSpPr>
            <p:spPr>
              <a:xfrm>
                <a:off x="7960200" y="5167606"/>
                <a:ext cx="169744" cy="604592"/>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44" name="Right Brace 43"/>
              <p:cNvSpPr/>
              <p:nvPr/>
            </p:nvSpPr>
            <p:spPr>
              <a:xfrm>
                <a:off x="11740024" y="5167606"/>
                <a:ext cx="169744" cy="604591"/>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grpSp>
      <p:grpSp>
        <p:nvGrpSpPr>
          <p:cNvPr id="48" name="Group 47"/>
          <p:cNvGrpSpPr/>
          <p:nvPr/>
        </p:nvGrpSpPr>
        <p:grpSpPr>
          <a:xfrm>
            <a:off x="2294912" y="3101095"/>
            <a:ext cx="2484191" cy="1266177"/>
            <a:chOff x="2313548" y="4382387"/>
            <a:chExt cx="2484191" cy="1266177"/>
          </a:xfrm>
        </p:grpSpPr>
        <p:grpSp>
          <p:nvGrpSpPr>
            <p:cNvPr id="49" name="Group 48"/>
            <p:cNvGrpSpPr/>
            <p:nvPr/>
          </p:nvGrpSpPr>
          <p:grpSpPr>
            <a:xfrm>
              <a:off x="2575502" y="4382387"/>
              <a:ext cx="2222237" cy="1266177"/>
              <a:chOff x="2575502" y="4382387"/>
              <a:chExt cx="2222237" cy="1266177"/>
            </a:xfrm>
          </p:grpSpPr>
          <p:sp>
            <p:nvSpPr>
              <p:cNvPr id="51" name="Rectangle 50"/>
              <p:cNvSpPr/>
              <p:nvPr/>
            </p:nvSpPr>
            <p:spPr>
              <a:xfrm>
                <a:off x="2831450" y="4382387"/>
                <a:ext cx="1715385" cy="42877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200" b="1" i="0" u="none" strike="noStrike" kern="1200" cap="none" spc="0" normalizeH="0" baseline="0" noProof="0">
                    <a:ln>
                      <a:noFill/>
                    </a:ln>
                    <a:solidFill>
                      <a:srgbClr val="000000"/>
                    </a:solidFill>
                    <a:effectLst/>
                    <a:uLnTx/>
                    <a:uFillTx/>
                    <a:latin typeface="Corbel" panose="020B0503020204020204"/>
                    <a:cs typeface="Arial" panose="020B0604020202020204"/>
                  </a:rPr>
                  <a:t>        </a:t>
                </a: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Entered</a:t>
                </a:r>
              </a:p>
            </p:txBody>
          </p:sp>
          <p:sp>
            <p:nvSpPr>
              <p:cNvPr id="52" name="Rectangle 51"/>
              <p:cNvSpPr/>
              <p:nvPr/>
            </p:nvSpPr>
            <p:spPr>
              <a:xfrm>
                <a:off x="2832611" y="4382387"/>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2</a:t>
                </a:r>
              </a:p>
            </p:txBody>
          </p:sp>
          <p:sp>
            <p:nvSpPr>
              <p:cNvPr id="53" name="TextBox 52"/>
              <p:cNvSpPr txBox="1"/>
              <p:nvPr/>
            </p:nvSpPr>
            <p:spPr>
              <a:xfrm>
                <a:off x="2666008" y="4981971"/>
                <a:ext cx="1994926" cy="666593"/>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Bank details entered in Ni-</a:t>
                </a:r>
                <a:r>
                  <a:rPr kumimoji="0" lang="en-US" sz="1600" b="0" i="0" u="none" strike="noStrike" kern="1200" cap="none" spc="0" normalizeH="0" baseline="0" noProof="0" dirty="0" err="1">
                    <a:ln>
                      <a:noFill/>
                    </a:ln>
                    <a:solidFill>
                      <a:srgbClr val="000000"/>
                    </a:solidFill>
                    <a:effectLst/>
                    <a:uLnTx/>
                    <a:uFillTx/>
                    <a:latin typeface="Arial" panose="020B0604020202020204"/>
                    <a:cs typeface="Arial" panose="020B0604020202020204"/>
                    <a:sym typeface="Arial" panose="020B0604020202020204"/>
                  </a:rPr>
                  <a:t>kshay</a:t>
                </a:r>
                <a:r>
                  <a:rPr kumimoji="0" lang="en-US" sz="16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pending to be sent to PFMS </a:t>
                </a:r>
              </a:p>
            </p:txBody>
          </p:sp>
          <p:sp>
            <p:nvSpPr>
              <p:cNvPr id="54" name="Left Brace 53"/>
              <p:cNvSpPr/>
              <p:nvPr/>
            </p:nvSpPr>
            <p:spPr>
              <a:xfrm>
                <a:off x="2575502" y="4995467"/>
                <a:ext cx="133065" cy="630461"/>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55" name="Right Brace 54"/>
              <p:cNvSpPr/>
              <p:nvPr/>
            </p:nvSpPr>
            <p:spPr>
              <a:xfrm>
                <a:off x="4627995" y="5001840"/>
                <a:ext cx="169744" cy="646724"/>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grpSp>
        <p:cxnSp>
          <p:nvCxnSpPr>
            <p:cNvPr id="50" name="Straight Arrow Connector 49"/>
            <p:cNvCxnSpPr>
              <a:stCxn id="16" idx="3"/>
              <a:endCxn id="51" idx="1"/>
            </p:cNvCxnSpPr>
            <p:nvPr/>
          </p:nvCxnSpPr>
          <p:spPr>
            <a:xfrm>
              <a:off x="2313548" y="4594678"/>
              <a:ext cx="517903" cy="2098"/>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4942136" y="1113772"/>
            <a:ext cx="2308518" cy="428778"/>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400" b="1" i="0" u="none" strike="noStrike" kern="1200" cap="none" spc="0" normalizeH="0" baseline="0" noProof="0">
                <a:ln>
                  <a:noFill/>
                </a:ln>
                <a:solidFill>
                  <a:srgbClr val="000000"/>
                </a:solidFill>
                <a:effectLst/>
                <a:uLnTx/>
                <a:uFillTx/>
                <a:latin typeface="Corbel" panose="020B0503020204020204"/>
                <a:cs typeface="Arial" panose="020B0604020202020204"/>
              </a:rPr>
              <a:t>           Not  Validated</a:t>
            </a:r>
            <a:endParaRPr kumimoji="0" lang="en-US" sz="1600" b="1"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72" name="Rectangle 71"/>
          <p:cNvSpPr/>
          <p:nvPr/>
        </p:nvSpPr>
        <p:spPr>
          <a:xfrm>
            <a:off x="4905500" y="1128844"/>
            <a:ext cx="579248" cy="424582"/>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FFFFFF"/>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1600" b="1" i="0" u="none" strike="noStrike" kern="1200" cap="none" spc="0" normalizeH="0" baseline="0" noProof="0">
                <a:ln>
                  <a:noFill/>
                </a:ln>
                <a:solidFill>
                  <a:srgbClr val="545454"/>
                </a:solidFill>
                <a:effectLst/>
                <a:uLnTx/>
                <a:uFillTx/>
                <a:latin typeface="Corbel" panose="020B0503020204020204"/>
                <a:cs typeface="Arial" panose="020B0604020202020204"/>
              </a:rPr>
              <a:t>5</a:t>
            </a:r>
          </a:p>
        </p:txBody>
      </p:sp>
      <p:sp>
        <p:nvSpPr>
          <p:cNvPr id="73" name="TextBox 72"/>
          <p:cNvSpPr txBox="1"/>
          <p:nvPr/>
        </p:nvSpPr>
        <p:spPr>
          <a:xfrm>
            <a:off x="4804181" y="1731272"/>
            <a:ext cx="2705146"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Edit in validated beneficiaries require DTO Approval</a:t>
            </a:r>
          </a:p>
        </p:txBody>
      </p:sp>
      <p:sp>
        <p:nvSpPr>
          <p:cNvPr id="74" name="Left Brace 73"/>
          <p:cNvSpPr/>
          <p:nvPr/>
        </p:nvSpPr>
        <p:spPr>
          <a:xfrm>
            <a:off x="4574342" y="1692501"/>
            <a:ext cx="180553" cy="455509"/>
          </a:xfrm>
          <a:prstGeom prst="lef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75" name="Right Brace 74"/>
          <p:cNvSpPr/>
          <p:nvPr/>
        </p:nvSpPr>
        <p:spPr>
          <a:xfrm>
            <a:off x="7414015" y="1706709"/>
            <a:ext cx="190624" cy="489178"/>
          </a:xfrm>
          <a:prstGeom prst="rightBrac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Corbel" panose="020B0503020204020204"/>
                <a:ea typeface="Arial" panose="020B0604020202020204"/>
                <a:cs typeface="Arial" panose="020B0604020202020204"/>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lang="en-US" sz="3200" b="0" i="0" u="none" strike="noStrike" kern="1200" cap="none" spc="0" normalizeH="0" baseline="0" noProof="0">
              <a:ln>
                <a:noFill/>
              </a:ln>
              <a:solidFill>
                <a:srgbClr val="000000"/>
              </a:solidFill>
              <a:effectLst/>
              <a:uLnTx/>
              <a:uFillTx/>
              <a:latin typeface="Corbel" panose="020B0503020204020204"/>
              <a:cs typeface="Arial" panose="020B0604020202020204"/>
            </a:endParaRPr>
          </a:p>
        </p:txBody>
      </p:sp>
      <p:sp>
        <p:nvSpPr>
          <p:cNvPr id="83" name="TextBox 82"/>
          <p:cNvSpPr txBox="1"/>
          <p:nvPr/>
        </p:nvSpPr>
        <p:spPr>
          <a:xfrm>
            <a:off x="1686097" y="1881266"/>
            <a:ext cx="2077636" cy="455509"/>
          </a:xfrm>
          <a:prstGeom prst="rect">
            <a:avLst/>
          </a:prstGeom>
          <a:noFill/>
        </p:spPr>
        <p:txBody>
          <a:bodyPr wrap="square" lIns="0" tIns="36576" rIns="0" bIns="0"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85000"/>
              </a:lnSpc>
              <a:spcBef>
                <a:spcPct val="0"/>
              </a:spcBef>
              <a:spcAft>
                <a:spcPts val="600"/>
              </a:spcAft>
              <a:buClr>
                <a:srgbClr val="FAB900"/>
              </a:buClr>
              <a:buSzPct val="70000"/>
              <a:buFont typeface="Arial" panose="020B0604020202020204"/>
              <a:buNone/>
              <a:tabLst/>
              <a:defRPr/>
            </a:pPr>
            <a:r>
              <a:rPr kumimoji="0" lang="en-US" sz="16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If Approved, status changes to Entered</a:t>
            </a:r>
          </a:p>
        </p:txBody>
      </p:sp>
      <p:cxnSp>
        <p:nvCxnSpPr>
          <p:cNvPr id="9" name="Connector: Elbow 8"/>
          <p:cNvCxnSpPr>
            <a:stCxn id="35" idx="0"/>
            <a:endCxn id="71" idx="3"/>
          </p:cNvCxnSpPr>
          <p:nvPr/>
        </p:nvCxnSpPr>
        <p:spPr>
          <a:xfrm rot="16200000" flipV="1">
            <a:off x="7960098" y="618718"/>
            <a:ext cx="1296279" cy="27151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p:cNvCxnSpPr>
            <a:stCxn id="72" idx="1"/>
            <a:endCxn id="51" idx="0"/>
          </p:cNvCxnSpPr>
          <p:nvPr/>
        </p:nvCxnSpPr>
        <p:spPr>
          <a:xfrm rot="10800000" flipV="1">
            <a:off x="3670508" y="1341135"/>
            <a:ext cx="1234993" cy="175996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1" grpId="0" animBg="1"/>
      <p:bldP spid="72" grpId="0" animBg="1"/>
      <p:bldP spid="73" grpId="0"/>
      <p:bldP spid="74" grpId="0" animBg="1"/>
      <p:bldP spid="75" grpId="0" animBg="1"/>
      <p:bldP spid="8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g1c93b57e24322e99_573"/>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Step 5: Approval of  Benefit by DBT Checker </a:t>
            </a:r>
            <a:endParaRPr sz="2800"/>
          </a:p>
        </p:txBody>
      </p:sp>
      <p:sp>
        <p:nvSpPr>
          <p:cNvPr id="1633" name="Google Shape;1633;g1c93b57e24322e99_573"/>
          <p:cNvSpPr txBox="1"/>
          <p:nvPr/>
        </p:nvSpPr>
        <p:spPr>
          <a:xfrm>
            <a:off x="436037" y="824581"/>
            <a:ext cx="8900100" cy="289800"/>
          </a:xfrm>
          <a:prstGeom prst="rect">
            <a:avLst/>
          </a:prstGeom>
          <a:noFill/>
          <a:ln>
            <a:noFill/>
          </a:ln>
        </p:spPr>
        <p:txBody>
          <a:bodyPr spcFirstLastPara="1" wrap="square" lIns="0" tIns="12700" rIns="0" bIns="0" anchor="t" anchorCtr="0">
            <a:spAutoFit/>
          </a:bodyPr>
          <a:lstStyle/>
          <a:p>
            <a:pPr marL="12065" marR="0" lvl="0" indent="0" algn="l" rtl="0">
              <a:lnSpc>
                <a:spcPct val="100000"/>
              </a:lnSpc>
              <a:spcBef>
                <a:spcPts val="0"/>
              </a:spcBef>
              <a:spcAft>
                <a:spcPts val="0"/>
              </a:spcAft>
              <a:buClr>
                <a:srgbClr val="000000"/>
              </a:buClr>
              <a:buSzPts val="1800"/>
              <a:buFont typeface="Arial"/>
              <a:buNone/>
            </a:pPr>
            <a:r>
              <a:rPr lang="en-IN" sz="1800" b="1" i="0" u="none" strike="noStrike" cap="none">
                <a:solidFill>
                  <a:srgbClr val="000000"/>
                </a:solidFill>
                <a:latin typeface="Corbel"/>
                <a:ea typeface="Corbel"/>
                <a:cs typeface="Corbel"/>
                <a:sym typeface="Corbel"/>
              </a:rPr>
              <a:t>The DBT Checker User will be able to process the Benefits</a:t>
            </a:r>
            <a:endParaRPr sz="1400" b="0" i="0" u="none" strike="noStrike" cap="none">
              <a:solidFill>
                <a:srgbClr val="000000"/>
              </a:solidFill>
              <a:latin typeface="Arial"/>
              <a:ea typeface="Arial"/>
              <a:cs typeface="Arial"/>
              <a:sym typeface="Arial"/>
            </a:endParaRPr>
          </a:p>
        </p:txBody>
      </p:sp>
      <p:pic>
        <p:nvPicPr>
          <p:cNvPr id="1634" name="Google Shape;1634;g1c93b57e24322e99_573"/>
          <p:cNvPicPr preferRelativeResize="0"/>
          <p:nvPr/>
        </p:nvPicPr>
        <p:blipFill rotWithShape="1">
          <a:blip r:embed="rId3">
            <a:alphaModFix/>
          </a:blip>
          <a:srcRect/>
          <a:stretch/>
        </p:blipFill>
        <p:spPr>
          <a:xfrm>
            <a:off x="169570" y="1114405"/>
            <a:ext cx="12022431" cy="5573778"/>
          </a:xfrm>
          <a:prstGeom prst="rect">
            <a:avLst/>
          </a:prstGeom>
          <a:noFill/>
          <a:ln w="9525" cap="flat" cmpd="sng">
            <a:solidFill>
              <a:schemeClr val="dk1"/>
            </a:solidFill>
            <a:prstDash val="solid"/>
            <a:round/>
            <a:headEnd type="none" w="sm" len="sm"/>
            <a:tailEnd type="none" w="sm" len="sm"/>
          </a:ln>
        </p:spPr>
      </p:pic>
      <p:pic>
        <p:nvPicPr>
          <p:cNvPr id="1635" name="Google Shape;1635;g1c93b57e24322e99_573"/>
          <p:cNvPicPr preferRelativeResize="0"/>
          <p:nvPr/>
        </p:nvPicPr>
        <p:blipFill rotWithShape="1">
          <a:blip r:embed="rId4">
            <a:alphaModFix/>
          </a:blip>
          <a:srcRect/>
          <a:stretch/>
        </p:blipFill>
        <p:spPr>
          <a:xfrm>
            <a:off x="0" y="-40675"/>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1639"/>
        <p:cNvGrpSpPr/>
        <p:nvPr/>
      </p:nvGrpSpPr>
      <p:grpSpPr>
        <a:xfrm>
          <a:off x="0" y="0"/>
          <a:ext cx="0" cy="0"/>
          <a:chOff x="0" y="0"/>
          <a:chExt cx="0" cy="0"/>
        </a:xfrm>
      </p:grpSpPr>
      <p:sp>
        <p:nvSpPr>
          <p:cNvPr id="1640" name="Google Shape;1640;g1c93b57e24322e99_580"/>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sz="2800"/>
              <a:t>Handling of DBT benefits upon transfer of TPT beneficiary</a:t>
            </a:r>
            <a:endParaRPr/>
          </a:p>
        </p:txBody>
      </p:sp>
      <p:sp>
        <p:nvSpPr>
          <p:cNvPr id="1641" name="Google Shape;1641;g1c93b57e24322e99_580"/>
          <p:cNvSpPr txBox="1">
            <a:spLocks noGrp="1"/>
          </p:cNvSpPr>
          <p:nvPr>
            <p:ph type="body" idx="1"/>
          </p:nvPr>
        </p:nvSpPr>
        <p:spPr>
          <a:xfrm>
            <a:off x="432079" y="884255"/>
            <a:ext cx="11160900" cy="5353500"/>
          </a:xfrm>
          <a:prstGeom prst="rect">
            <a:avLst/>
          </a:prstGeom>
          <a:noFill/>
          <a:ln>
            <a:noFill/>
          </a:ln>
        </p:spPr>
        <p:txBody>
          <a:bodyPr spcFirstLastPara="1" wrap="square" lIns="91425" tIns="45700" rIns="91425" bIns="45700" anchor="t" anchorCtr="0">
            <a:normAutofit/>
          </a:bodyPr>
          <a:lstStyle/>
          <a:p>
            <a:pPr marL="457200" lvl="0" indent="-385254" algn="l" rtl="0">
              <a:lnSpc>
                <a:spcPct val="200000"/>
              </a:lnSpc>
              <a:spcBef>
                <a:spcPts val="800"/>
              </a:spcBef>
              <a:spcAft>
                <a:spcPts val="0"/>
              </a:spcAft>
              <a:buSzPts val="2467"/>
              <a:buChar char="●"/>
            </a:pPr>
            <a:r>
              <a:rPr lang="en-IN" sz="2467" dirty="0">
                <a:solidFill>
                  <a:srgbClr val="FF0000"/>
                </a:solidFill>
              </a:rPr>
              <a:t>Upon transfer of a TPT beneficiary to a hierarchy outside the existing TBU, all unprocessed benefits would be transferred along with the beneficiary to new hierarchy</a:t>
            </a:r>
            <a:endParaRPr sz="2467" dirty="0">
              <a:solidFill>
                <a:srgbClr val="FF0000"/>
              </a:solidFill>
            </a:endParaRPr>
          </a:p>
          <a:p>
            <a:pPr marL="457200" lvl="0" indent="-385254" algn="l" rtl="0">
              <a:lnSpc>
                <a:spcPct val="200000"/>
              </a:lnSpc>
              <a:spcBef>
                <a:spcPts val="0"/>
              </a:spcBef>
              <a:spcAft>
                <a:spcPts val="0"/>
              </a:spcAft>
              <a:buSzPts val="2467"/>
              <a:buChar char="●"/>
            </a:pPr>
            <a:r>
              <a:rPr lang="en-IN" sz="2467" dirty="0">
                <a:solidFill>
                  <a:srgbClr val="FF0000"/>
                </a:solidFill>
              </a:rPr>
              <a:t>All processed DBT benefits would not be transferred and status of payment need to be monitored from parent hierarchy itself</a:t>
            </a:r>
            <a:endParaRPr sz="2467" dirty="0">
              <a:solidFill>
                <a:srgbClr val="FF0000"/>
              </a:solidFill>
            </a:endParaRPr>
          </a:p>
        </p:txBody>
      </p:sp>
      <p:pic>
        <p:nvPicPr>
          <p:cNvPr id="1642" name="Google Shape;1642;g1c93b57e24322e99_580"/>
          <p:cNvPicPr preferRelativeResize="0"/>
          <p:nvPr/>
        </p:nvPicPr>
        <p:blipFill rotWithShape="1">
          <a:blip r:embed="rId3">
            <a:alphaModFix/>
          </a:blip>
          <a:srcRect/>
          <a:stretch/>
        </p:blipFill>
        <p:spPr>
          <a:xfrm>
            <a:off x="0" y="-40675"/>
            <a:ext cx="1921025" cy="6472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g1c93b57e24322e99_586"/>
          <p:cNvSpPr txBox="1">
            <a:spLocks noGrp="1"/>
          </p:cNvSpPr>
          <p:nvPr>
            <p:ph type="title"/>
          </p:nvPr>
        </p:nvSpPr>
        <p:spPr>
          <a:xfrm>
            <a:off x="2573274" y="0"/>
            <a:ext cx="9360600" cy="62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orbel"/>
              <a:buNone/>
            </a:pPr>
            <a:r>
              <a:rPr lang="en-IN" sz="2800">
                <a:solidFill>
                  <a:schemeClr val="lt1"/>
                </a:solidFill>
              </a:rPr>
              <a:t>SOP for moving Treatment supporter to different hierarchy</a:t>
            </a:r>
            <a:endParaRPr sz="2800"/>
          </a:p>
        </p:txBody>
      </p:sp>
      <p:sp>
        <p:nvSpPr>
          <p:cNvPr id="1648" name="Google Shape;1648;g1c93b57e24322e99_586"/>
          <p:cNvSpPr txBox="1">
            <a:spLocks noGrp="1"/>
          </p:cNvSpPr>
          <p:nvPr>
            <p:ph type="body" idx="1"/>
          </p:nvPr>
        </p:nvSpPr>
        <p:spPr>
          <a:xfrm>
            <a:off x="249900" y="627900"/>
            <a:ext cx="11822700" cy="5980500"/>
          </a:xfrm>
          <a:prstGeom prst="rect">
            <a:avLst/>
          </a:prstGeom>
          <a:noFill/>
          <a:ln>
            <a:noFill/>
          </a:ln>
        </p:spPr>
        <p:txBody>
          <a:bodyPr spcFirstLastPara="1" wrap="square" lIns="91425" tIns="45700" rIns="91425" bIns="45700" anchor="t" anchorCtr="0">
            <a:noAutofit/>
          </a:bodyPr>
          <a:lstStyle/>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Treatment Supporter Scheme for TPT cases:-</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 1. Users can register a staff with new bank details and generate a TSS benefit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2. We will delete all beneficiary bank account number in database which are in old hierarchy to avoid the duplicate pop message while entering bank account details in new hierarchy to same staffs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3. Processed &amp; Unprocessed benefit will not move with beneficiary to new hierarchy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4. Users have the option to pay the old hierarchy benefits which are in status “</a:t>
            </a:r>
            <a:r>
              <a:rPr lang="en-IN" sz="1900" dirty="0" err="1">
                <a:solidFill>
                  <a:srgbClr val="000E46"/>
                </a:solidFill>
              </a:rPr>
              <a:t>Approver_Pending</a:t>
            </a:r>
            <a:r>
              <a:rPr lang="en-IN" sz="1900" dirty="0">
                <a:solidFill>
                  <a:srgbClr val="000E46"/>
                </a:solidFill>
              </a:rPr>
              <a:t>”.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5. Kindly follow below steps for payment where benefit under “</a:t>
            </a:r>
            <a:r>
              <a:rPr lang="en-IN" sz="1900" dirty="0" err="1">
                <a:solidFill>
                  <a:srgbClr val="000E46"/>
                </a:solidFill>
              </a:rPr>
              <a:t>Approver_Pening</a:t>
            </a:r>
            <a:r>
              <a:rPr lang="en-IN" sz="1900" dirty="0">
                <a:solidFill>
                  <a:srgbClr val="000E46"/>
                </a:solidFill>
              </a:rPr>
              <a:t>” in old hierarchy.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a. users can remove the treatment supporter from other tab where benefits is not processed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chemeClr val="tx1"/>
                </a:solidFill>
              </a:rPr>
              <a:t>b. After removing the treatment supporter system will delete the TSS benefit which are under “</a:t>
            </a:r>
            <a:r>
              <a:rPr lang="en-IN" sz="1900" dirty="0" err="1">
                <a:solidFill>
                  <a:schemeClr val="tx1"/>
                </a:solidFill>
              </a:rPr>
              <a:t>Approver_pending</a:t>
            </a:r>
            <a:r>
              <a:rPr lang="en-IN" sz="1900" dirty="0">
                <a:solidFill>
                  <a:schemeClr val="tx1"/>
                </a:solidFill>
              </a:rPr>
              <a:t>” in backend </a:t>
            </a:r>
            <a:endParaRPr sz="1900" dirty="0">
              <a:solidFill>
                <a:schemeClr val="tx1"/>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c. User need re-register same treatment supporter with bank details in new hierarchy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d. User can use the same bank details for payment since we have deleted old beneficiary (</a:t>
            </a:r>
            <a:r>
              <a:rPr lang="en-IN" sz="1900" dirty="0" err="1">
                <a:solidFill>
                  <a:srgbClr val="000E46"/>
                </a:solidFill>
              </a:rPr>
              <a:t>Isdeleted</a:t>
            </a:r>
            <a:r>
              <a:rPr lang="en-IN" sz="1900" dirty="0">
                <a:solidFill>
                  <a:srgbClr val="000E46"/>
                </a:solidFill>
              </a:rPr>
              <a:t>= 1)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e. Once beneficiary is validated by PFMS for new staff then you can assign the treatment supporter and create a TSS benefit by TU logins</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 f. After all this process, user can reassign the same Treatment supporter to beneficiary for further process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g. Create a TSS benefit manually from beneficiary DBT page by TU logins </a:t>
            </a:r>
            <a:endParaRPr sz="1900" dirty="0">
              <a:solidFill>
                <a:srgbClr val="000E46"/>
              </a:solidFill>
            </a:endParaRPr>
          </a:p>
          <a:p>
            <a:pPr marL="12700" marR="5080" lvl="0" indent="0" algn="l" rtl="0">
              <a:lnSpc>
                <a:spcPct val="100000"/>
              </a:lnSpc>
              <a:spcBef>
                <a:spcPts val="600"/>
              </a:spcBef>
              <a:spcAft>
                <a:spcPts val="0"/>
              </a:spcAft>
              <a:buClr>
                <a:srgbClr val="40B9D2"/>
              </a:buClr>
              <a:buSzPts val="1867"/>
              <a:buNone/>
            </a:pPr>
            <a:r>
              <a:rPr lang="en-IN" sz="1900" dirty="0">
                <a:solidFill>
                  <a:srgbClr val="000E46"/>
                </a:solidFill>
              </a:rPr>
              <a:t>h. Clear all backlogs benefits which are already under PFMS process to avoid the future rejection.</a:t>
            </a:r>
            <a:endParaRPr sz="1967" dirty="0"/>
          </a:p>
          <a:p>
            <a:pPr marL="457200" lvl="0" indent="-228600" algn="l" rtl="0">
              <a:lnSpc>
                <a:spcPct val="100000"/>
              </a:lnSpc>
              <a:spcBef>
                <a:spcPts val="600"/>
              </a:spcBef>
              <a:spcAft>
                <a:spcPts val="0"/>
              </a:spcAft>
              <a:buSzPts val="1867"/>
              <a:buNone/>
            </a:pPr>
            <a:endParaRPr sz="1967" dirty="0"/>
          </a:p>
        </p:txBody>
      </p:sp>
      <p:pic>
        <p:nvPicPr>
          <p:cNvPr id="1649" name="Google Shape;1649;g1c93b57e24322e99_586"/>
          <p:cNvPicPr preferRelativeResize="0"/>
          <p:nvPr/>
        </p:nvPicPr>
        <p:blipFill rotWithShape="1">
          <a:blip r:embed="rId3">
            <a:alphaModFix/>
          </a:blip>
          <a:srcRect/>
          <a:stretch/>
        </p:blipFill>
        <p:spPr>
          <a:xfrm>
            <a:off x="0" y="-40675"/>
            <a:ext cx="1921025" cy="64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4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4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4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4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4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4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4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48">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4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g29105228ff6_0_1162"/>
          <p:cNvSpPr/>
          <p:nvPr/>
        </p:nvSpPr>
        <p:spPr>
          <a:xfrm>
            <a:off x="10954603" y="743004"/>
            <a:ext cx="1096500" cy="313200"/>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rbel"/>
              <a:ea typeface="Corbel"/>
              <a:cs typeface="Corbel"/>
              <a:sym typeface="Corbel"/>
            </a:endParaRPr>
          </a:p>
        </p:txBody>
      </p:sp>
      <p:pic>
        <p:nvPicPr>
          <p:cNvPr id="1655" name="Google Shape;1655;g29105228ff6_0_1162"/>
          <p:cNvPicPr preferRelativeResize="0"/>
          <p:nvPr/>
        </p:nvPicPr>
        <p:blipFill rotWithShape="1">
          <a:blip r:embed="rId3">
            <a:alphaModFix/>
          </a:blip>
          <a:srcRect/>
          <a:stretch/>
        </p:blipFill>
        <p:spPr>
          <a:xfrm>
            <a:off x="241024" y="-34227"/>
            <a:ext cx="2134042" cy="814816"/>
          </a:xfrm>
          <a:prstGeom prst="rect">
            <a:avLst/>
          </a:prstGeom>
          <a:noFill/>
          <a:ln>
            <a:noFill/>
          </a:ln>
        </p:spPr>
      </p:pic>
      <p:sp>
        <p:nvSpPr>
          <p:cNvPr id="1656" name="Google Shape;1656;g29105228ff6_0_1162"/>
          <p:cNvSpPr txBox="1">
            <a:spLocks noGrp="1"/>
          </p:cNvSpPr>
          <p:nvPr>
            <p:ph type="title"/>
          </p:nvPr>
        </p:nvSpPr>
        <p:spPr>
          <a:xfrm>
            <a:off x="3867912" y="1298447"/>
            <a:ext cx="7689000" cy="399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IN" sz="6000">
                <a:solidFill>
                  <a:schemeClr val="dk1"/>
                </a:solidFill>
              </a:rPr>
              <a:t>Module 7:</a:t>
            </a:r>
            <a:br>
              <a:rPr lang="en-IN" sz="6000">
                <a:solidFill>
                  <a:schemeClr val="dk1"/>
                </a:solidFill>
              </a:rPr>
            </a:br>
            <a:br>
              <a:rPr lang="en-IN" sz="6000">
                <a:solidFill>
                  <a:schemeClr val="dk1"/>
                </a:solidFill>
              </a:rPr>
            </a:br>
            <a:r>
              <a:rPr lang="en-IN" sz="6000">
                <a:solidFill>
                  <a:schemeClr val="dk1"/>
                </a:solidFill>
              </a:rPr>
              <a:t>Private Provider (HF)  incentives scheme</a:t>
            </a:r>
            <a:br>
              <a:rPr lang="en-IN" sz="6000">
                <a:solidFill>
                  <a:schemeClr val="dk1"/>
                </a:solidFill>
              </a:rPr>
            </a:b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g29105228ff6_0_1168"/>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IN" sz="2800" b="0" i="0" u="none" strike="noStrike" cap="none" dirty="0">
                <a:solidFill>
                  <a:srgbClr val="FFFFFF"/>
                </a:solidFill>
                <a:latin typeface="Corbel"/>
                <a:ea typeface="Corbel"/>
                <a:cs typeface="Corbel"/>
                <a:sym typeface="Corbel"/>
              </a:rPr>
              <a:t>How are PSN benefits generated by Ni-</a:t>
            </a:r>
            <a:r>
              <a:rPr lang="en-IN" sz="2800" b="0" i="0" u="none" strike="noStrike" cap="none" dirty="0" err="1">
                <a:solidFill>
                  <a:srgbClr val="FFFFFF"/>
                </a:solidFill>
                <a:latin typeface="Corbel"/>
                <a:ea typeface="Corbel"/>
                <a:cs typeface="Corbel"/>
                <a:sym typeface="Corbel"/>
              </a:rPr>
              <a:t>kshay</a:t>
            </a:r>
            <a:endParaRPr sz="2800" b="0" i="0" u="none" strike="noStrike" cap="none" dirty="0">
              <a:solidFill>
                <a:srgbClr val="FFFFFF"/>
              </a:solidFill>
              <a:latin typeface="Corbel"/>
              <a:ea typeface="Corbel"/>
              <a:cs typeface="Corbel"/>
              <a:sym typeface="Corbel"/>
            </a:endParaRPr>
          </a:p>
        </p:txBody>
      </p:sp>
      <p:sp>
        <p:nvSpPr>
          <p:cNvPr id="1662" name="Google Shape;1662;g29105228ff6_0_1168"/>
          <p:cNvSpPr txBox="1"/>
          <p:nvPr/>
        </p:nvSpPr>
        <p:spPr>
          <a:xfrm>
            <a:off x="336345" y="779852"/>
            <a:ext cx="11730300" cy="5129700"/>
          </a:xfrm>
          <a:prstGeom prst="rect">
            <a:avLst/>
          </a:prstGeom>
          <a:noFill/>
          <a:ln>
            <a:noFill/>
          </a:ln>
        </p:spPr>
        <p:txBody>
          <a:bodyPr spcFirstLastPara="1" wrap="square" lIns="91425" tIns="45700" rIns="91425" bIns="45700" anchor="t" anchorCtr="0">
            <a:noAutofit/>
          </a:bodyPr>
          <a:lstStyle/>
          <a:p>
            <a:pPr marL="444500" marR="0" lvl="1" indent="-364490" algn="just" rtl="0">
              <a:lnSpc>
                <a:spcPct val="130000"/>
              </a:lnSpc>
              <a:spcBef>
                <a:spcPts val="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p:txBody>
      </p:sp>
      <p:pic>
        <p:nvPicPr>
          <p:cNvPr id="1663" name="Google Shape;1663;g29105228ff6_0_116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664" name="Google Shape;1664;g29105228ff6_0_1168"/>
          <p:cNvSpPr/>
          <p:nvPr/>
        </p:nvSpPr>
        <p:spPr>
          <a:xfrm>
            <a:off x="336345" y="779853"/>
            <a:ext cx="11730300" cy="1785000"/>
          </a:xfrm>
          <a:prstGeom prst="rect">
            <a:avLst/>
          </a:prstGeom>
          <a:noFill/>
          <a:ln>
            <a:noFill/>
          </a:ln>
        </p:spPr>
        <p:txBody>
          <a:bodyPr spcFirstLastPara="1" wrap="square" lIns="91425" tIns="45700" rIns="91425" bIns="45700" anchor="t" anchorCtr="0">
            <a:noAutofit/>
          </a:bodyPr>
          <a:lstStyle/>
          <a:p>
            <a:pPr marL="342900" marR="0" lvl="0" indent="-355600" algn="just" rtl="0">
              <a:lnSpc>
                <a:spcPct val="200000"/>
              </a:lnSpc>
              <a:spcBef>
                <a:spcPts val="0"/>
              </a:spcBef>
              <a:spcAft>
                <a:spcPts val="0"/>
              </a:spcAft>
              <a:buClr>
                <a:srgbClr val="000000"/>
              </a:buClr>
              <a:buSzPts val="2400"/>
              <a:buFont typeface="Arial"/>
              <a:buChar char="•"/>
            </a:pPr>
            <a:r>
              <a:rPr lang="en-IN" sz="2400" b="0" i="0" u="none" strike="noStrike" cap="none" dirty="0">
                <a:solidFill>
                  <a:schemeClr val="dk1"/>
                </a:solidFill>
                <a:latin typeface="Corbel"/>
                <a:ea typeface="Corbel"/>
                <a:cs typeface="Corbel"/>
                <a:sym typeface="Corbel"/>
              </a:rPr>
              <a:t>Incentives of Rs. 500 for Notification and Outcome Declaration will be provided to Private Provider (HF)</a:t>
            </a:r>
            <a:endParaRPr sz="2400" dirty="0"/>
          </a:p>
          <a:p>
            <a:pPr marL="342900" marR="0" lvl="0" indent="-355600" algn="just" rtl="0">
              <a:lnSpc>
                <a:spcPct val="150000"/>
              </a:lnSpc>
              <a:spcBef>
                <a:spcPts val="1200"/>
              </a:spcBef>
              <a:spcAft>
                <a:spcPts val="0"/>
              </a:spcAft>
              <a:buClr>
                <a:srgbClr val="000000"/>
              </a:buClr>
              <a:buSzPts val="2400"/>
              <a:buFont typeface="Arial"/>
              <a:buChar char="•"/>
            </a:pPr>
            <a:r>
              <a:rPr lang="en-IN" sz="2400" b="0" i="0" u="none" strike="noStrike" cap="none" dirty="0">
                <a:solidFill>
                  <a:schemeClr val="dk1"/>
                </a:solidFill>
                <a:latin typeface="Corbel"/>
                <a:ea typeface="Corbel"/>
                <a:cs typeface="Corbel"/>
                <a:sym typeface="Corbel"/>
              </a:rPr>
              <a:t>Presently, Ni-</a:t>
            </a:r>
            <a:r>
              <a:rPr lang="en-IN" sz="2400" b="0" i="0" u="none" strike="noStrike" cap="none" dirty="0" err="1">
                <a:solidFill>
                  <a:schemeClr val="dk1"/>
                </a:solidFill>
                <a:latin typeface="Corbel"/>
                <a:ea typeface="Corbel"/>
                <a:cs typeface="Corbel"/>
                <a:sym typeface="Corbel"/>
              </a:rPr>
              <a:t>kshay</a:t>
            </a:r>
            <a:r>
              <a:rPr lang="en-IN" sz="2400" b="0" i="0" u="none" strike="noStrike" cap="none" dirty="0">
                <a:solidFill>
                  <a:schemeClr val="dk1"/>
                </a:solidFill>
                <a:latin typeface="Corbel"/>
                <a:ea typeface="Corbel"/>
                <a:cs typeface="Corbel"/>
                <a:sym typeface="Corbel"/>
              </a:rPr>
              <a:t> enables users to pay </a:t>
            </a:r>
            <a:r>
              <a:rPr lang="en-IN" sz="2400" b="1" i="0" u="none" strike="noStrike" cap="none" dirty="0">
                <a:solidFill>
                  <a:schemeClr val="dk1"/>
                </a:solidFill>
                <a:latin typeface="Corbel"/>
                <a:ea typeface="Corbel"/>
                <a:cs typeface="Corbel"/>
                <a:sym typeface="Corbel"/>
              </a:rPr>
              <a:t>only the ‘Private Health Facilities’</a:t>
            </a:r>
            <a:r>
              <a:rPr lang="en-IN" sz="2400" b="0" i="0" u="none" strike="noStrike" cap="none" dirty="0">
                <a:solidFill>
                  <a:schemeClr val="dk1"/>
                </a:solidFill>
                <a:latin typeface="Corbel"/>
                <a:ea typeface="Corbel"/>
                <a:cs typeface="Corbel"/>
                <a:sym typeface="Corbel"/>
              </a:rPr>
              <a:t> for Notification of TB patients and also for referring cases (informing) to Public Sector laboratories for diagnosis.</a:t>
            </a:r>
            <a:endParaRPr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g29105228ff6_0_1175"/>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DBT processing via Ni-kshay</a:t>
            </a:r>
            <a:endParaRPr sz="2800" b="0" i="0" u="none" strike="noStrike" cap="none">
              <a:solidFill>
                <a:schemeClr val="lt1"/>
              </a:solidFill>
              <a:latin typeface="Corbel"/>
              <a:ea typeface="Corbel"/>
              <a:cs typeface="Corbel"/>
              <a:sym typeface="Corbel"/>
            </a:endParaRPr>
          </a:p>
        </p:txBody>
      </p:sp>
      <p:sp>
        <p:nvSpPr>
          <p:cNvPr id="1670" name="Google Shape;1670;g29105228ff6_0_1175"/>
          <p:cNvSpPr txBox="1"/>
          <p:nvPr/>
        </p:nvSpPr>
        <p:spPr>
          <a:xfrm>
            <a:off x="336350" y="161825"/>
            <a:ext cx="13379700" cy="6350700"/>
          </a:xfrm>
          <a:prstGeom prst="rect">
            <a:avLst/>
          </a:prstGeom>
          <a:noFill/>
          <a:ln>
            <a:noFill/>
          </a:ln>
        </p:spPr>
        <p:txBody>
          <a:bodyPr spcFirstLastPara="1" wrap="square" lIns="91425" tIns="45700" rIns="91425" bIns="45700" anchor="t" anchorCtr="0">
            <a:noAutofit/>
          </a:bodyPr>
          <a:lstStyle/>
          <a:p>
            <a:pPr marL="444500" marR="0" lvl="1" indent="-364490" algn="just" rtl="0">
              <a:lnSpc>
                <a:spcPct val="130000"/>
              </a:lnSpc>
              <a:spcBef>
                <a:spcPts val="0"/>
              </a:spcBef>
              <a:spcAft>
                <a:spcPts val="0"/>
              </a:spcAft>
              <a:buClr>
                <a:srgbClr val="0099FF"/>
              </a:buClr>
              <a:buSzPts val="1260"/>
              <a:buFont typeface="Arial"/>
              <a:buNone/>
            </a:pPr>
            <a:endParaRPr sz="1900" b="0" i="0" u="none" strike="noStrike" cap="none">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1900" b="0" i="0" u="none" strike="noStrike" cap="none">
              <a:solidFill>
                <a:srgbClr val="000000"/>
              </a:solidFill>
              <a:latin typeface="Corbel"/>
              <a:ea typeface="Corbel"/>
              <a:cs typeface="Corbel"/>
              <a:sym typeface="Corbel"/>
            </a:endParaRPr>
          </a:p>
        </p:txBody>
      </p:sp>
      <p:pic>
        <p:nvPicPr>
          <p:cNvPr id="1671" name="Google Shape;1671;g29105228ff6_0_1175"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672" name="Google Shape;1672;g29105228ff6_0_1175"/>
          <p:cNvSpPr/>
          <p:nvPr/>
        </p:nvSpPr>
        <p:spPr>
          <a:xfrm>
            <a:off x="336345" y="779853"/>
            <a:ext cx="11730300" cy="452400"/>
          </a:xfrm>
          <a:prstGeom prst="rect">
            <a:avLst/>
          </a:prstGeom>
          <a:noFill/>
          <a:ln>
            <a:noFill/>
          </a:ln>
        </p:spPr>
        <p:txBody>
          <a:bodyPr spcFirstLastPara="1" wrap="square" lIns="91425" tIns="45700" rIns="91425" bIns="45700" anchor="t" anchorCtr="0">
            <a:noAutofit/>
          </a:bodyPr>
          <a:lstStyle/>
          <a:p>
            <a:pPr marL="95250" marR="0" lvl="0" indent="0" algn="just" rtl="0">
              <a:lnSpc>
                <a:spcPct val="130000"/>
              </a:lnSpc>
              <a:spcBef>
                <a:spcPts val="0"/>
              </a:spcBef>
              <a:spcAft>
                <a:spcPts val="0"/>
              </a:spcAft>
              <a:buClr>
                <a:srgbClr val="0099FF"/>
              </a:buClr>
              <a:buSzPts val="1260"/>
              <a:buFont typeface="Arial"/>
              <a:buNone/>
            </a:pPr>
            <a:r>
              <a:rPr lang="en-IN" sz="2400" b="0" i="0" u="none" strike="noStrike" cap="none">
                <a:solidFill>
                  <a:srgbClr val="000000"/>
                </a:solidFill>
                <a:latin typeface="Arial"/>
                <a:ea typeface="Arial"/>
                <a:cs typeface="Arial"/>
                <a:sym typeface="Arial"/>
              </a:rPr>
              <a:t>Following are the 6 steps to be followed for processing payments in Ni-kshay under this scheme. </a:t>
            </a:r>
            <a:endParaRPr sz="2400"/>
          </a:p>
        </p:txBody>
      </p:sp>
      <p:sp>
        <p:nvSpPr>
          <p:cNvPr id="1673" name="Google Shape;1673;g29105228ff6_0_1175"/>
          <p:cNvSpPr/>
          <p:nvPr/>
        </p:nvSpPr>
        <p:spPr>
          <a:xfrm>
            <a:off x="569115" y="1824921"/>
            <a:ext cx="4620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1</a:t>
            </a:r>
            <a:endParaRPr sz="1500"/>
          </a:p>
        </p:txBody>
      </p:sp>
      <p:sp>
        <p:nvSpPr>
          <p:cNvPr id="1674" name="Google Shape;1674;g29105228ff6_0_1175"/>
          <p:cNvSpPr/>
          <p:nvPr/>
        </p:nvSpPr>
        <p:spPr>
          <a:xfrm>
            <a:off x="1181936" y="1813946"/>
            <a:ext cx="38187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dirty="0">
                <a:solidFill>
                  <a:schemeClr val="lt1"/>
                </a:solidFill>
                <a:latin typeface="Arial"/>
                <a:ea typeface="Arial"/>
                <a:cs typeface="Arial"/>
                <a:sym typeface="Arial"/>
              </a:rPr>
              <a:t>Registration of Private Provider</a:t>
            </a:r>
            <a:endParaRPr sz="1500" dirty="0"/>
          </a:p>
        </p:txBody>
      </p:sp>
      <p:sp>
        <p:nvSpPr>
          <p:cNvPr id="1675" name="Google Shape;1675;g29105228ff6_0_1175"/>
          <p:cNvSpPr/>
          <p:nvPr/>
        </p:nvSpPr>
        <p:spPr>
          <a:xfrm>
            <a:off x="569115" y="2514494"/>
            <a:ext cx="4620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2</a:t>
            </a:r>
            <a:endParaRPr sz="1500"/>
          </a:p>
        </p:txBody>
      </p:sp>
      <p:sp>
        <p:nvSpPr>
          <p:cNvPr id="1676" name="Google Shape;1676;g29105228ff6_0_1175"/>
          <p:cNvSpPr/>
          <p:nvPr/>
        </p:nvSpPr>
        <p:spPr>
          <a:xfrm>
            <a:off x="1181936" y="2503519"/>
            <a:ext cx="38187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dirty="0">
                <a:solidFill>
                  <a:schemeClr val="lt1"/>
                </a:solidFill>
                <a:latin typeface="Arial"/>
                <a:ea typeface="Arial"/>
                <a:cs typeface="Arial"/>
                <a:sym typeface="Arial"/>
              </a:rPr>
              <a:t>Update Bank details of Private Provider</a:t>
            </a:r>
            <a:endParaRPr sz="1500" dirty="0"/>
          </a:p>
        </p:txBody>
      </p:sp>
      <p:sp>
        <p:nvSpPr>
          <p:cNvPr id="1677" name="Google Shape;1677;g29105228ff6_0_1175"/>
          <p:cNvSpPr/>
          <p:nvPr/>
        </p:nvSpPr>
        <p:spPr>
          <a:xfrm>
            <a:off x="569115" y="3204068"/>
            <a:ext cx="4620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3</a:t>
            </a:r>
            <a:endParaRPr sz="1500"/>
          </a:p>
        </p:txBody>
      </p:sp>
      <p:sp>
        <p:nvSpPr>
          <p:cNvPr id="1678" name="Google Shape;1678;g29105228ff6_0_1175"/>
          <p:cNvSpPr/>
          <p:nvPr/>
        </p:nvSpPr>
        <p:spPr>
          <a:xfrm>
            <a:off x="1181936" y="3193092"/>
            <a:ext cx="38187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dirty="0">
                <a:solidFill>
                  <a:schemeClr val="lt1"/>
                </a:solidFill>
                <a:latin typeface="Arial"/>
                <a:ea typeface="Arial"/>
                <a:cs typeface="Arial"/>
                <a:sym typeface="Arial"/>
              </a:rPr>
              <a:t>Approval of Bank Details by DBT Checker</a:t>
            </a:r>
            <a:endParaRPr sz="1900" b="0" i="0" u="none" strike="noStrike" cap="none" dirty="0">
              <a:solidFill>
                <a:schemeClr val="lt1"/>
              </a:solidFill>
              <a:latin typeface="Arial"/>
              <a:ea typeface="Arial"/>
              <a:cs typeface="Arial"/>
              <a:sym typeface="Arial"/>
            </a:endParaRPr>
          </a:p>
        </p:txBody>
      </p:sp>
      <p:sp>
        <p:nvSpPr>
          <p:cNvPr id="1679" name="Google Shape;1679;g29105228ff6_0_1175"/>
          <p:cNvSpPr/>
          <p:nvPr/>
        </p:nvSpPr>
        <p:spPr>
          <a:xfrm>
            <a:off x="569115" y="3945621"/>
            <a:ext cx="4620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4</a:t>
            </a:r>
            <a:endParaRPr sz="1500"/>
          </a:p>
        </p:txBody>
      </p:sp>
      <p:sp>
        <p:nvSpPr>
          <p:cNvPr id="1680" name="Google Shape;1680;g29105228ff6_0_1175"/>
          <p:cNvSpPr/>
          <p:nvPr/>
        </p:nvSpPr>
        <p:spPr>
          <a:xfrm>
            <a:off x="1181936" y="3934646"/>
            <a:ext cx="38187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dirty="0">
                <a:solidFill>
                  <a:schemeClr val="lt1"/>
                </a:solidFill>
                <a:latin typeface="Arial"/>
                <a:ea typeface="Arial"/>
                <a:cs typeface="Arial"/>
                <a:sym typeface="Arial"/>
              </a:rPr>
              <a:t>Auto generation of benefits by Ni-</a:t>
            </a:r>
            <a:r>
              <a:rPr lang="en-IN" sz="1900" b="0" i="0" u="none" strike="noStrike" cap="none" dirty="0" err="1">
                <a:solidFill>
                  <a:schemeClr val="lt1"/>
                </a:solidFill>
                <a:latin typeface="Arial"/>
                <a:ea typeface="Arial"/>
                <a:cs typeface="Arial"/>
                <a:sym typeface="Arial"/>
              </a:rPr>
              <a:t>kshay</a:t>
            </a:r>
            <a:r>
              <a:rPr lang="en-IN" sz="1900" b="0" i="0" u="none" strike="noStrike" cap="none" dirty="0">
                <a:solidFill>
                  <a:schemeClr val="lt1"/>
                </a:solidFill>
                <a:latin typeface="Arial"/>
                <a:ea typeface="Arial"/>
                <a:cs typeface="Arial"/>
                <a:sym typeface="Arial"/>
              </a:rPr>
              <a:t> </a:t>
            </a:r>
            <a:endParaRPr sz="1900" b="0" i="0" u="none" strike="noStrike" cap="none" dirty="0">
              <a:solidFill>
                <a:schemeClr val="lt1"/>
              </a:solidFill>
              <a:latin typeface="Arial"/>
              <a:ea typeface="Arial"/>
              <a:cs typeface="Arial"/>
              <a:sym typeface="Arial"/>
            </a:endParaRPr>
          </a:p>
        </p:txBody>
      </p:sp>
      <p:sp>
        <p:nvSpPr>
          <p:cNvPr id="1681" name="Google Shape;1681;g29105228ff6_0_1175"/>
          <p:cNvSpPr/>
          <p:nvPr/>
        </p:nvSpPr>
        <p:spPr>
          <a:xfrm>
            <a:off x="569115" y="4664076"/>
            <a:ext cx="4620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5</a:t>
            </a:r>
            <a:endParaRPr sz="1500"/>
          </a:p>
        </p:txBody>
      </p:sp>
      <p:sp>
        <p:nvSpPr>
          <p:cNvPr id="1682" name="Google Shape;1682;g29105228ff6_0_1175"/>
          <p:cNvSpPr/>
          <p:nvPr/>
        </p:nvSpPr>
        <p:spPr>
          <a:xfrm>
            <a:off x="1181936" y="4653100"/>
            <a:ext cx="38187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dirty="0">
                <a:solidFill>
                  <a:schemeClr val="lt1"/>
                </a:solidFill>
                <a:latin typeface="Arial"/>
                <a:ea typeface="Arial"/>
                <a:cs typeface="Arial"/>
                <a:sym typeface="Arial"/>
              </a:rPr>
              <a:t>Approval of Benefit by DBT Maker </a:t>
            </a:r>
            <a:endParaRPr sz="1900" b="0" i="0" u="none" strike="noStrike" cap="none" dirty="0">
              <a:solidFill>
                <a:schemeClr val="lt1"/>
              </a:solidFill>
              <a:latin typeface="Arial"/>
              <a:ea typeface="Arial"/>
              <a:cs typeface="Arial"/>
              <a:sym typeface="Arial"/>
            </a:endParaRPr>
          </a:p>
        </p:txBody>
      </p:sp>
      <p:sp>
        <p:nvSpPr>
          <p:cNvPr id="1683" name="Google Shape;1683;g29105228ff6_0_1175"/>
          <p:cNvSpPr/>
          <p:nvPr/>
        </p:nvSpPr>
        <p:spPr>
          <a:xfrm>
            <a:off x="569115" y="5376752"/>
            <a:ext cx="4620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900" b="0" i="0" u="none" strike="noStrike" cap="none">
                <a:solidFill>
                  <a:schemeClr val="lt1"/>
                </a:solidFill>
                <a:latin typeface="Arial"/>
                <a:ea typeface="Arial"/>
                <a:cs typeface="Arial"/>
                <a:sym typeface="Arial"/>
              </a:rPr>
              <a:t>6</a:t>
            </a:r>
            <a:endParaRPr sz="1500"/>
          </a:p>
        </p:txBody>
      </p:sp>
      <p:sp>
        <p:nvSpPr>
          <p:cNvPr id="1684" name="Google Shape;1684;g29105228ff6_0_1175"/>
          <p:cNvSpPr/>
          <p:nvPr/>
        </p:nvSpPr>
        <p:spPr>
          <a:xfrm>
            <a:off x="1181936" y="5365777"/>
            <a:ext cx="3818700" cy="470700"/>
          </a:xfrm>
          <a:prstGeom prst="rect">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1900" b="0" i="0" u="none" strike="noStrike" cap="none" dirty="0">
                <a:solidFill>
                  <a:schemeClr val="lt1"/>
                </a:solidFill>
                <a:latin typeface="Arial"/>
                <a:ea typeface="Arial"/>
                <a:cs typeface="Arial"/>
                <a:sym typeface="Arial"/>
              </a:rPr>
              <a:t>Approval of  Benefit by DBT Checker </a:t>
            </a:r>
            <a:endParaRPr sz="1900" b="0" i="0" u="none" strike="noStrike" cap="none" dirty="0">
              <a:solidFill>
                <a:schemeClr val="lt1"/>
              </a:solidFill>
              <a:latin typeface="Arial"/>
              <a:ea typeface="Arial"/>
              <a:cs typeface="Arial"/>
              <a:sym typeface="Arial"/>
            </a:endParaRPr>
          </a:p>
        </p:txBody>
      </p:sp>
      <p:sp>
        <p:nvSpPr>
          <p:cNvPr id="1685" name="Google Shape;1685;g29105228ff6_0_1175"/>
          <p:cNvSpPr/>
          <p:nvPr/>
        </p:nvSpPr>
        <p:spPr>
          <a:xfrm>
            <a:off x="5147749" y="1813945"/>
            <a:ext cx="159600" cy="18717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dk1"/>
              </a:solidFill>
              <a:latin typeface="Arial"/>
              <a:ea typeface="Arial"/>
              <a:cs typeface="Arial"/>
              <a:sym typeface="Arial"/>
            </a:endParaRPr>
          </a:p>
        </p:txBody>
      </p:sp>
      <p:sp>
        <p:nvSpPr>
          <p:cNvPr id="1686" name="Google Shape;1686;g29105228ff6_0_1175"/>
          <p:cNvSpPr/>
          <p:nvPr/>
        </p:nvSpPr>
        <p:spPr>
          <a:xfrm>
            <a:off x="5186654" y="3951492"/>
            <a:ext cx="159600" cy="1871700"/>
          </a:xfrm>
          <a:prstGeom prst="righ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dk1"/>
              </a:solidFill>
              <a:latin typeface="Arial"/>
              <a:ea typeface="Arial"/>
              <a:cs typeface="Arial"/>
              <a:sym typeface="Arial"/>
            </a:endParaRPr>
          </a:p>
        </p:txBody>
      </p:sp>
      <p:sp>
        <p:nvSpPr>
          <p:cNvPr id="1687" name="Google Shape;1687;g29105228ff6_0_1175"/>
          <p:cNvSpPr txBox="1"/>
          <p:nvPr/>
        </p:nvSpPr>
        <p:spPr>
          <a:xfrm>
            <a:off x="5532270" y="2520143"/>
            <a:ext cx="25188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500" b="0" i="0" u="none" strike="noStrike" cap="none">
                <a:solidFill>
                  <a:srgbClr val="000000"/>
                </a:solidFill>
                <a:latin typeface="Corbel"/>
                <a:ea typeface="Corbel"/>
                <a:cs typeface="Corbel"/>
                <a:sym typeface="Corbel"/>
              </a:rPr>
              <a:t>(Once per Private provider)</a:t>
            </a:r>
            <a:endParaRPr sz="1500"/>
          </a:p>
        </p:txBody>
      </p:sp>
      <p:sp>
        <p:nvSpPr>
          <p:cNvPr id="1688" name="Google Shape;1688;g29105228ff6_0_1175"/>
          <p:cNvSpPr txBox="1"/>
          <p:nvPr/>
        </p:nvSpPr>
        <p:spPr>
          <a:xfrm>
            <a:off x="5859527" y="4599426"/>
            <a:ext cx="18645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500" b="0" i="0" u="none" strike="noStrike" cap="none">
                <a:solidFill>
                  <a:srgbClr val="000000"/>
                </a:solidFill>
                <a:latin typeface="Corbel"/>
                <a:ea typeface="Corbel"/>
                <a:cs typeface="Corbel"/>
                <a:sym typeface="Corbel"/>
              </a:rPr>
              <a:t>(Once per benefit)</a:t>
            </a:r>
            <a:endParaRPr sz="1500"/>
          </a:p>
        </p:txBody>
      </p:sp>
      <p:sp>
        <p:nvSpPr>
          <p:cNvPr id="1689" name="Google Shape;1689;g29105228ff6_0_1175"/>
          <p:cNvSpPr txBox="1"/>
          <p:nvPr/>
        </p:nvSpPr>
        <p:spPr>
          <a:xfrm>
            <a:off x="561477" y="5884600"/>
            <a:ext cx="11505300" cy="627900"/>
          </a:xfrm>
          <a:prstGeom prst="rect">
            <a:avLst/>
          </a:prstGeom>
          <a:noFill/>
          <a:ln>
            <a:noFill/>
          </a:ln>
        </p:spPr>
        <p:txBody>
          <a:bodyPr spcFirstLastPara="1" wrap="square" lIns="91425" tIns="45700" rIns="91425" bIns="45700" anchor="t" anchorCtr="0">
            <a:noAutofit/>
          </a:bodyPr>
          <a:lstStyle/>
          <a:p>
            <a:pPr marL="95250" marR="0" lvl="0" indent="0" algn="just" rtl="0">
              <a:lnSpc>
                <a:spcPct val="130000"/>
              </a:lnSpc>
              <a:spcBef>
                <a:spcPts val="360"/>
              </a:spcBef>
              <a:spcAft>
                <a:spcPts val="250"/>
              </a:spcAft>
              <a:buClr>
                <a:srgbClr val="0099FF"/>
              </a:buClr>
              <a:buSzPts val="1260"/>
              <a:buFont typeface="Noto Sans Symbols"/>
              <a:buNone/>
            </a:pPr>
            <a:r>
              <a:rPr lang="en-IN" sz="2400" b="0" i="0" u="none" strike="noStrike" cap="none">
                <a:solidFill>
                  <a:srgbClr val="000000"/>
                </a:solidFill>
                <a:latin typeface="Corbel"/>
                <a:ea typeface="Corbel"/>
                <a:cs typeface="Corbel"/>
                <a:sym typeface="Corbel"/>
              </a:rPr>
              <a:t>As this benefits are accepted in PFMS, they have to be approved in PFMS via DA Login</a:t>
            </a:r>
            <a:endParaRPr sz="2400" b="0" i="0" u="none" strike="noStrike" cap="none">
              <a:solidFill>
                <a:srgbClr val="000F46"/>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8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8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g29105228ff6_0_1199"/>
          <p:cNvSpPr txBox="1"/>
          <p:nvPr/>
        </p:nvSpPr>
        <p:spPr>
          <a:xfrm>
            <a:off x="2572499" y="9868"/>
            <a:ext cx="9619500" cy="499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FFFFFF"/>
              </a:solidFill>
              <a:latin typeface="Corbel"/>
              <a:ea typeface="Corbel"/>
              <a:cs typeface="Corbel"/>
              <a:sym typeface="Corbel"/>
            </a:endParaRPr>
          </a:p>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Step 1: Registration of Private Provider (HF) in Ni-kshay</a:t>
            </a:r>
            <a:endParaRPr sz="2800" b="0" i="0" u="none" strike="noStrike" cap="none">
              <a:solidFill>
                <a:schemeClr val="lt1"/>
              </a:solidFill>
              <a:latin typeface="Corbel"/>
              <a:ea typeface="Corbel"/>
              <a:cs typeface="Corbel"/>
              <a:sym typeface="Corbel"/>
            </a:endParaRPr>
          </a:p>
          <a:p>
            <a:pPr marL="0" marR="0" lvl="0" indent="0" algn="l" rtl="0">
              <a:lnSpc>
                <a:spcPct val="90000"/>
              </a:lnSpc>
              <a:spcBef>
                <a:spcPts val="0"/>
              </a:spcBef>
              <a:spcAft>
                <a:spcPts val="0"/>
              </a:spcAft>
              <a:buNone/>
            </a:pPr>
            <a:endParaRPr sz="2800" b="0" i="0" u="none" strike="noStrike" cap="none">
              <a:solidFill>
                <a:srgbClr val="FFFFFF"/>
              </a:solidFill>
              <a:latin typeface="Corbel"/>
              <a:ea typeface="Corbel"/>
              <a:cs typeface="Corbel"/>
              <a:sym typeface="Corbel"/>
            </a:endParaRPr>
          </a:p>
        </p:txBody>
      </p:sp>
      <p:sp>
        <p:nvSpPr>
          <p:cNvPr id="1695" name="Google Shape;1695;g29105228ff6_0_1199"/>
          <p:cNvSpPr txBox="1"/>
          <p:nvPr/>
        </p:nvSpPr>
        <p:spPr>
          <a:xfrm>
            <a:off x="336345" y="779852"/>
            <a:ext cx="11730300" cy="5129700"/>
          </a:xfrm>
          <a:prstGeom prst="rect">
            <a:avLst/>
          </a:prstGeom>
          <a:noFill/>
          <a:ln>
            <a:noFill/>
          </a:ln>
        </p:spPr>
        <p:txBody>
          <a:bodyPr spcFirstLastPara="1" wrap="square" lIns="91425" tIns="45700" rIns="91425" bIns="45700" anchor="t" anchorCtr="0">
            <a:noAutofit/>
          </a:bodyPr>
          <a:lstStyle/>
          <a:p>
            <a:pPr marL="444500" marR="0" lvl="1" indent="-364490" algn="just" rtl="0">
              <a:lnSpc>
                <a:spcPct val="130000"/>
              </a:lnSpc>
              <a:spcBef>
                <a:spcPts val="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p:txBody>
      </p:sp>
      <p:pic>
        <p:nvPicPr>
          <p:cNvPr id="1696" name="Google Shape;1696;g29105228ff6_0_1199"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697" name="Google Shape;1697;g29105228ff6_0_1199"/>
          <p:cNvSpPr/>
          <p:nvPr/>
        </p:nvSpPr>
        <p:spPr>
          <a:xfrm>
            <a:off x="336345" y="779853"/>
            <a:ext cx="117303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IN" sz="1800" b="1" i="0" u="none" strike="noStrike" cap="none" dirty="0">
                <a:solidFill>
                  <a:schemeClr val="dk1"/>
                </a:solidFill>
                <a:latin typeface="Corbel"/>
                <a:ea typeface="Corbel"/>
                <a:cs typeface="Corbel"/>
                <a:sym typeface="Corbel"/>
              </a:rPr>
              <a:t>Private Provider (HF) can be registered by a </a:t>
            </a:r>
            <a:r>
              <a:rPr lang="en-IN" sz="1800" b="1" i="0" u="none" strike="noStrike" cap="none" dirty="0">
                <a:solidFill>
                  <a:srgbClr val="FF0000"/>
                </a:solidFill>
                <a:latin typeface="Corbel"/>
                <a:ea typeface="Corbel"/>
                <a:cs typeface="Corbel"/>
                <a:sym typeface="Corbel"/>
              </a:rPr>
              <a:t>DTO or TU </a:t>
            </a:r>
            <a:r>
              <a:rPr lang="en-IN" sz="1800" b="1" i="0" u="none" strike="noStrike" cap="none" dirty="0">
                <a:solidFill>
                  <a:schemeClr val="dk1"/>
                </a:solidFill>
                <a:latin typeface="Corbel"/>
                <a:ea typeface="Corbel"/>
                <a:cs typeface="Corbel"/>
                <a:sym typeface="Corbel"/>
              </a:rPr>
              <a:t>Login or by a Open form available in Ni-</a:t>
            </a:r>
            <a:r>
              <a:rPr lang="en-IN" sz="1800" b="1" i="0" u="none" strike="noStrike" cap="none" dirty="0" err="1">
                <a:solidFill>
                  <a:schemeClr val="dk1"/>
                </a:solidFill>
                <a:latin typeface="Corbel"/>
                <a:ea typeface="Corbel"/>
                <a:cs typeface="Corbel"/>
                <a:sym typeface="Corbel"/>
              </a:rPr>
              <a:t>kshay</a:t>
            </a:r>
            <a:r>
              <a:rPr lang="en-IN" sz="1800" b="1" i="0" u="none" strike="noStrike" cap="none" dirty="0">
                <a:solidFill>
                  <a:schemeClr val="dk1"/>
                </a:solidFill>
                <a:latin typeface="Corbel"/>
                <a:ea typeface="Corbel"/>
                <a:cs typeface="Corbel"/>
                <a:sym typeface="Corbel"/>
              </a:rPr>
              <a:t> Home Page and Default value for forgone as “</a:t>
            </a:r>
            <a:r>
              <a:rPr lang="en-IN" sz="1800" b="1" i="0" u="none" strike="noStrike" cap="none" dirty="0">
                <a:solidFill>
                  <a:schemeClr val="dk1"/>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NO</a:t>
            </a:r>
            <a:r>
              <a:rPr lang="en-IN" sz="1800" b="1" i="0" u="none" strike="noStrike" cap="none" dirty="0">
                <a:solidFill>
                  <a:schemeClr val="dk1"/>
                </a:solidFill>
                <a:latin typeface="Corbel"/>
                <a:ea typeface="Corbel"/>
                <a:cs typeface="Corbel"/>
                <a:sym typeface="Corbel"/>
              </a:rPr>
              <a:t>” </a:t>
            </a:r>
            <a:endParaRPr sz="1400" b="1" i="0" u="none" strike="noStrike" cap="none" dirty="0">
              <a:solidFill>
                <a:srgbClr val="000000"/>
              </a:solidFill>
              <a:latin typeface="Corbel"/>
              <a:ea typeface="Corbel"/>
              <a:cs typeface="Corbel"/>
              <a:sym typeface="Corbel"/>
            </a:endParaRPr>
          </a:p>
        </p:txBody>
      </p:sp>
      <p:pic>
        <p:nvPicPr>
          <p:cNvPr id="1698" name="Google Shape;1698;g29105228ff6_0_1199"/>
          <p:cNvPicPr preferRelativeResize="0"/>
          <p:nvPr/>
        </p:nvPicPr>
        <p:blipFill rotWithShape="1">
          <a:blip r:embed="rId4">
            <a:alphaModFix/>
          </a:blip>
          <a:srcRect/>
          <a:stretch/>
        </p:blipFill>
        <p:spPr>
          <a:xfrm>
            <a:off x="195943" y="1426184"/>
            <a:ext cx="11870732" cy="5040560"/>
          </a:xfrm>
          <a:prstGeom prst="rect">
            <a:avLst/>
          </a:prstGeom>
          <a:noFill/>
          <a:ln w="9525" cap="flat" cmpd="sng">
            <a:solidFill>
              <a:schemeClr val="dk1"/>
            </a:solidFill>
            <a:prstDash val="solid"/>
            <a:round/>
            <a:headEnd type="none" w="sm" len="sm"/>
            <a:tailEnd type="none" w="sm" len="sm"/>
          </a:ln>
        </p:spPr>
      </p:pic>
      <p:sp>
        <p:nvSpPr>
          <p:cNvPr id="1699" name="Google Shape;1699;g29105228ff6_0_1199"/>
          <p:cNvSpPr/>
          <p:nvPr/>
        </p:nvSpPr>
        <p:spPr>
          <a:xfrm>
            <a:off x="1781266" y="2965048"/>
            <a:ext cx="1914300" cy="927900"/>
          </a:xfrm>
          <a:prstGeom prst="wedgeRectCallout">
            <a:avLst>
              <a:gd name="adj1" fmla="val 87047"/>
              <a:gd name="adj2" fmla="val -21392"/>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If Provider is active, select ‘Yes’</a:t>
            </a:r>
            <a:endParaRPr/>
          </a:p>
        </p:txBody>
      </p:sp>
      <p:sp>
        <p:nvSpPr>
          <p:cNvPr id="1700" name="Google Shape;1700;g29105228ff6_0_1199"/>
          <p:cNvSpPr/>
          <p:nvPr/>
        </p:nvSpPr>
        <p:spPr>
          <a:xfrm>
            <a:off x="6518153" y="3946464"/>
            <a:ext cx="1728300" cy="792000"/>
          </a:xfrm>
          <a:prstGeom prst="wedgeRectCallout">
            <a:avLst>
              <a:gd name="adj1" fmla="val -95480"/>
              <a:gd name="adj2" fmla="val -39884"/>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 Default value is selected  “NO” &amp; enter Bank details</a:t>
            </a:r>
            <a:endParaRPr/>
          </a:p>
        </p:txBody>
      </p:sp>
      <p:sp>
        <p:nvSpPr>
          <p:cNvPr id="1701" name="Google Shape;1701;g29105228ff6_0_1199"/>
          <p:cNvSpPr/>
          <p:nvPr/>
        </p:nvSpPr>
        <p:spPr>
          <a:xfrm>
            <a:off x="9053107" y="5443577"/>
            <a:ext cx="1995900" cy="586200"/>
          </a:xfrm>
          <a:prstGeom prst="wedgeRectCallout">
            <a:avLst>
              <a:gd name="adj1" fmla="val -74164"/>
              <a:gd name="adj2" fmla="val -42119"/>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 Mobile No. must be unique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g29105228ff6_0_1210"/>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Step 2a: Update Bank details of Private Provider (HF)</a:t>
            </a:r>
            <a:endParaRPr sz="2800" b="0" i="0" u="none" strike="noStrike" cap="none">
              <a:solidFill>
                <a:schemeClr val="lt1"/>
              </a:solidFill>
              <a:latin typeface="Corbel"/>
              <a:ea typeface="Corbel"/>
              <a:cs typeface="Corbel"/>
              <a:sym typeface="Corbel"/>
            </a:endParaRPr>
          </a:p>
        </p:txBody>
      </p:sp>
      <p:pic>
        <p:nvPicPr>
          <p:cNvPr id="1707" name="Google Shape;1707;g29105228ff6_0_1210"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708" name="Google Shape;1708;g29105228ff6_0_1210"/>
          <p:cNvPicPr preferRelativeResize="0"/>
          <p:nvPr/>
        </p:nvPicPr>
        <p:blipFill rotWithShape="1">
          <a:blip r:embed="rId4">
            <a:alphaModFix/>
          </a:blip>
          <a:srcRect t="836" b="708"/>
          <a:stretch/>
        </p:blipFill>
        <p:spPr>
          <a:xfrm>
            <a:off x="205201" y="985519"/>
            <a:ext cx="11986800" cy="5715727"/>
          </a:xfrm>
          <a:prstGeom prst="rect">
            <a:avLst/>
          </a:prstGeom>
          <a:noFill/>
          <a:ln w="9525" cap="flat" cmpd="sng">
            <a:solidFill>
              <a:schemeClr val="dk1"/>
            </a:solidFill>
            <a:prstDash val="solid"/>
            <a:round/>
            <a:headEnd type="none" w="sm" len="sm"/>
            <a:tailEnd type="none" w="sm" len="sm"/>
          </a:ln>
        </p:spPr>
      </p:pic>
      <p:sp>
        <p:nvSpPr>
          <p:cNvPr id="1709" name="Google Shape;1709;g29105228ff6_0_1210"/>
          <p:cNvSpPr/>
          <p:nvPr/>
        </p:nvSpPr>
        <p:spPr>
          <a:xfrm>
            <a:off x="10031891" y="3429012"/>
            <a:ext cx="1914300" cy="927900"/>
          </a:xfrm>
          <a:prstGeom prst="wedgeRectCallout">
            <a:avLst>
              <a:gd name="adj1" fmla="val 24337"/>
              <a:gd name="adj2" fmla="val -105950"/>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Click on Edit details for update bank</a:t>
            </a:r>
            <a:endParaRPr sz="1400" b="0" i="0" u="none" strike="noStrike" cap="none">
              <a:solidFill>
                <a:srgbClr val="000000"/>
              </a:solidFill>
              <a:latin typeface="Corbel"/>
              <a:ea typeface="Corbel"/>
              <a:cs typeface="Corbel"/>
              <a:sym typeface="Corbel"/>
            </a:endParaRPr>
          </a:p>
        </p:txBody>
      </p:sp>
      <p:sp>
        <p:nvSpPr>
          <p:cNvPr id="1710" name="Google Shape;1710;g29105228ff6_0_1210"/>
          <p:cNvSpPr/>
          <p:nvPr/>
        </p:nvSpPr>
        <p:spPr>
          <a:xfrm>
            <a:off x="9144477" y="2717428"/>
            <a:ext cx="255900" cy="2115300"/>
          </a:xfrm>
          <a:prstGeom prst="rightBrace">
            <a:avLst>
              <a:gd name="adj1" fmla="val 8333"/>
              <a:gd name="adj2" fmla="val 50000"/>
            </a:avLst>
          </a:prstGeom>
          <a:no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g29105228ff6_0_1218"/>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Step 2b: Update Bank details of Private Provider (HF)</a:t>
            </a:r>
            <a:endParaRPr sz="2800" b="0" i="0" u="none" strike="noStrike" cap="none">
              <a:solidFill>
                <a:schemeClr val="lt1"/>
              </a:solidFill>
              <a:latin typeface="Corbel"/>
              <a:ea typeface="Corbel"/>
              <a:cs typeface="Corbel"/>
              <a:sym typeface="Corbel"/>
            </a:endParaRPr>
          </a:p>
        </p:txBody>
      </p:sp>
      <p:pic>
        <p:nvPicPr>
          <p:cNvPr id="1716" name="Google Shape;1716;g29105228ff6_0_121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717" name="Google Shape;1717;g29105228ff6_0_1218"/>
          <p:cNvSpPr/>
          <p:nvPr/>
        </p:nvSpPr>
        <p:spPr>
          <a:xfrm>
            <a:off x="8157166" y="1789612"/>
            <a:ext cx="1914300" cy="927900"/>
          </a:xfrm>
          <a:prstGeom prst="wedgeRectCallout">
            <a:avLst>
              <a:gd name="adj1" fmla="val 103591"/>
              <a:gd name="adj2" fmla="val 32666"/>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Click on Edit details for update bank</a:t>
            </a:r>
            <a:endParaRPr sz="1400" b="0" i="0" u="none" strike="noStrike" cap="none">
              <a:solidFill>
                <a:srgbClr val="000000"/>
              </a:solidFill>
              <a:latin typeface="Corbel"/>
              <a:ea typeface="Corbel"/>
              <a:cs typeface="Corbel"/>
              <a:sym typeface="Corbel"/>
            </a:endParaRPr>
          </a:p>
        </p:txBody>
      </p:sp>
      <p:sp>
        <p:nvSpPr>
          <p:cNvPr id="1718" name="Google Shape;1718;g29105228ff6_0_1218"/>
          <p:cNvSpPr/>
          <p:nvPr/>
        </p:nvSpPr>
        <p:spPr>
          <a:xfrm>
            <a:off x="9144477" y="2717428"/>
            <a:ext cx="255900" cy="2115300"/>
          </a:xfrm>
          <a:prstGeom prst="rightBrace">
            <a:avLst>
              <a:gd name="adj1" fmla="val 8333"/>
              <a:gd name="adj2" fmla="val 50000"/>
            </a:avLst>
          </a:prstGeom>
          <a:no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orbel"/>
              <a:ea typeface="Corbel"/>
              <a:cs typeface="Corbel"/>
              <a:sym typeface="Corbel"/>
            </a:endParaRPr>
          </a:p>
        </p:txBody>
      </p:sp>
      <p:pic>
        <p:nvPicPr>
          <p:cNvPr id="1719" name="Google Shape;1719;g29105228ff6_0_1218"/>
          <p:cNvPicPr preferRelativeResize="0"/>
          <p:nvPr/>
        </p:nvPicPr>
        <p:blipFill rotWithShape="1">
          <a:blip r:embed="rId4">
            <a:alphaModFix/>
          </a:blip>
          <a:srcRect/>
          <a:stretch/>
        </p:blipFill>
        <p:spPr>
          <a:xfrm>
            <a:off x="209006" y="809897"/>
            <a:ext cx="11982993" cy="5839097"/>
          </a:xfrm>
          <a:prstGeom prst="rect">
            <a:avLst/>
          </a:prstGeom>
          <a:noFill/>
          <a:ln w="9525" cap="flat" cmpd="sng">
            <a:solidFill>
              <a:schemeClr val="dk1"/>
            </a:solidFill>
            <a:prstDash val="solid"/>
            <a:round/>
            <a:headEnd type="none" w="sm" len="sm"/>
            <a:tailEnd type="none" w="sm" len="sm"/>
          </a:ln>
        </p:spPr>
      </p:pic>
      <p:sp>
        <p:nvSpPr>
          <p:cNvPr id="1720" name="Google Shape;1720;g29105228ff6_0_1218"/>
          <p:cNvSpPr/>
          <p:nvPr/>
        </p:nvSpPr>
        <p:spPr>
          <a:xfrm>
            <a:off x="8268788" y="6135799"/>
            <a:ext cx="692400" cy="354900"/>
          </a:xfrm>
          <a:prstGeom prst="rect">
            <a:avLst/>
          </a:prstGeom>
          <a:no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orbel"/>
              <a:ea typeface="Corbel"/>
              <a:cs typeface="Corbel"/>
              <a:sym typeface="Corbel"/>
            </a:endParaRPr>
          </a:p>
        </p:txBody>
      </p:sp>
      <p:sp>
        <p:nvSpPr>
          <p:cNvPr id="1721" name="Google Shape;1721;g29105228ff6_0_1218"/>
          <p:cNvSpPr/>
          <p:nvPr/>
        </p:nvSpPr>
        <p:spPr>
          <a:xfrm>
            <a:off x="4724399" y="5517490"/>
            <a:ext cx="4053900" cy="452100"/>
          </a:xfrm>
          <a:prstGeom prst="rect">
            <a:avLst/>
          </a:prstGeom>
          <a:no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g29105228ff6_0_1228"/>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Step 3: to be taken in Ni-kshay at DBT Checker</a:t>
            </a:r>
            <a:endParaRPr sz="2800" b="0" i="0" u="none" strike="noStrike" cap="none">
              <a:solidFill>
                <a:schemeClr val="lt1"/>
              </a:solidFill>
              <a:latin typeface="Corbel"/>
              <a:ea typeface="Corbel"/>
              <a:cs typeface="Corbel"/>
              <a:sym typeface="Corbel"/>
            </a:endParaRPr>
          </a:p>
        </p:txBody>
      </p:sp>
      <p:pic>
        <p:nvPicPr>
          <p:cNvPr id="1727" name="Google Shape;1727;g29105228ff6_0_122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728" name="Google Shape;1728;g29105228ff6_0_1228"/>
          <p:cNvSpPr txBox="1"/>
          <p:nvPr/>
        </p:nvSpPr>
        <p:spPr>
          <a:xfrm>
            <a:off x="256103" y="699239"/>
            <a:ext cx="11670300" cy="80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2400" b="0" i="0" u="none" strike="noStrike" cap="none">
                <a:solidFill>
                  <a:schemeClr val="dk1"/>
                </a:solidFill>
                <a:latin typeface="Corbel"/>
                <a:ea typeface="Corbel"/>
                <a:cs typeface="Corbel"/>
                <a:sym typeface="Corbel"/>
              </a:rPr>
              <a:t>As the Bank details of a Private Health Facility are entered, it is sent to DBT Checker for Approval. Such records are seen in “Beneficiary Approval” 🡪 “Private Sector” page. </a:t>
            </a:r>
            <a:endParaRPr sz="2400" b="0" i="0" u="none" strike="noStrike" cap="none">
              <a:solidFill>
                <a:srgbClr val="000000"/>
              </a:solidFill>
              <a:latin typeface="Arial"/>
              <a:ea typeface="Arial"/>
              <a:cs typeface="Arial"/>
              <a:sym typeface="Arial"/>
            </a:endParaRPr>
          </a:p>
        </p:txBody>
      </p:sp>
      <p:pic>
        <p:nvPicPr>
          <p:cNvPr id="1729" name="Google Shape;1729;g29105228ff6_0_1228"/>
          <p:cNvPicPr preferRelativeResize="0"/>
          <p:nvPr/>
        </p:nvPicPr>
        <p:blipFill rotWithShape="1">
          <a:blip r:embed="rId4">
            <a:alphaModFix/>
          </a:blip>
          <a:srcRect t="9321"/>
          <a:stretch/>
        </p:blipFill>
        <p:spPr>
          <a:xfrm>
            <a:off x="266476" y="1491304"/>
            <a:ext cx="11925525" cy="5159890"/>
          </a:xfrm>
          <a:prstGeom prst="rect">
            <a:avLst/>
          </a:prstGeom>
          <a:noFill/>
          <a:ln w="9525" cap="flat" cmpd="sng">
            <a:solidFill>
              <a:schemeClr val="dk1"/>
            </a:solidFill>
            <a:prstDash val="solid"/>
            <a:round/>
            <a:headEnd type="none" w="sm" len="sm"/>
            <a:tailEnd type="none" w="sm" len="sm"/>
          </a:ln>
        </p:spPr>
      </p:pic>
      <p:sp>
        <p:nvSpPr>
          <p:cNvPr id="1730" name="Google Shape;1730;g29105228ff6_0_1228"/>
          <p:cNvSpPr/>
          <p:nvPr/>
        </p:nvSpPr>
        <p:spPr>
          <a:xfrm>
            <a:off x="4689567" y="2655022"/>
            <a:ext cx="3396300" cy="1185600"/>
          </a:xfrm>
          <a:prstGeom prst="rect">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If any Private Health </a:t>
            </a:r>
            <a:r>
              <a:rPr lang="en-IN">
                <a:latin typeface="Corbel"/>
                <a:ea typeface="Corbel"/>
                <a:cs typeface="Corbel"/>
                <a:sym typeface="Corbel"/>
              </a:rPr>
              <a:t>Facilities</a:t>
            </a:r>
            <a:r>
              <a:rPr lang="en-IN" sz="1400" b="0" i="0" u="none" strike="noStrike" cap="none">
                <a:solidFill>
                  <a:srgbClr val="000000"/>
                </a:solidFill>
                <a:latin typeface="Corbel"/>
                <a:ea typeface="Corbel"/>
                <a:cs typeface="Corbel"/>
                <a:sym typeface="Corbel"/>
              </a:rPr>
              <a:t>  Bank details are pending approval with DBT Checker, its Beneficiary Status will be “Not Validated”</a:t>
            </a:r>
            <a:endParaRPr sz="1400" b="0" i="0" u="none" strike="noStrike" cap="none">
              <a:solidFill>
                <a:srgbClr val="000000"/>
              </a:solidFill>
              <a:latin typeface="Corbel"/>
              <a:ea typeface="Corbel"/>
              <a:cs typeface="Corbel"/>
              <a:sym typeface="Corbel"/>
            </a:endParaRPr>
          </a:p>
        </p:txBody>
      </p:sp>
      <p:sp>
        <p:nvSpPr>
          <p:cNvPr id="1731" name="Google Shape;1731;g29105228ff6_0_1228"/>
          <p:cNvSpPr/>
          <p:nvPr/>
        </p:nvSpPr>
        <p:spPr>
          <a:xfrm>
            <a:off x="3004457" y="2883147"/>
            <a:ext cx="1214700" cy="354900"/>
          </a:xfrm>
          <a:prstGeom prst="rect">
            <a:avLst/>
          </a:prstGeom>
          <a:no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orbel"/>
              <a:ea typeface="Corbel"/>
              <a:cs typeface="Corbel"/>
              <a:sym typeface="Corbel"/>
            </a:endParaRPr>
          </a:p>
        </p:txBody>
      </p:sp>
      <p:sp>
        <p:nvSpPr>
          <p:cNvPr id="1732" name="Google Shape;1732;g29105228ff6_0_1228"/>
          <p:cNvSpPr/>
          <p:nvPr/>
        </p:nvSpPr>
        <p:spPr>
          <a:xfrm>
            <a:off x="266476" y="1491304"/>
            <a:ext cx="1004100" cy="354900"/>
          </a:xfrm>
          <a:prstGeom prst="rect">
            <a:avLst/>
          </a:prstGeom>
          <a:no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572499" y="9868"/>
            <a:ext cx="8948607" cy="601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r>
              <a:rPr kumimoji="0" lang="en-US" sz="3600" b="1" i="0" u="none" strike="noStrike" kern="1200" cap="none" spc="0" normalizeH="0" baseline="0" noProof="0">
                <a:ln>
                  <a:noFill/>
                </a:ln>
                <a:solidFill>
                  <a:srgbClr val="FFFFFF"/>
                </a:solidFill>
                <a:effectLst/>
                <a:uLnTx/>
                <a:uFillTx/>
                <a:latin typeface="Arial" panose="020B0604020202020204"/>
                <a:cs typeface="Arial" panose="020B0604020202020204"/>
                <a:sym typeface="Arial" panose="020B0604020202020204"/>
              </a:rPr>
              <a:t>Beneficiary Validation</a:t>
            </a:r>
          </a:p>
        </p:txBody>
      </p:sp>
      <p:sp>
        <p:nvSpPr>
          <p:cNvPr id="12" name="object 5"/>
          <p:cNvSpPr/>
          <p:nvPr/>
        </p:nvSpPr>
        <p:spPr>
          <a:xfrm>
            <a:off x="169570" y="95650"/>
            <a:ext cx="1741119" cy="532315"/>
          </a:xfrm>
          <a:prstGeom prst="rect">
            <a:avLst/>
          </a:prstGeom>
          <a:blipFill>
            <a:blip r:embed="rId3"/>
            <a:stretch>
              <a:fillRect/>
            </a:stretch>
          </a:blipFill>
        </p:spPr>
        <p:txBody>
          <a:bodyPr wrap="square" lIns="0" tIns="0" rIns="0" bIns="0" rtlCol="0"/>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ct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panose="020B0604020202020204"/>
              <a:buNone/>
              <a:tabLst/>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Content Placeholder 2"/>
          <p:cNvSpPr txBox="1"/>
          <p:nvPr/>
        </p:nvSpPr>
        <p:spPr>
          <a:xfrm>
            <a:off x="375906" y="1048373"/>
            <a:ext cx="11263868" cy="5265341"/>
          </a:xfrm>
          <a:prstGeom prst="rect">
            <a:avLst/>
          </a:prstGeom>
        </p:spPr>
        <p:txBody>
          <a:bodyPr vert="horz" lIns="91440" tIns="45720" rIns="91440" bIns="45720" rtlCol="0" anchor="t">
            <a:noAutofit/>
          </a:bodyPr>
          <a:lstStyle>
            <a:defPPr marR="0" lvl="0" algn="l" rtl="0">
              <a:lnSpc>
                <a:spcPct val="100000"/>
              </a:lnSpc>
              <a:spcBef>
                <a:spcPct val="0"/>
              </a:spcBef>
              <a:spcAft>
                <a:spcPct val="0"/>
              </a:spcAft>
            </a:defPPr>
            <a:lvl1pPr marL="0" marR="0" lvl="0" indent="0" algn="l" defTabSz="914400" rtl="0" eaLnBrk="1" latinLnBrk="0" hangingPunct="1">
              <a:lnSpc>
                <a:spcPct val="90000"/>
              </a:lnSpc>
              <a:spcBef>
                <a:spcPts val="1200"/>
              </a:spcBef>
              <a:spcAft>
                <a:spcPct val="0"/>
              </a:spcAft>
              <a:buClr>
                <a:schemeClr val="accent1"/>
              </a:buClr>
              <a:buFont typeface="Wingdings 2" panose="05020102010507070707" pitchFamily="18" charset="2"/>
              <a:buNone/>
              <a:defRPr sz="2200" b="0" i="0" u="none" strike="noStrike" kern="1200" cap="none" spc="0" baseline="0">
                <a:solidFill>
                  <a:schemeClr val="tx1">
                    <a:lumMod val="65000"/>
                    <a:lumOff val="35000"/>
                  </a:schemeClr>
                </a:solidFill>
                <a:latin typeface="+mn-lt"/>
                <a:ea typeface="+mn-ea"/>
                <a:cs typeface="+mn-cs"/>
              </a:defRPr>
            </a:lvl1pPr>
            <a:lvl2pPr marL="457200" marR="0" lvl="1"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800" b="0" i="0" u="none" strike="noStrike" kern="1200" cap="none">
                <a:solidFill>
                  <a:schemeClr val="tx1">
                    <a:tint val="75000"/>
                  </a:schemeClr>
                </a:solidFill>
                <a:latin typeface="+mn-lt"/>
                <a:ea typeface="+mn-ea"/>
                <a:cs typeface="+mn-cs"/>
              </a:defRPr>
            </a:lvl2pPr>
            <a:lvl3pPr marL="914400" marR="0" lvl="2"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600" b="0" i="0" u="none" strike="noStrike" kern="1200" cap="none">
                <a:solidFill>
                  <a:schemeClr val="tx1">
                    <a:tint val="75000"/>
                  </a:schemeClr>
                </a:solidFill>
                <a:latin typeface="+mn-lt"/>
                <a:ea typeface="+mn-ea"/>
                <a:cs typeface="+mn-cs"/>
              </a:defRPr>
            </a:lvl3pPr>
            <a:lvl4pPr marL="1371600" marR="0" lvl="3"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4pPr>
            <a:lvl5pPr marL="1828800" marR="0" lvl="4"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5pPr>
            <a:lvl6pPr marL="2286000" marR="0" lvl="5"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6pPr>
            <a:lvl7pPr marL="2743200" marR="0" lvl="6"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7pPr>
            <a:lvl8pPr marL="3200400" marR="0" lvl="7"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8pPr>
            <a:lvl9pPr marL="3657600" marR="0" lvl="8" indent="0" algn="l" defTabSz="914400" rtl="0" eaLnBrk="1" latinLnBrk="0" hangingPunct="1">
              <a:lnSpc>
                <a:spcPct val="90000"/>
              </a:lnSpc>
              <a:spcBef>
                <a:spcPts val="250"/>
              </a:spcBef>
              <a:spcAft>
                <a:spcPts val="250"/>
              </a:spcAft>
              <a:buClr>
                <a:schemeClr val="accent1"/>
              </a:buClr>
              <a:buFont typeface="Wingdings 2" panose="05020102010507070707" pitchFamily="18" charset="2"/>
              <a:buNone/>
              <a:defRPr sz="1400" b="0" i="0" u="none" strike="noStrike" kern="1200" cap="none">
                <a:solidFill>
                  <a:schemeClr val="tx1">
                    <a:tint val="75000"/>
                  </a:schemeClr>
                </a:solidFill>
                <a:latin typeface="+mn-lt"/>
                <a:ea typeface="+mn-ea"/>
                <a:cs typeface="+mn-cs"/>
              </a:defRPr>
            </a:lvl9pPr>
          </a:lstStyle>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process benefit via Ni-</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kshay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“Beneficiary” should be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validated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by PFMS. </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This is a one-time activity. Successful Validation indicates that Beneficiary’s Bank account details are valid</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Ni-</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kshay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automatically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sends Beneficiary Bank Account details to PFMS on the same day on which they are entered into Ni-</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kshay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(End of day at 12 AM)</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PFMS sends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bank account details of the beneficiary to the respective Banks for validation.</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I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PFMS rejects a Beneficiary for any reason such as, incorrect Bank Account No. or IFSC Code,  User has to correct  the details in Ni-</a:t>
            </a:r>
            <a:r>
              <a:rPr kumimoji="0" lang="en-IN"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kshay</a:t>
            </a:r>
            <a:r>
              <a:rPr kumimoji="0" lang="en-I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so that it can be re-sent to PFMS</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Sent to PFMS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beneficiaries bank details will not be allowed to edit unless and until a response is received from PFMS</a:t>
            </a: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DTO’s approval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 only required when any edit is being made in the “validated” beneficiaries</a:t>
            </a:r>
          </a:p>
          <a:p>
            <a:pPr marL="0" marR="0" lvl="1" indent="0" algn="just" defTabSz="826135" rtl="0" eaLnBrk="1" fontAlgn="auto" latinLnBrk="0" hangingPunct="1">
              <a:lnSpc>
                <a:spcPct val="130000"/>
              </a:lnSpc>
              <a:spcBef>
                <a:spcPct val="20000"/>
              </a:spcBef>
              <a:spcAft>
                <a:spcPts val="250"/>
              </a:spcAft>
              <a:buClr>
                <a:srgbClr val="0099FF"/>
              </a:buClr>
              <a:buSzPct val="70000"/>
              <a:buFont typeface="Wingdings 2" panose="05020102010507070707" pitchFamily="18" charset="2"/>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cs typeface="Arial"/>
            </a:endParaRPr>
          </a:p>
          <a:p>
            <a:pPr marL="444500" marR="0" lvl="1" indent="-444500" algn="just" defTabSz="826135" rtl="0" eaLnBrk="1" fontAlgn="auto" latinLnBrk="0" hangingPunct="1">
              <a:lnSpc>
                <a:spcPct val="130000"/>
              </a:lnSpc>
              <a:spcBef>
                <a:spcPct val="20000"/>
              </a:spcBef>
              <a:spcAft>
                <a:spcPts val="250"/>
              </a:spcAft>
              <a:buClr>
                <a:srgbClr val="0099FF"/>
              </a:buClr>
              <a:buSzPct val="70000"/>
              <a:buFont typeface="Arial" panose="020B0604020202020204" pitchFamily="34" charset="0"/>
              <a:buChar char="►"/>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g29105228ff6_0_1238"/>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FFFFFF"/>
              </a:solidFill>
              <a:latin typeface="Corbel"/>
              <a:ea typeface="Corbel"/>
              <a:cs typeface="Corbel"/>
              <a:sym typeface="Corbel"/>
            </a:endParaRPr>
          </a:p>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Pre-requisites for Benefit generation under the scheme</a:t>
            </a:r>
            <a:endParaRPr sz="2800" b="0" i="0" u="none" strike="noStrike" cap="none">
              <a:solidFill>
                <a:schemeClr val="lt1"/>
              </a:solidFill>
              <a:latin typeface="Corbel"/>
              <a:ea typeface="Corbel"/>
              <a:cs typeface="Corbel"/>
              <a:sym typeface="Corbel"/>
            </a:endParaRPr>
          </a:p>
          <a:p>
            <a:pPr marL="0" marR="0" lvl="0" indent="0" algn="l" rtl="0">
              <a:lnSpc>
                <a:spcPct val="90000"/>
              </a:lnSpc>
              <a:spcBef>
                <a:spcPts val="0"/>
              </a:spcBef>
              <a:spcAft>
                <a:spcPts val="0"/>
              </a:spcAft>
              <a:buNone/>
            </a:pPr>
            <a:endParaRPr sz="2800" b="0" i="0" u="none" strike="noStrike" cap="none">
              <a:solidFill>
                <a:srgbClr val="FFFFFF"/>
              </a:solidFill>
              <a:latin typeface="Corbel"/>
              <a:ea typeface="Corbel"/>
              <a:cs typeface="Corbel"/>
              <a:sym typeface="Corbel"/>
            </a:endParaRPr>
          </a:p>
        </p:txBody>
      </p:sp>
      <p:sp>
        <p:nvSpPr>
          <p:cNvPr id="1738" name="Google Shape;1738;g29105228ff6_0_1238"/>
          <p:cNvSpPr txBox="1"/>
          <p:nvPr/>
        </p:nvSpPr>
        <p:spPr>
          <a:xfrm>
            <a:off x="336345" y="779852"/>
            <a:ext cx="11730300" cy="5129700"/>
          </a:xfrm>
          <a:prstGeom prst="rect">
            <a:avLst/>
          </a:prstGeom>
          <a:noFill/>
          <a:ln>
            <a:noFill/>
          </a:ln>
        </p:spPr>
        <p:txBody>
          <a:bodyPr spcFirstLastPara="1" wrap="square" lIns="91425" tIns="45700" rIns="91425" bIns="45700" anchor="t" anchorCtr="0">
            <a:noAutofit/>
          </a:bodyPr>
          <a:lstStyle/>
          <a:p>
            <a:pPr marL="444500" marR="0" lvl="1" indent="-364490" algn="just" rtl="0">
              <a:lnSpc>
                <a:spcPct val="130000"/>
              </a:lnSpc>
              <a:spcBef>
                <a:spcPts val="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a:p>
            <a:pPr marL="444500" marR="0" lvl="1" indent="-364490" algn="just" rtl="0">
              <a:lnSpc>
                <a:spcPct val="130000"/>
              </a:lnSpc>
              <a:spcBef>
                <a:spcPts val="610"/>
              </a:spcBef>
              <a:spcAft>
                <a:spcPts val="0"/>
              </a:spcAft>
              <a:buClr>
                <a:srgbClr val="0099FF"/>
              </a:buClr>
              <a:buSzPts val="1260"/>
              <a:buFont typeface="Arial"/>
              <a:buNone/>
            </a:pPr>
            <a:endParaRPr sz="1800" b="0" i="0" u="none" strike="noStrike" cap="none">
              <a:solidFill>
                <a:srgbClr val="000000"/>
              </a:solidFill>
              <a:latin typeface="Corbel"/>
              <a:ea typeface="Corbel"/>
              <a:cs typeface="Corbel"/>
              <a:sym typeface="Corbel"/>
            </a:endParaRPr>
          </a:p>
        </p:txBody>
      </p:sp>
      <p:pic>
        <p:nvPicPr>
          <p:cNvPr id="1739" name="Google Shape;1739;g29105228ff6_0_123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740" name="Google Shape;1740;g29105228ff6_0_1238"/>
          <p:cNvSpPr txBox="1"/>
          <p:nvPr/>
        </p:nvSpPr>
        <p:spPr>
          <a:xfrm>
            <a:off x="502065" y="779851"/>
            <a:ext cx="11564700" cy="5414119"/>
          </a:xfrm>
          <a:prstGeom prst="rect">
            <a:avLst/>
          </a:prstGeom>
          <a:noFill/>
          <a:ln>
            <a:noFill/>
          </a:ln>
        </p:spPr>
        <p:txBody>
          <a:bodyPr spcFirstLastPara="1" wrap="square" lIns="91425" tIns="45700" rIns="91425" bIns="45700" anchor="t" anchorCtr="0">
            <a:noAutofit/>
          </a:bodyPr>
          <a:lstStyle/>
          <a:p>
            <a:pPr marL="342900" marR="0" lvl="0" indent="-366077" algn="just" rtl="0">
              <a:lnSpc>
                <a:spcPct val="100000"/>
              </a:lnSpc>
              <a:spcBef>
                <a:spcPts val="600"/>
              </a:spcBef>
              <a:spcAft>
                <a:spcPts val="0"/>
              </a:spcAft>
              <a:buClr>
                <a:schemeClr val="accent1"/>
              </a:buClr>
              <a:buSzPts val="2400"/>
              <a:buFont typeface="Arial"/>
              <a:buAutoNum type="arabicPeriod"/>
            </a:pPr>
            <a:r>
              <a:rPr lang="en-IN" sz="2400" b="0" i="0" u="none" strike="noStrike" cap="none" dirty="0">
                <a:solidFill>
                  <a:schemeClr val="dk1"/>
                </a:solidFill>
                <a:latin typeface="Corbel"/>
                <a:ea typeface="Corbel"/>
                <a:cs typeface="Corbel"/>
                <a:sym typeface="Corbel"/>
              </a:rPr>
              <a:t>The Private Health Facility should be in Active Status i.e.. “</a:t>
            </a:r>
            <a:r>
              <a:rPr lang="en-IN" sz="2400" b="1" i="0" u="none" strike="noStrike" cap="none" dirty="0">
                <a:solidFill>
                  <a:srgbClr val="FF0000"/>
                </a:solidFill>
                <a:latin typeface="Corbel"/>
                <a:ea typeface="Corbel"/>
                <a:cs typeface="Corbel"/>
                <a:sym typeface="Corbel"/>
              </a:rPr>
              <a:t>is Continue</a:t>
            </a:r>
            <a:r>
              <a:rPr lang="en-IN" sz="2400" b="0" i="0" u="none" strike="noStrike" cap="none" dirty="0">
                <a:solidFill>
                  <a:schemeClr val="dk1"/>
                </a:solidFill>
                <a:latin typeface="Corbel"/>
                <a:ea typeface="Corbel"/>
                <a:cs typeface="Corbel"/>
                <a:sym typeface="Corbel"/>
              </a:rPr>
              <a:t>” should be selected as “</a:t>
            </a:r>
            <a:r>
              <a:rPr lang="en-IN" sz="2400" b="1" i="0" u="none" strike="noStrike" cap="none" dirty="0">
                <a:solidFill>
                  <a:srgbClr val="FF0000"/>
                </a:solidFill>
                <a:latin typeface="Corbel"/>
                <a:ea typeface="Corbel"/>
                <a:cs typeface="Corbel"/>
                <a:sym typeface="Corbel"/>
              </a:rPr>
              <a:t>Yes</a:t>
            </a:r>
            <a:r>
              <a:rPr lang="en-IN" sz="2400" b="0" i="0" u="none" strike="noStrike" cap="none" dirty="0">
                <a:solidFill>
                  <a:schemeClr val="dk1"/>
                </a:solidFill>
                <a:latin typeface="Corbel"/>
                <a:ea typeface="Corbel"/>
                <a:cs typeface="Corbel"/>
                <a:sym typeface="Corbel"/>
              </a:rPr>
              <a:t>” </a:t>
            </a:r>
            <a:endParaRPr sz="2400" dirty="0"/>
          </a:p>
          <a:p>
            <a:pPr marL="342900" marR="0" lvl="0" indent="-366077" algn="just" rtl="0">
              <a:lnSpc>
                <a:spcPct val="100000"/>
              </a:lnSpc>
              <a:spcBef>
                <a:spcPts val="1200"/>
              </a:spcBef>
              <a:spcAft>
                <a:spcPts val="0"/>
              </a:spcAft>
              <a:buClr>
                <a:schemeClr val="accent1"/>
              </a:buClr>
              <a:buSzPts val="2400"/>
              <a:buFont typeface="Arial"/>
              <a:buAutoNum type="arabicPeriod"/>
            </a:pPr>
            <a:r>
              <a:rPr lang="en-IN" sz="2400" b="0" i="0" u="none" strike="noStrike" cap="none" dirty="0">
                <a:solidFill>
                  <a:schemeClr val="dk1"/>
                </a:solidFill>
                <a:latin typeface="Corbel"/>
                <a:ea typeface="Corbel"/>
                <a:cs typeface="Corbel"/>
                <a:sym typeface="Corbel"/>
              </a:rPr>
              <a:t>For the Private Health Facility “</a:t>
            </a:r>
            <a:r>
              <a:rPr lang="en-IN" sz="2400" b="1" i="0" u="none" strike="noStrike" cap="none" dirty="0">
                <a:solidFill>
                  <a:srgbClr val="FF0000"/>
                </a:solidFill>
                <a:latin typeface="Corbel"/>
                <a:ea typeface="Corbel"/>
                <a:cs typeface="Corbel"/>
                <a:sym typeface="Corbel"/>
              </a:rPr>
              <a:t>Do you want to forego incentive</a:t>
            </a:r>
            <a:r>
              <a:rPr lang="en-IN" sz="2400" b="0" i="0" u="none" strike="noStrike" cap="none" dirty="0">
                <a:solidFill>
                  <a:schemeClr val="dk1"/>
                </a:solidFill>
                <a:latin typeface="Corbel"/>
                <a:ea typeface="Corbel"/>
                <a:cs typeface="Corbel"/>
                <a:sym typeface="Corbel"/>
              </a:rPr>
              <a:t>” should be selected as “</a:t>
            </a:r>
            <a:r>
              <a:rPr lang="en-IN" sz="2400" b="1" i="0" u="none" strike="noStrike" cap="none" dirty="0">
                <a:solidFill>
                  <a:srgbClr val="FF0000"/>
                </a:solidFill>
                <a:latin typeface="Corbel"/>
                <a:ea typeface="Corbel"/>
                <a:cs typeface="Corbel"/>
                <a:sym typeface="Corbel"/>
              </a:rPr>
              <a:t>No</a:t>
            </a:r>
            <a:r>
              <a:rPr lang="en-IN" sz="2400" b="0" i="0" u="none" strike="noStrike" cap="none" dirty="0">
                <a:solidFill>
                  <a:schemeClr val="dk1"/>
                </a:solidFill>
                <a:latin typeface="Corbel"/>
                <a:ea typeface="Corbel"/>
                <a:cs typeface="Corbel"/>
                <a:sym typeface="Corbel"/>
              </a:rPr>
              <a:t>”</a:t>
            </a:r>
            <a:endParaRPr sz="2400" dirty="0"/>
          </a:p>
          <a:p>
            <a:pPr marL="342900" marR="0" lvl="0" indent="-366077" algn="just" rtl="0">
              <a:lnSpc>
                <a:spcPct val="100000"/>
              </a:lnSpc>
              <a:spcBef>
                <a:spcPts val="1200"/>
              </a:spcBef>
              <a:spcAft>
                <a:spcPts val="0"/>
              </a:spcAft>
              <a:buClr>
                <a:schemeClr val="accent1"/>
              </a:buClr>
              <a:buSzPts val="2400"/>
              <a:buFont typeface="Arial"/>
              <a:buAutoNum type="arabicPeriod"/>
            </a:pPr>
            <a:r>
              <a:rPr lang="en-IN" sz="2400" b="0" i="0" u="none" strike="noStrike" cap="none" dirty="0">
                <a:solidFill>
                  <a:schemeClr val="dk1"/>
                </a:solidFill>
                <a:latin typeface="Corbel"/>
                <a:ea typeface="Corbel"/>
                <a:cs typeface="Corbel"/>
                <a:sym typeface="Corbel"/>
              </a:rPr>
              <a:t>The Bank Account details of the Private Health Facility should be approved by DBT Checker and its Status should be “</a:t>
            </a:r>
            <a:r>
              <a:rPr lang="en-IN" sz="2400" b="1" i="0" u="none" strike="noStrike" cap="none" dirty="0">
                <a:solidFill>
                  <a:srgbClr val="FF0000"/>
                </a:solidFill>
                <a:latin typeface="Corbel"/>
                <a:ea typeface="Corbel"/>
                <a:cs typeface="Corbel"/>
                <a:sym typeface="Corbel"/>
              </a:rPr>
              <a:t>Validated</a:t>
            </a:r>
            <a:r>
              <a:rPr lang="en-IN" sz="2400" b="0" i="0" u="none" strike="noStrike" cap="none" dirty="0">
                <a:solidFill>
                  <a:schemeClr val="dk1"/>
                </a:solidFill>
                <a:latin typeface="Corbel"/>
                <a:ea typeface="Corbel"/>
                <a:cs typeface="Corbel"/>
                <a:sym typeface="Corbel"/>
              </a:rPr>
              <a:t>”</a:t>
            </a:r>
            <a:endParaRPr sz="2400" dirty="0"/>
          </a:p>
          <a:p>
            <a:pPr marL="342900" marR="0" lvl="0" indent="-366077" algn="just" rtl="0">
              <a:lnSpc>
                <a:spcPct val="100000"/>
              </a:lnSpc>
              <a:spcBef>
                <a:spcPts val="1200"/>
              </a:spcBef>
              <a:spcAft>
                <a:spcPts val="0"/>
              </a:spcAft>
              <a:buClr>
                <a:schemeClr val="accent1"/>
              </a:buClr>
              <a:buSzPts val="2400"/>
              <a:buFont typeface="Arial"/>
              <a:buAutoNum type="arabicPeriod"/>
            </a:pPr>
            <a:r>
              <a:rPr lang="en-IN" sz="2400" b="0" i="0" u="none" strike="noStrike" cap="none" dirty="0">
                <a:solidFill>
                  <a:schemeClr val="dk1"/>
                </a:solidFill>
                <a:latin typeface="Corbel"/>
                <a:ea typeface="Corbel"/>
                <a:cs typeface="Corbel"/>
                <a:sym typeface="Corbel"/>
              </a:rPr>
              <a:t>Ni-</a:t>
            </a:r>
            <a:r>
              <a:rPr lang="en-IN" sz="2400" b="0" i="0" u="none" strike="noStrike" cap="none" dirty="0" err="1">
                <a:solidFill>
                  <a:schemeClr val="dk1"/>
                </a:solidFill>
                <a:latin typeface="Corbel"/>
                <a:ea typeface="Corbel"/>
                <a:cs typeface="Corbel"/>
                <a:sym typeface="Corbel"/>
              </a:rPr>
              <a:t>kshay</a:t>
            </a:r>
            <a:r>
              <a:rPr lang="en-IN" sz="2400" b="0" i="0" u="none" strike="noStrike" cap="none" dirty="0">
                <a:solidFill>
                  <a:schemeClr val="dk1"/>
                </a:solidFill>
                <a:latin typeface="Corbel"/>
                <a:ea typeface="Corbel"/>
                <a:cs typeface="Corbel"/>
                <a:sym typeface="Corbel"/>
              </a:rPr>
              <a:t> will generate Benefits only for episodes notified after “</a:t>
            </a:r>
            <a:r>
              <a:rPr lang="en-IN" sz="2400" b="1" i="0" u="none" strike="noStrike" cap="none" dirty="0">
                <a:solidFill>
                  <a:schemeClr val="dk1"/>
                </a:solidFill>
                <a:latin typeface="Corbel"/>
                <a:ea typeface="Corbel"/>
                <a:cs typeface="Corbel"/>
                <a:sym typeface="Corbel"/>
              </a:rPr>
              <a:t>30th July 2019”. </a:t>
            </a:r>
            <a:r>
              <a:rPr lang="en-IN" sz="2400" b="0" i="0" u="none" strike="noStrike" cap="none" dirty="0">
                <a:solidFill>
                  <a:schemeClr val="dk1"/>
                </a:solidFill>
                <a:latin typeface="Corbel"/>
                <a:ea typeface="Corbel"/>
                <a:cs typeface="Corbel"/>
                <a:sym typeface="Corbel"/>
              </a:rPr>
              <a:t>For all prior notifications, benefits may be paid directly through PFMS</a:t>
            </a:r>
            <a:endParaRPr sz="2400" dirty="0"/>
          </a:p>
          <a:p>
            <a:pPr marL="342900" marR="0" lvl="0" indent="-366077" algn="just" rtl="0">
              <a:lnSpc>
                <a:spcPct val="100000"/>
              </a:lnSpc>
              <a:spcBef>
                <a:spcPts val="1200"/>
              </a:spcBef>
              <a:spcAft>
                <a:spcPts val="0"/>
              </a:spcAft>
              <a:buClr>
                <a:schemeClr val="accent1"/>
              </a:buClr>
              <a:buSzPts val="2400"/>
              <a:buFont typeface="Arial"/>
              <a:buAutoNum type="arabicPeriod"/>
            </a:pPr>
            <a:r>
              <a:rPr lang="en-IN" sz="2400" b="0" i="0" u="none" strike="noStrike" cap="none" dirty="0">
                <a:solidFill>
                  <a:schemeClr val="dk1"/>
                </a:solidFill>
                <a:latin typeface="Corbel"/>
                <a:ea typeface="Corbel"/>
                <a:cs typeface="Corbel"/>
                <a:sym typeface="Corbel"/>
              </a:rPr>
              <a:t>Benefit will only be generated if the notified episode is “System identified Unique” or “Unique marked by users”. </a:t>
            </a:r>
            <a:endParaRPr sz="2400" dirty="0"/>
          </a:p>
          <a:p>
            <a:pPr marL="342900" marR="0" lvl="0" indent="-366077" algn="just" rtl="0">
              <a:lnSpc>
                <a:spcPct val="100000"/>
              </a:lnSpc>
              <a:spcBef>
                <a:spcPts val="1200"/>
              </a:spcBef>
              <a:spcAft>
                <a:spcPts val="600"/>
              </a:spcAft>
              <a:buClr>
                <a:schemeClr val="accent1"/>
              </a:buClr>
              <a:buSzPts val="2400"/>
              <a:buFont typeface="Arial"/>
              <a:buAutoNum type="arabicPeriod"/>
            </a:pPr>
            <a:r>
              <a:rPr lang="en-IN" sz="2400" b="0" i="0" u="none" strike="noStrike" cap="none" dirty="0">
                <a:solidFill>
                  <a:schemeClr val="dk1"/>
                </a:solidFill>
                <a:latin typeface="Corbel"/>
                <a:ea typeface="Corbel"/>
                <a:cs typeface="Corbel"/>
                <a:sym typeface="Corbel"/>
              </a:rPr>
              <a:t>Benefit will NOT be generated if episodes are marked as “System identified – Duplicates” and pending approval by user or “User marked - Duplicates”.</a:t>
            </a:r>
            <a:endParaRPr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g29105228ff6_0_1245"/>
          <p:cNvSpPr txBox="1"/>
          <p:nvPr/>
        </p:nvSpPr>
        <p:spPr>
          <a:xfrm>
            <a:off x="2572499" y="9868"/>
            <a:ext cx="96195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Step 4: Auto generation of benefit via Ni-kshay</a:t>
            </a:r>
            <a:endParaRPr sz="2800" b="0" i="0" u="none" strike="noStrike" cap="none">
              <a:solidFill>
                <a:schemeClr val="lt1"/>
              </a:solidFill>
              <a:latin typeface="Corbel"/>
              <a:ea typeface="Corbel"/>
              <a:cs typeface="Corbel"/>
              <a:sym typeface="Corbel"/>
            </a:endParaRPr>
          </a:p>
        </p:txBody>
      </p:sp>
      <p:grpSp>
        <p:nvGrpSpPr>
          <p:cNvPr id="1746" name="Google Shape;1746;g29105228ff6_0_1245"/>
          <p:cNvGrpSpPr/>
          <p:nvPr/>
        </p:nvGrpSpPr>
        <p:grpSpPr>
          <a:xfrm>
            <a:off x="584332" y="780172"/>
            <a:ext cx="1741190" cy="897261"/>
            <a:chOff x="584306" y="780172"/>
            <a:chExt cx="1548000" cy="897261"/>
          </a:xfrm>
        </p:grpSpPr>
        <p:sp>
          <p:nvSpPr>
            <p:cNvPr id="1747" name="Google Shape;1747;g29105228ff6_0_1245"/>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a:p>
          </p:txBody>
        </p:sp>
        <p:sp>
          <p:nvSpPr>
            <p:cNvPr id="1748" name="Google Shape;1748;g29105228ff6_0_1245"/>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a:p>
          </p:txBody>
        </p:sp>
      </p:grpSp>
      <p:grpSp>
        <p:nvGrpSpPr>
          <p:cNvPr id="1749" name="Google Shape;1749;g29105228ff6_0_1245"/>
          <p:cNvGrpSpPr/>
          <p:nvPr/>
        </p:nvGrpSpPr>
        <p:grpSpPr>
          <a:xfrm>
            <a:off x="2629012" y="789112"/>
            <a:ext cx="1741223" cy="888321"/>
            <a:chOff x="584306" y="789112"/>
            <a:chExt cx="2247900" cy="888321"/>
          </a:xfrm>
        </p:grpSpPr>
        <p:sp>
          <p:nvSpPr>
            <p:cNvPr id="1750" name="Google Shape;1750;g29105228ff6_0_1245"/>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a:p>
          </p:txBody>
        </p:sp>
        <p:sp>
          <p:nvSpPr>
            <p:cNvPr id="1751" name="Google Shape;1751;g29105228ff6_0_1245"/>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a:p>
          </p:txBody>
        </p:sp>
      </p:grpSp>
      <p:sp>
        <p:nvSpPr>
          <p:cNvPr id="1752" name="Google Shape;1752;g29105228ff6_0_1245"/>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753" name="Google Shape;1753;g29105228ff6_0_1245"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754" name="Google Shape;1754;g29105228ff6_0_1245"/>
          <p:cNvPicPr preferRelativeResize="0"/>
          <p:nvPr/>
        </p:nvPicPr>
        <p:blipFill rotWithShape="1">
          <a:blip r:embed="rId4">
            <a:alphaModFix/>
          </a:blip>
          <a:srcRect/>
          <a:stretch/>
        </p:blipFill>
        <p:spPr>
          <a:xfrm>
            <a:off x="15730" y="1960078"/>
            <a:ext cx="12089084" cy="4715692"/>
          </a:xfrm>
          <a:prstGeom prst="rect">
            <a:avLst/>
          </a:prstGeom>
          <a:noFill/>
          <a:ln w="9525" cap="flat" cmpd="sng">
            <a:solidFill>
              <a:schemeClr val="dk1"/>
            </a:solidFill>
            <a:prstDash val="solid"/>
            <a:miter lim="800000"/>
            <a:headEnd type="none" w="sm" len="sm"/>
            <a:tailEnd type="none" w="sm" len="sm"/>
          </a:ln>
        </p:spPr>
      </p:pic>
      <p:sp>
        <p:nvSpPr>
          <p:cNvPr id="1755" name="Google Shape;1755;g29105228ff6_0_1245"/>
          <p:cNvSpPr/>
          <p:nvPr/>
        </p:nvSpPr>
        <p:spPr>
          <a:xfrm rot="5400000" flipH="1">
            <a:off x="8099755" y="1156065"/>
            <a:ext cx="441900" cy="6400800"/>
          </a:xfrm>
          <a:prstGeom prst="rightBrace">
            <a:avLst>
              <a:gd name="adj1" fmla="val 8333"/>
              <a:gd name="adj2" fmla="val 5212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g29105228ff6_0_1245"/>
          <p:cNvSpPr/>
          <p:nvPr/>
        </p:nvSpPr>
        <p:spPr>
          <a:xfrm flipH="1">
            <a:off x="8882814" y="3846862"/>
            <a:ext cx="3222000" cy="307800"/>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Scheme wise, Benefit Payment status</a:t>
            </a:r>
            <a:endParaRPr/>
          </a:p>
        </p:txBody>
      </p:sp>
      <p:sp>
        <p:nvSpPr>
          <p:cNvPr id="1757" name="Google Shape;1757;g29105228ff6_0_1245"/>
          <p:cNvSpPr/>
          <p:nvPr/>
        </p:nvSpPr>
        <p:spPr>
          <a:xfrm flipH="1">
            <a:off x="8696490" y="2321251"/>
            <a:ext cx="3328200" cy="307800"/>
          </a:xfrm>
          <a:prstGeom prst="wedgeRectCallout">
            <a:avLst>
              <a:gd name="adj1" fmla="val 50216"/>
              <a:gd name="adj2" fmla="val 386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Login from “DBT Maker – Staff ID”</a:t>
            </a:r>
            <a:endParaRPr/>
          </a:p>
        </p:txBody>
      </p:sp>
      <p:sp>
        <p:nvSpPr>
          <p:cNvPr id="1758" name="Google Shape;1758;g29105228ff6_0_1245"/>
          <p:cNvSpPr/>
          <p:nvPr/>
        </p:nvSpPr>
        <p:spPr>
          <a:xfrm>
            <a:off x="1760278" y="6159783"/>
            <a:ext cx="10344600" cy="3078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59" name="Google Shape;1759;g29105228ff6_0_1245"/>
          <p:cNvSpPr/>
          <p:nvPr/>
        </p:nvSpPr>
        <p:spPr>
          <a:xfrm>
            <a:off x="0" y="2321256"/>
            <a:ext cx="1339500" cy="3078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60" name="Google Shape;1760;g29105228ff6_0_1245"/>
          <p:cNvSpPr/>
          <p:nvPr/>
        </p:nvSpPr>
        <p:spPr>
          <a:xfrm>
            <a:off x="11351622" y="2025887"/>
            <a:ext cx="753300" cy="2844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g29105228ff6_0_1264"/>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Steps to be taken in Ni-kshay at TU Level…</a:t>
            </a:r>
            <a:endParaRPr/>
          </a:p>
        </p:txBody>
      </p:sp>
      <p:grpSp>
        <p:nvGrpSpPr>
          <p:cNvPr id="1766" name="Google Shape;1766;g29105228ff6_0_1264"/>
          <p:cNvGrpSpPr/>
          <p:nvPr/>
        </p:nvGrpSpPr>
        <p:grpSpPr>
          <a:xfrm>
            <a:off x="584332" y="780172"/>
            <a:ext cx="1741190" cy="897261"/>
            <a:chOff x="584306" y="780172"/>
            <a:chExt cx="1548000" cy="897261"/>
          </a:xfrm>
        </p:grpSpPr>
        <p:sp>
          <p:nvSpPr>
            <p:cNvPr id="1767" name="Google Shape;1767;g29105228ff6_0_1264"/>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Maker – staff ID</a:t>
              </a:r>
              <a:endParaRPr/>
            </a:p>
          </p:txBody>
        </p:sp>
        <p:sp>
          <p:nvSpPr>
            <p:cNvPr id="1768" name="Google Shape;1768;g29105228ff6_0_1264"/>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a:p>
          </p:txBody>
        </p:sp>
      </p:grpSp>
      <p:grpSp>
        <p:nvGrpSpPr>
          <p:cNvPr id="1769" name="Google Shape;1769;g29105228ff6_0_1264"/>
          <p:cNvGrpSpPr/>
          <p:nvPr/>
        </p:nvGrpSpPr>
        <p:grpSpPr>
          <a:xfrm>
            <a:off x="2629012" y="789112"/>
            <a:ext cx="1741223" cy="888321"/>
            <a:chOff x="584306" y="789112"/>
            <a:chExt cx="2247900" cy="888321"/>
          </a:xfrm>
        </p:grpSpPr>
        <p:sp>
          <p:nvSpPr>
            <p:cNvPr id="1770" name="Google Shape;1770;g29105228ff6_0_1264"/>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a:p>
          </p:txBody>
        </p:sp>
        <p:sp>
          <p:nvSpPr>
            <p:cNvPr id="1771" name="Google Shape;1771;g29105228ff6_0_1264"/>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a:p>
          </p:txBody>
        </p:sp>
      </p:grpSp>
      <p:sp>
        <p:nvSpPr>
          <p:cNvPr id="1772" name="Google Shape;1772;g29105228ff6_0_1264"/>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773" name="Google Shape;1773;g29105228ff6_0_1264"/>
          <p:cNvGrpSpPr/>
          <p:nvPr/>
        </p:nvGrpSpPr>
        <p:grpSpPr>
          <a:xfrm>
            <a:off x="4670084" y="780172"/>
            <a:ext cx="1741223" cy="888321"/>
            <a:chOff x="584306" y="789112"/>
            <a:chExt cx="2247900" cy="888321"/>
          </a:xfrm>
        </p:grpSpPr>
        <p:sp>
          <p:nvSpPr>
            <p:cNvPr id="1774" name="Google Shape;1774;g29105228ff6_0_1264"/>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a:p>
          </p:txBody>
        </p:sp>
        <p:sp>
          <p:nvSpPr>
            <p:cNvPr id="1775" name="Google Shape;1775;g29105228ff6_0_1264"/>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a:p>
          </p:txBody>
        </p:sp>
      </p:grpSp>
      <p:sp>
        <p:nvSpPr>
          <p:cNvPr id="1776" name="Google Shape;1776;g29105228ff6_0_1264"/>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777" name="Google Shape;1777;g29105228ff6_0_1264"/>
          <p:cNvGrpSpPr/>
          <p:nvPr/>
        </p:nvGrpSpPr>
        <p:grpSpPr>
          <a:xfrm>
            <a:off x="6711156" y="780172"/>
            <a:ext cx="1741223" cy="888321"/>
            <a:chOff x="584306" y="789112"/>
            <a:chExt cx="2247900" cy="888321"/>
          </a:xfrm>
        </p:grpSpPr>
        <p:sp>
          <p:nvSpPr>
            <p:cNvPr id="1778" name="Google Shape;1778;g29105228ff6_0_1264"/>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the List of Eligible Benefits</a:t>
              </a:r>
              <a:endParaRPr/>
            </a:p>
          </p:txBody>
        </p:sp>
        <p:sp>
          <p:nvSpPr>
            <p:cNvPr id="1779" name="Google Shape;1779;g29105228ff6_0_1264"/>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a:p>
          </p:txBody>
        </p:sp>
      </p:grpSp>
      <p:sp>
        <p:nvSpPr>
          <p:cNvPr id="1780" name="Google Shape;1780;g29105228ff6_0_1264"/>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781" name="Google Shape;1781;g29105228ff6_0_1264"/>
          <p:cNvGrpSpPr/>
          <p:nvPr/>
        </p:nvGrpSpPr>
        <p:grpSpPr>
          <a:xfrm>
            <a:off x="8752228" y="780172"/>
            <a:ext cx="1741223" cy="888321"/>
            <a:chOff x="584306" y="789112"/>
            <a:chExt cx="2247900" cy="888321"/>
          </a:xfrm>
        </p:grpSpPr>
        <p:sp>
          <p:nvSpPr>
            <p:cNvPr id="1782" name="Google Shape;1782;g29105228ff6_0_1264"/>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Processing Benefits</a:t>
              </a:r>
              <a:endParaRPr/>
            </a:p>
          </p:txBody>
        </p:sp>
        <p:sp>
          <p:nvSpPr>
            <p:cNvPr id="1783" name="Google Shape;1783;g29105228ff6_0_1264"/>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5</a:t>
              </a:r>
              <a:endParaRPr/>
            </a:p>
          </p:txBody>
        </p:sp>
      </p:grpSp>
      <p:sp>
        <p:nvSpPr>
          <p:cNvPr id="1784" name="Google Shape;1784;g29105228ff6_0_1264"/>
          <p:cNvSpPr/>
          <p:nvPr/>
        </p:nvSpPr>
        <p:spPr>
          <a:xfrm rot="5400000" flipH="1">
            <a:off x="8525294"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785" name="Google Shape;1785;g29105228ff6_0_1264"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786" name="Google Shape;1786;g29105228ff6_0_1264"/>
          <p:cNvPicPr preferRelativeResize="0"/>
          <p:nvPr/>
        </p:nvPicPr>
        <p:blipFill rotWithShape="1">
          <a:blip r:embed="rId4">
            <a:alphaModFix/>
          </a:blip>
          <a:srcRect/>
          <a:stretch/>
        </p:blipFill>
        <p:spPr>
          <a:xfrm>
            <a:off x="117384" y="1695449"/>
            <a:ext cx="6035222" cy="5018859"/>
          </a:xfrm>
          <a:prstGeom prst="rect">
            <a:avLst/>
          </a:prstGeom>
          <a:noFill/>
          <a:ln w="9525" cap="flat" cmpd="sng">
            <a:solidFill>
              <a:schemeClr val="dk1"/>
            </a:solidFill>
            <a:prstDash val="solid"/>
            <a:round/>
            <a:headEnd type="none" w="sm" len="sm"/>
            <a:tailEnd type="none" w="sm" len="sm"/>
          </a:ln>
        </p:spPr>
      </p:pic>
      <p:sp>
        <p:nvSpPr>
          <p:cNvPr id="1787" name="Google Shape;1787;g29105228ff6_0_1264"/>
          <p:cNvSpPr/>
          <p:nvPr/>
        </p:nvSpPr>
        <p:spPr>
          <a:xfrm>
            <a:off x="145597" y="2904306"/>
            <a:ext cx="512700" cy="5487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788" name="Google Shape;1788;g29105228ff6_0_1264"/>
          <p:cNvPicPr preferRelativeResize="0"/>
          <p:nvPr/>
        </p:nvPicPr>
        <p:blipFill rotWithShape="1">
          <a:blip r:embed="rId5">
            <a:alphaModFix/>
          </a:blip>
          <a:srcRect/>
          <a:stretch/>
        </p:blipFill>
        <p:spPr>
          <a:xfrm>
            <a:off x="6093618" y="1668483"/>
            <a:ext cx="6098380" cy="5045824"/>
          </a:xfrm>
          <a:prstGeom prst="rect">
            <a:avLst/>
          </a:prstGeom>
          <a:noFill/>
          <a:ln w="9525" cap="flat" cmpd="sng">
            <a:solidFill>
              <a:schemeClr val="dk1"/>
            </a:solidFill>
            <a:prstDash val="solid"/>
            <a:round/>
            <a:headEnd type="none" w="sm" len="sm"/>
            <a:tailEnd type="none" w="sm" len="sm"/>
          </a:ln>
        </p:spPr>
      </p:pic>
      <p:sp>
        <p:nvSpPr>
          <p:cNvPr id="1789" name="Google Shape;1789;g29105228ff6_0_1264"/>
          <p:cNvSpPr/>
          <p:nvPr/>
        </p:nvSpPr>
        <p:spPr>
          <a:xfrm>
            <a:off x="6154787" y="2878178"/>
            <a:ext cx="512700" cy="5487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90" name="Google Shape;1790;g29105228ff6_0_1264"/>
          <p:cNvSpPr/>
          <p:nvPr/>
        </p:nvSpPr>
        <p:spPr>
          <a:xfrm>
            <a:off x="6169539" y="5812966"/>
            <a:ext cx="6022500" cy="9012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91" name="Google Shape;1791;g29105228ff6_0_1264"/>
          <p:cNvSpPr/>
          <p:nvPr/>
        </p:nvSpPr>
        <p:spPr>
          <a:xfrm>
            <a:off x="649775" y="4924694"/>
            <a:ext cx="708900" cy="1437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g29105228ff6_0_1294"/>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800" b="0" i="0" u="none" strike="noStrike" cap="none">
                <a:solidFill>
                  <a:schemeClr val="lt1"/>
                </a:solidFill>
                <a:latin typeface="Corbel"/>
                <a:ea typeface="Corbel"/>
                <a:cs typeface="Corbel"/>
                <a:sym typeface="Corbel"/>
              </a:rPr>
              <a:t>Steps to be taken in Ni-kshay at </a:t>
            </a:r>
            <a:r>
              <a:rPr lang="en-IN" sz="2800">
                <a:solidFill>
                  <a:schemeClr val="lt1"/>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DTO</a:t>
            </a:r>
            <a:r>
              <a:rPr lang="en-IN" sz="2800" b="0" i="0" u="none" strike="noStrike" cap="none">
                <a:solidFill>
                  <a:schemeClr val="lt1"/>
                </a:solidFill>
                <a:latin typeface="Corbel"/>
                <a:ea typeface="Corbel"/>
                <a:cs typeface="Corbel"/>
                <a:sym typeface="Corbel"/>
              </a:rPr>
              <a:t> Level</a:t>
            </a:r>
            <a:endParaRPr/>
          </a:p>
        </p:txBody>
      </p:sp>
      <p:grpSp>
        <p:nvGrpSpPr>
          <p:cNvPr id="1797" name="Google Shape;1797;g29105228ff6_0_1294"/>
          <p:cNvGrpSpPr/>
          <p:nvPr/>
        </p:nvGrpSpPr>
        <p:grpSpPr>
          <a:xfrm>
            <a:off x="584332" y="780172"/>
            <a:ext cx="1741190" cy="897261"/>
            <a:chOff x="584306" y="780172"/>
            <a:chExt cx="1548000" cy="897261"/>
          </a:xfrm>
        </p:grpSpPr>
        <p:sp>
          <p:nvSpPr>
            <p:cNvPr id="1798" name="Google Shape;1798;g29105228ff6_0_1294"/>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staff ID</a:t>
              </a:r>
              <a:endParaRPr/>
            </a:p>
          </p:txBody>
        </p:sp>
        <p:sp>
          <p:nvSpPr>
            <p:cNvPr id="1799" name="Google Shape;1799;g29105228ff6_0_1294"/>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a:p>
          </p:txBody>
        </p:sp>
      </p:grpSp>
      <p:pic>
        <p:nvPicPr>
          <p:cNvPr id="1800" name="Google Shape;1800;g29105228ff6_0_1294"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801" name="Google Shape;1801;g29105228ff6_0_1294"/>
          <p:cNvPicPr preferRelativeResize="0"/>
          <p:nvPr/>
        </p:nvPicPr>
        <p:blipFill rotWithShape="1">
          <a:blip r:embed="rId4">
            <a:alphaModFix/>
          </a:blip>
          <a:srcRect/>
          <a:stretch/>
        </p:blipFill>
        <p:spPr>
          <a:xfrm>
            <a:off x="130628" y="1802673"/>
            <a:ext cx="12061370" cy="4885510"/>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g29105228ff6_0_1303"/>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500" b="1" i="0" u="none" strike="noStrike" cap="none">
                <a:solidFill>
                  <a:schemeClr val="lt1"/>
                </a:solidFill>
                <a:latin typeface="Corbel"/>
                <a:ea typeface="Corbel"/>
                <a:cs typeface="Corbel"/>
                <a:sym typeface="Corbel"/>
              </a:rPr>
              <a:t>Steps to be taken in Ni-kshay at DTO Level</a:t>
            </a:r>
            <a:endParaRPr sz="2500" b="1" i="0" u="none" strike="noStrike" cap="none">
              <a:solidFill>
                <a:schemeClr val="lt1"/>
              </a:solidFill>
              <a:latin typeface="Corbel"/>
              <a:ea typeface="Corbel"/>
              <a:cs typeface="Corbel"/>
              <a:sym typeface="Corbel"/>
            </a:endParaRPr>
          </a:p>
        </p:txBody>
      </p:sp>
      <p:grpSp>
        <p:nvGrpSpPr>
          <p:cNvPr id="1807" name="Google Shape;1807;g29105228ff6_0_1303"/>
          <p:cNvGrpSpPr/>
          <p:nvPr/>
        </p:nvGrpSpPr>
        <p:grpSpPr>
          <a:xfrm>
            <a:off x="584332" y="780172"/>
            <a:ext cx="1741190" cy="897261"/>
            <a:chOff x="584306" y="780172"/>
            <a:chExt cx="1548000" cy="897261"/>
          </a:xfrm>
        </p:grpSpPr>
        <p:sp>
          <p:nvSpPr>
            <p:cNvPr id="1808" name="Google Shape;1808;g29105228ff6_0_1303"/>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a:p>
          </p:txBody>
        </p:sp>
        <p:sp>
          <p:nvSpPr>
            <p:cNvPr id="1809" name="Google Shape;1809;g29105228ff6_0_1303"/>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a:p>
          </p:txBody>
        </p:sp>
      </p:grpSp>
      <p:grpSp>
        <p:nvGrpSpPr>
          <p:cNvPr id="1810" name="Google Shape;1810;g29105228ff6_0_1303"/>
          <p:cNvGrpSpPr/>
          <p:nvPr/>
        </p:nvGrpSpPr>
        <p:grpSpPr>
          <a:xfrm>
            <a:off x="2629012" y="789112"/>
            <a:ext cx="1741223" cy="888321"/>
            <a:chOff x="584306" y="789112"/>
            <a:chExt cx="2247900" cy="888321"/>
          </a:xfrm>
        </p:grpSpPr>
        <p:sp>
          <p:nvSpPr>
            <p:cNvPr id="1811" name="Google Shape;1811;g29105228ff6_0_1303"/>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a:p>
          </p:txBody>
        </p:sp>
        <p:sp>
          <p:nvSpPr>
            <p:cNvPr id="1812" name="Google Shape;1812;g29105228ff6_0_1303"/>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a:p>
          </p:txBody>
        </p:sp>
      </p:grpSp>
      <p:sp>
        <p:nvSpPr>
          <p:cNvPr id="1813" name="Google Shape;1813;g29105228ff6_0_1303"/>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814" name="Google Shape;1814;g29105228ff6_0_1303"/>
          <p:cNvPicPr preferRelativeResize="0"/>
          <p:nvPr/>
        </p:nvPicPr>
        <p:blipFill rotWithShape="1">
          <a:blip r:embed="rId3">
            <a:alphaModFix/>
          </a:blip>
          <a:srcRect/>
          <a:stretch/>
        </p:blipFill>
        <p:spPr>
          <a:xfrm>
            <a:off x="113795" y="1677422"/>
            <a:ext cx="12078206" cy="4997697"/>
          </a:xfrm>
          <a:prstGeom prst="rect">
            <a:avLst/>
          </a:prstGeom>
          <a:noFill/>
          <a:ln w="9525" cap="flat" cmpd="sng">
            <a:solidFill>
              <a:schemeClr val="dk1"/>
            </a:solidFill>
            <a:prstDash val="solid"/>
            <a:round/>
            <a:headEnd type="none" w="sm" len="sm"/>
            <a:tailEnd type="none" w="sm" len="sm"/>
          </a:ln>
        </p:spPr>
      </p:pic>
      <p:sp>
        <p:nvSpPr>
          <p:cNvPr id="1815" name="Google Shape;1815;g29105228ff6_0_1303"/>
          <p:cNvSpPr/>
          <p:nvPr/>
        </p:nvSpPr>
        <p:spPr>
          <a:xfrm>
            <a:off x="113795" y="2098163"/>
            <a:ext cx="1341000" cy="348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16" name="Google Shape;1816;g29105228ff6_0_1303"/>
          <p:cNvSpPr/>
          <p:nvPr/>
        </p:nvSpPr>
        <p:spPr>
          <a:xfrm>
            <a:off x="1658984" y="6165669"/>
            <a:ext cx="10437300" cy="2952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817" name="Google Shape;1817;g29105228ff6_0_1303" descr="https://lh6.googleusercontent.com/JLxmF4NXqOZ1SK2nRyc8wKoMymCI_cmVinVcvwMhuPFeErXxlTVsL35dyiFc9kx10gF9sjhoSVsyuP4YMTaq9QOmqE7vpUCuRHoTZvzrlA1EawCxFH9-0yZh6MYVJo7lOfNoaxK6XfP6BS3Rb4D5nKOEcg=nw"/>
          <p:cNvPicPr preferRelativeResize="0"/>
          <p:nvPr/>
        </p:nvPicPr>
        <p:blipFill rotWithShape="1">
          <a:blip r:embed="rId4">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g29105228ff6_0_1318"/>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500" b="1" i="0" u="none" strike="noStrike" cap="none">
                <a:solidFill>
                  <a:schemeClr val="lt1"/>
                </a:solidFill>
                <a:latin typeface="Corbel"/>
                <a:ea typeface="Corbel"/>
                <a:cs typeface="Corbel"/>
                <a:sym typeface="Corbel"/>
              </a:rPr>
              <a:t>Steps to be taken in Ni-kshay at DTO Level</a:t>
            </a:r>
            <a:endParaRPr sz="2500" b="1" i="0" u="none" strike="noStrike" cap="none">
              <a:solidFill>
                <a:schemeClr val="lt1"/>
              </a:solidFill>
              <a:latin typeface="Corbel"/>
              <a:ea typeface="Corbel"/>
              <a:cs typeface="Corbel"/>
              <a:sym typeface="Corbel"/>
            </a:endParaRPr>
          </a:p>
        </p:txBody>
      </p:sp>
      <p:grpSp>
        <p:nvGrpSpPr>
          <p:cNvPr id="1823" name="Google Shape;1823;g29105228ff6_0_1318"/>
          <p:cNvGrpSpPr/>
          <p:nvPr/>
        </p:nvGrpSpPr>
        <p:grpSpPr>
          <a:xfrm>
            <a:off x="584332" y="780172"/>
            <a:ext cx="1741190" cy="897261"/>
            <a:chOff x="584306" y="780172"/>
            <a:chExt cx="1548000" cy="897261"/>
          </a:xfrm>
        </p:grpSpPr>
        <p:sp>
          <p:nvSpPr>
            <p:cNvPr id="1824" name="Google Shape;1824;g29105228ff6_0_1318"/>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a:p>
          </p:txBody>
        </p:sp>
        <p:sp>
          <p:nvSpPr>
            <p:cNvPr id="1825" name="Google Shape;1825;g29105228ff6_0_1318"/>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a:p>
          </p:txBody>
        </p:sp>
      </p:grpSp>
      <p:grpSp>
        <p:nvGrpSpPr>
          <p:cNvPr id="1826" name="Google Shape;1826;g29105228ff6_0_1318"/>
          <p:cNvGrpSpPr/>
          <p:nvPr/>
        </p:nvGrpSpPr>
        <p:grpSpPr>
          <a:xfrm>
            <a:off x="2629012" y="789112"/>
            <a:ext cx="1741223" cy="888321"/>
            <a:chOff x="584306" y="789112"/>
            <a:chExt cx="2247900" cy="888321"/>
          </a:xfrm>
        </p:grpSpPr>
        <p:sp>
          <p:nvSpPr>
            <p:cNvPr id="1827" name="Google Shape;1827;g29105228ff6_0_1318"/>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a:p>
          </p:txBody>
        </p:sp>
        <p:sp>
          <p:nvSpPr>
            <p:cNvPr id="1828" name="Google Shape;1828;g29105228ff6_0_1318"/>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a:p>
          </p:txBody>
        </p:sp>
      </p:grpSp>
      <p:sp>
        <p:nvSpPr>
          <p:cNvPr id="1829" name="Google Shape;1829;g29105228ff6_0_1318"/>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830" name="Google Shape;1830;g29105228ff6_0_1318"/>
          <p:cNvGrpSpPr/>
          <p:nvPr/>
        </p:nvGrpSpPr>
        <p:grpSpPr>
          <a:xfrm>
            <a:off x="4670084" y="780172"/>
            <a:ext cx="1741223" cy="888321"/>
            <a:chOff x="584306" y="789112"/>
            <a:chExt cx="2247900" cy="888321"/>
          </a:xfrm>
        </p:grpSpPr>
        <p:sp>
          <p:nvSpPr>
            <p:cNvPr id="1831" name="Google Shape;1831;g29105228ff6_0_1318"/>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a:p>
          </p:txBody>
        </p:sp>
        <p:sp>
          <p:nvSpPr>
            <p:cNvPr id="1832" name="Google Shape;1832;g29105228ff6_0_1318"/>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a:p>
          </p:txBody>
        </p:sp>
      </p:grpSp>
      <p:sp>
        <p:nvSpPr>
          <p:cNvPr id="1833" name="Google Shape;1833;g29105228ff6_0_1318"/>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834" name="Google Shape;1834;g29105228ff6_0_1318"/>
          <p:cNvGrpSpPr/>
          <p:nvPr/>
        </p:nvGrpSpPr>
        <p:grpSpPr>
          <a:xfrm>
            <a:off x="6711156" y="780172"/>
            <a:ext cx="1741223" cy="888321"/>
            <a:chOff x="584306" y="789112"/>
            <a:chExt cx="2247900" cy="888321"/>
          </a:xfrm>
        </p:grpSpPr>
        <p:sp>
          <p:nvSpPr>
            <p:cNvPr id="1835" name="Google Shape;1835;g29105228ff6_0_1318"/>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&amp; Process Benefits</a:t>
              </a:r>
              <a:endParaRPr/>
            </a:p>
          </p:txBody>
        </p:sp>
        <p:sp>
          <p:nvSpPr>
            <p:cNvPr id="1836" name="Google Shape;1836;g29105228ff6_0_1318"/>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a:p>
          </p:txBody>
        </p:sp>
      </p:grpSp>
      <p:sp>
        <p:nvSpPr>
          <p:cNvPr id="1837" name="Google Shape;1837;g29105228ff6_0_1318"/>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838" name="Google Shape;1838;g29105228ff6_0_131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839" name="Google Shape;1839;g29105228ff6_0_1318"/>
          <p:cNvPicPr preferRelativeResize="0"/>
          <p:nvPr/>
        </p:nvPicPr>
        <p:blipFill rotWithShape="1">
          <a:blip r:embed="rId4">
            <a:alphaModFix/>
          </a:blip>
          <a:srcRect/>
          <a:stretch/>
        </p:blipFill>
        <p:spPr>
          <a:xfrm>
            <a:off x="117566" y="1817234"/>
            <a:ext cx="12074434" cy="4910137"/>
          </a:xfrm>
          <a:prstGeom prst="rect">
            <a:avLst/>
          </a:prstGeom>
          <a:noFill/>
          <a:ln w="9525" cap="flat" cmpd="sng">
            <a:solidFill>
              <a:schemeClr val="dk1"/>
            </a:solidFill>
            <a:prstDash val="solid"/>
            <a:round/>
            <a:headEnd type="none" w="sm" len="sm"/>
            <a:tailEnd type="none" w="sm" len="sm"/>
          </a:ln>
        </p:spPr>
      </p:pic>
      <p:sp>
        <p:nvSpPr>
          <p:cNvPr id="1840" name="Google Shape;1840;g29105228ff6_0_1318"/>
          <p:cNvSpPr/>
          <p:nvPr/>
        </p:nvSpPr>
        <p:spPr>
          <a:xfrm rot="10800000" flipH="1">
            <a:off x="3161211" y="5120580"/>
            <a:ext cx="1281900" cy="10059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41" name="Google Shape;1841;g29105228ff6_0_1318"/>
          <p:cNvSpPr/>
          <p:nvPr/>
        </p:nvSpPr>
        <p:spPr>
          <a:xfrm rot="10800000" flipH="1">
            <a:off x="2402078" y="3265714"/>
            <a:ext cx="902700" cy="4572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g29105228ff6_0_1341"/>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500" b="1" i="0" u="none" strike="noStrike" cap="none">
                <a:solidFill>
                  <a:schemeClr val="lt1"/>
                </a:solidFill>
                <a:latin typeface="Corbel"/>
                <a:ea typeface="Corbel"/>
                <a:cs typeface="Corbel"/>
                <a:sym typeface="Corbel"/>
              </a:rPr>
              <a:t>Steps to be taken in Ni-kshay at DTO Level</a:t>
            </a:r>
            <a:endParaRPr sz="2500" b="1" i="0" u="none" strike="noStrike" cap="none">
              <a:solidFill>
                <a:schemeClr val="lt1"/>
              </a:solidFill>
              <a:latin typeface="Corbel"/>
              <a:ea typeface="Corbel"/>
              <a:cs typeface="Corbel"/>
              <a:sym typeface="Corbel"/>
            </a:endParaRPr>
          </a:p>
        </p:txBody>
      </p:sp>
      <p:grpSp>
        <p:nvGrpSpPr>
          <p:cNvPr id="1847" name="Google Shape;1847;g29105228ff6_0_1341"/>
          <p:cNvGrpSpPr/>
          <p:nvPr/>
        </p:nvGrpSpPr>
        <p:grpSpPr>
          <a:xfrm>
            <a:off x="584332" y="780172"/>
            <a:ext cx="1741190" cy="897261"/>
            <a:chOff x="584306" y="780172"/>
            <a:chExt cx="1548000" cy="897261"/>
          </a:xfrm>
        </p:grpSpPr>
        <p:sp>
          <p:nvSpPr>
            <p:cNvPr id="1848" name="Google Shape;1848;g29105228ff6_0_1341"/>
            <p:cNvSpPr/>
            <p:nvPr/>
          </p:nvSpPr>
          <p:spPr>
            <a:xfrm>
              <a:off x="584306" y="910933"/>
              <a:ext cx="15480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Login with DBT Checker – staff ID</a:t>
              </a:r>
              <a:endParaRPr/>
            </a:p>
          </p:txBody>
        </p:sp>
        <p:sp>
          <p:nvSpPr>
            <p:cNvPr id="1849" name="Google Shape;1849;g29105228ff6_0_1341"/>
            <p:cNvSpPr/>
            <p:nvPr/>
          </p:nvSpPr>
          <p:spPr>
            <a:xfrm>
              <a:off x="962306" y="780172"/>
              <a:ext cx="7920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1</a:t>
              </a:r>
              <a:endParaRPr/>
            </a:p>
          </p:txBody>
        </p:sp>
      </p:grpSp>
      <p:grpSp>
        <p:nvGrpSpPr>
          <p:cNvPr id="1850" name="Google Shape;1850;g29105228ff6_0_1341"/>
          <p:cNvGrpSpPr/>
          <p:nvPr/>
        </p:nvGrpSpPr>
        <p:grpSpPr>
          <a:xfrm>
            <a:off x="2629012" y="789112"/>
            <a:ext cx="1741223" cy="888321"/>
            <a:chOff x="584306" y="789112"/>
            <a:chExt cx="2247900" cy="888321"/>
          </a:xfrm>
        </p:grpSpPr>
        <p:sp>
          <p:nvSpPr>
            <p:cNvPr id="1851" name="Google Shape;1851;g29105228ff6_0_1341"/>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Click on Scheme</a:t>
              </a:r>
              <a:endParaRPr/>
            </a:p>
          </p:txBody>
        </p:sp>
        <p:sp>
          <p:nvSpPr>
            <p:cNvPr id="1852" name="Google Shape;1852;g29105228ff6_0_1341"/>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2</a:t>
              </a:r>
              <a:endParaRPr/>
            </a:p>
          </p:txBody>
        </p:sp>
      </p:grpSp>
      <p:sp>
        <p:nvSpPr>
          <p:cNvPr id="1853" name="Google Shape;1853;g29105228ff6_0_1341"/>
          <p:cNvSpPr/>
          <p:nvPr/>
        </p:nvSpPr>
        <p:spPr>
          <a:xfrm rot="5400000" flipH="1">
            <a:off x="240207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854" name="Google Shape;1854;g29105228ff6_0_1341"/>
          <p:cNvGrpSpPr/>
          <p:nvPr/>
        </p:nvGrpSpPr>
        <p:grpSpPr>
          <a:xfrm>
            <a:off x="4670084" y="780172"/>
            <a:ext cx="1741223" cy="888321"/>
            <a:chOff x="584306" y="789112"/>
            <a:chExt cx="2247900" cy="888321"/>
          </a:xfrm>
        </p:grpSpPr>
        <p:sp>
          <p:nvSpPr>
            <p:cNvPr id="1855" name="Google Shape;1855;g29105228ff6_0_1341"/>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Apply DBT Search Filter</a:t>
              </a:r>
              <a:endParaRPr/>
            </a:p>
          </p:txBody>
        </p:sp>
        <p:sp>
          <p:nvSpPr>
            <p:cNvPr id="1856" name="Google Shape;1856;g29105228ff6_0_1341"/>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3</a:t>
              </a:r>
              <a:endParaRPr/>
            </a:p>
          </p:txBody>
        </p:sp>
      </p:grpSp>
      <p:sp>
        <p:nvSpPr>
          <p:cNvPr id="1857" name="Google Shape;1857;g29105228ff6_0_1341"/>
          <p:cNvSpPr/>
          <p:nvPr/>
        </p:nvSpPr>
        <p:spPr>
          <a:xfrm rot="5400000" flipH="1">
            <a:off x="4443150"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858" name="Google Shape;1858;g29105228ff6_0_1341"/>
          <p:cNvGrpSpPr/>
          <p:nvPr/>
        </p:nvGrpSpPr>
        <p:grpSpPr>
          <a:xfrm>
            <a:off x="6711156" y="780172"/>
            <a:ext cx="1741223" cy="888321"/>
            <a:chOff x="584306" y="789112"/>
            <a:chExt cx="2247900" cy="888321"/>
          </a:xfrm>
        </p:grpSpPr>
        <p:sp>
          <p:nvSpPr>
            <p:cNvPr id="1859" name="Google Shape;1859;g29105228ff6_0_1341"/>
            <p:cNvSpPr/>
            <p:nvPr/>
          </p:nvSpPr>
          <p:spPr>
            <a:xfrm>
              <a:off x="584306" y="910933"/>
              <a:ext cx="2247900" cy="76650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7A10"/>
                </a:buClr>
                <a:buSzPts val="1600"/>
                <a:buFont typeface="Arial"/>
                <a:buNone/>
              </a:pPr>
              <a:r>
                <a:rPr lang="en-IN" sz="1600" b="1" i="0" u="none" strike="noStrike" cap="none">
                  <a:solidFill>
                    <a:srgbClr val="FE7A10"/>
                  </a:solidFill>
                  <a:latin typeface="Corbel"/>
                  <a:ea typeface="Corbel"/>
                  <a:cs typeface="Corbel"/>
                  <a:sym typeface="Corbel"/>
                </a:rPr>
                <a:t>View &amp; Process Benefits</a:t>
              </a:r>
              <a:endParaRPr/>
            </a:p>
          </p:txBody>
        </p:sp>
        <p:sp>
          <p:nvSpPr>
            <p:cNvPr id="1860" name="Google Shape;1860;g29105228ff6_0_1341"/>
            <p:cNvSpPr/>
            <p:nvPr/>
          </p:nvSpPr>
          <p:spPr>
            <a:xfrm>
              <a:off x="1097426" y="789112"/>
              <a:ext cx="1149900" cy="26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546"/>
                </a:buClr>
                <a:buSzPts val="1600"/>
                <a:buFont typeface="Arial"/>
                <a:buNone/>
              </a:pPr>
              <a:r>
                <a:rPr lang="en-IN" sz="1600" b="1" i="0" u="none" strike="noStrike" cap="none">
                  <a:solidFill>
                    <a:srgbClr val="000546"/>
                  </a:solidFill>
                  <a:latin typeface="Corbel"/>
                  <a:ea typeface="Corbel"/>
                  <a:cs typeface="Corbel"/>
                  <a:sym typeface="Corbel"/>
                </a:rPr>
                <a:t>Step 4</a:t>
              </a:r>
              <a:endParaRPr/>
            </a:p>
          </p:txBody>
        </p:sp>
      </p:grpSp>
      <p:sp>
        <p:nvSpPr>
          <p:cNvPr id="1861" name="Google Shape;1861;g29105228ff6_0_1341"/>
          <p:cNvSpPr/>
          <p:nvPr/>
        </p:nvSpPr>
        <p:spPr>
          <a:xfrm rot="5400000" flipH="1">
            <a:off x="6484222" y="113241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pic>
        <p:nvPicPr>
          <p:cNvPr id="1862" name="Google Shape;1862;g29105228ff6_0_1341"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863" name="Google Shape;1863;g29105228ff6_0_1341"/>
          <p:cNvPicPr preferRelativeResize="0"/>
          <p:nvPr/>
        </p:nvPicPr>
        <p:blipFill rotWithShape="1">
          <a:blip r:embed="rId4">
            <a:alphaModFix/>
          </a:blip>
          <a:srcRect/>
          <a:stretch/>
        </p:blipFill>
        <p:spPr>
          <a:xfrm>
            <a:off x="130629" y="1789610"/>
            <a:ext cx="12061372" cy="4911635"/>
          </a:xfrm>
          <a:prstGeom prst="rect">
            <a:avLst/>
          </a:prstGeom>
          <a:noFill/>
          <a:ln w="9525" cap="flat" cmpd="sng">
            <a:solidFill>
              <a:schemeClr val="dk1"/>
            </a:solidFill>
            <a:prstDash val="solid"/>
            <a:round/>
            <a:headEnd type="none" w="sm" len="sm"/>
            <a:tailEnd type="none" w="sm" len="sm"/>
          </a:ln>
        </p:spPr>
      </p:pic>
      <p:sp>
        <p:nvSpPr>
          <p:cNvPr id="1864" name="Google Shape;1864;g29105228ff6_0_1341"/>
          <p:cNvSpPr/>
          <p:nvPr/>
        </p:nvSpPr>
        <p:spPr>
          <a:xfrm>
            <a:off x="1151969" y="3085256"/>
            <a:ext cx="2157900" cy="927900"/>
          </a:xfrm>
          <a:prstGeom prst="wedgeRectCallout">
            <a:avLst>
              <a:gd name="adj1" fmla="val 86625"/>
              <a:gd name="adj2" fmla="val -29185"/>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Corbel"/>
                <a:ea typeface="Corbel"/>
                <a:cs typeface="Corbel"/>
                <a:sym typeface="Corbel"/>
              </a:rPr>
              <a:t>Enters OTP received on DTO’s registered mobile no.</a:t>
            </a:r>
            <a:endParaRPr sz="1400" b="0" i="0" u="none" strike="noStrike" cap="none">
              <a:solidFill>
                <a:srgbClr val="000000"/>
              </a:solidFill>
              <a:latin typeface="Corbel"/>
              <a:ea typeface="Corbel"/>
              <a:cs typeface="Corbel"/>
              <a:sym typeface="Corbel"/>
            </a:endParaRPr>
          </a:p>
        </p:txBody>
      </p:sp>
      <p:sp>
        <p:nvSpPr>
          <p:cNvPr id="1865" name="Google Shape;1865;g29105228ff6_0_1341"/>
          <p:cNvSpPr/>
          <p:nvPr/>
        </p:nvSpPr>
        <p:spPr>
          <a:xfrm>
            <a:off x="3471866" y="2785021"/>
            <a:ext cx="2689500" cy="4284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66" name="Google Shape;1866;g29105228ff6_0_1341"/>
          <p:cNvSpPr/>
          <p:nvPr/>
        </p:nvSpPr>
        <p:spPr>
          <a:xfrm>
            <a:off x="7506038" y="3459934"/>
            <a:ext cx="946200" cy="4719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Shape 1870"/>
        <p:cNvGrpSpPr/>
        <p:nvPr/>
      </p:nvGrpSpPr>
      <p:grpSpPr>
        <a:xfrm>
          <a:off x="0" y="0"/>
          <a:ext cx="0" cy="0"/>
          <a:chOff x="0" y="0"/>
          <a:chExt cx="0" cy="0"/>
        </a:xfrm>
      </p:grpSpPr>
      <p:sp>
        <p:nvSpPr>
          <p:cNvPr id="1871" name="Google Shape;1871;g29105228ff6_0_1365"/>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500" b="1" i="0" u="none" strike="noStrike" cap="none">
                <a:solidFill>
                  <a:schemeClr val="lt1"/>
                </a:solidFill>
                <a:latin typeface="Corbel"/>
                <a:ea typeface="Corbel"/>
                <a:cs typeface="Corbel"/>
                <a:sym typeface="Corbel"/>
              </a:rPr>
              <a:t>Scenarios where Private facilities will be getting benefits</a:t>
            </a:r>
            <a:endParaRPr/>
          </a:p>
        </p:txBody>
      </p:sp>
      <p:pic>
        <p:nvPicPr>
          <p:cNvPr id="1872" name="Google Shape;1872;g29105228ff6_0_1365"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
        <p:nvSpPr>
          <p:cNvPr id="1873" name="Google Shape;1873;g29105228ff6_0_1365"/>
          <p:cNvSpPr/>
          <p:nvPr/>
        </p:nvSpPr>
        <p:spPr>
          <a:xfrm>
            <a:off x="121920" y="5225142"/>
            <a:ext cx="12070200" cy="1446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IN" sz="1100" b="0" i="0" u="none" strike="noStrike" cap="none">
                <a:solidFill>
                  <a:schemeClr val="dk1"/>
                </a:solidFill>
                <a:latin typeface="Corbel"/>
                <a:ea typeface="Corbel"/>
                <a:cs typeface="Corbel"/>
                <a:sym typeface="Corbel"/>
              </a:rPr>
              <a:t>Note: </a:t>
            </a:r>
            <a:endParaRPr sz="1500"/>
          </a:p>
          <a:p>
            <a:pPr marL="285750" marR="0" lvl="0" indent="-292100" algn="just" rtl="0">
              <a:lnSpc>
                <a:spcPct val="100000"/>
              </a:lnSpc>
              <a:spcBef>
                <a:spcPts val="0"/>
              </a:spcBef>
              <a:spcAft>
                <a:spcPts val="0"/>
              </a:spcAft>
              <a:buClr>
                <a:srgbClr val="000000"/>
              </a:buClr>
              <a:buSzPts val="2135"/>
              <a:buFont typeface="Arial"/>
              <a:buChar char="•"/>
            </a:pPr>
            <a:r>
              <a:rPr lang="en-IN" sz="1300" b="0" i="0" u="none" strike="noStrike" cap="none">
                <a:solidFill>
                  <a:schemeClr val="dk1"/>
                </a:solidFill>
                <a:latin typeface="Corbel"/>
                <a:ea typeface="Corbel"/>
                <a:cs typeface="Corbel"/>
                <a:sym typeface="Corbel"/>
              </a:rPr>
              <a:t>Where there are two HFs involved, Informant (i.e. Enrolling HF facility) gets priority over Diagnostic facility</a:t>
            </a:r>
            <a:endParaRPr sz="1500"/>
          </a:p>
          <a:p>
            <a:pPr marL="285750" marR="0" lvl="0" indent="-292100" algn="just" rtl="0">
              <a:lnSpc>
                <a:spcPct val="100000"/>
              </a:lnSpc>
              <a:spcBef>
                <a:spcPts val="0"/>
              </a:spcBef>
              <a:spcAft>
                <a:spcPts val="0"/>
              </a:spcAft>
              <a:buClr>
                <a:srgbClr val="000000"/>
              </a:buClr>
              <a:buSzPts val="2135"/>
              <a:buFont typeface="Arial"/>
              <a:buChar char="•"/>
            </a:pPr>
            <a:r>
              <a:rPr lang="en-IN" sz="1300" b="0" i="0" u="none" strike="noStrike" cap="none">
                <a:solidFill>
                  <a:schemeClr val="dk1"/>
                </a:solidFill>
                <a:latin typeface="Corbel"/>
                <a:ea typeface="Corbel"/>
                <a:cs typeface="Corbel"/>
                <a:sym typeface="Corbel"/>
              </a:rPr>
              <a:t>Benefits will be created in districts where private health facility is registered</a:t>
            </a:r>
            <a:r>
              <a:rPr lang="en-IN" sz="1300" b="0" i="0" u="none" strike="noStrike" cap="none">
                <a:solidFill>
                  <a:srgbClr val="000000"/>
                </a:solidFill>
                <a:latin typeface="Corbel"/>
                <a:ea typeface="Corbel"/>
                <a:cs typeface="Corbel"/>
                <a:sym typeface="Corbel"/>
              </a:rPr>
              <a:t>.</a:t>
            </a:r>
            <a:endParaRPr sz="1500"/>
          </a:p>
          <a:p>
            <a:pPr marL="285750" marR="0" lvl="0" indent="-292100" algn="just" rtl="0">
              <a:lnSpc>
                <a:spcPct val="100000"/>
              </a:lnSpc>
              <a:spcBef>
                <a:spcPts val="0"/>
              </a:spcBef>
              <a:spcAft>
                <a:spcPts val="0"/>
              </a:spcAft>
              <a:buClr>
                <a:srgbClr val="000000"/>
              </a:buClr>
              <a:buSzPts val="2135"/>
              <a:buFont typeface="Arial"/>
              <a:buChar char="•"/>
            </a:pPr>
            <a:r>
              <a:rPr lang="en-IN" sz="1300" b="0" i="0" u="none" strike="noStrike" cap="none">
                <a:solidFill>
                  <a:srgbClr val="000000"/>
                </a:solidFill>
                <a:latin typeface="Corbel"/>
                <a:ea typeface="Corbel"/>
                <a:cs typeface="Corbel"/>
                <a:sym typeface="Corbel"/>
              </a:rPr>
              <a:t>If a TU and above (Including JEET/ CC) enrolls a case on behalf of private health facility, and then refers a case for diagnosis to a public sector lab, then private health facility is not eligible for “Informant Incentive” i.e. Private Health facility has to login and refer cases for diagnosis to public sector to be eligible for “Informant Incentive”</a:t>
            </a:r>
            <a:endParaRPr sz="1300" b="0" i="0" u="none" strike="noStrike" cap="none">
              <a:solidFill>
                <a:schemeClr val="dk1"/>
              </a:solidFill>
              <a:latin typeface="Corbel"/>
              <a:ea typeface="Corbel"/>
              <a:cs typeface="Corbel"/>
              <a:sym typeface="Corbel"/>
            </a:endParaRPr>
          </a:p>
        </p:txBody>
      </p:sp>
      <p:graphicFrame>
        <p:nvGraphicFramePr>
          <p:cNvPr id="1874" name="Google Shape;1874;g29105228ff6_0_1365"/>
          <p:cNvGraphicFramePr/>
          <p:nvPr>
            <p:extLst>
              <p:ext uri="{D42A27DB-BD31-4B8C-83A1-F6EECF244321}">
                <p14:modId xmlns:p14="http://schemas.microsoft.com/office/powerpoint/2010/main" val="2391653718"/>
              </p:ext>
            </p:extLst>
          </p:nvPr>
        </p:nvGraphicFramePr>
        <p:xfrm>
          <a:off x="121952" y="743000"/>
          <a:ext cx="12070075" cy="4482300"/>
        </p:xfrm>
        <a:graphic>
          <a:graphicData uri="http://schemas.openxmlformats.org/drawingml/2006/table">
            <a:tbl>
              <a:tblPr>
                <a:noFill/>
                <a:tableStyleId>{C6361A4E-A73B-475A-A31D-B0909D0EDAB1}</a:tableStyleId>
              </a:tblPr>
              <a:tblGrid>
                <a:gridCol w="2904350">
                  <a:extLst>
                    <a:ext uri="{9D8B030D-6E8A-4147-A177-3AD203B41FA5}">
                      <a16:colId xmlns:a16="http://schemas.microsoft.com/office/drawing/2014/main" val="20000"/>
                    </a:ext>
                  </a:extLst>
                </a:gridCol>
                <a:gridCol w="573700">
                  <a:extLst>
                    <a:ext uri="{9D8B030D-6E8A-4147-A177-3AD203B41FA5}">
                      <a16:colId xmlns:a16="http://schemas.microsoft.com/office/drawing/2014/main" val="20001"/>
                    </a:ext>
                  </a:extLst>
                </a:gridCol>
                <a:gridCol w="2729550">
                  <a:extLst>
                    <a:ext uri="{9D8B030D-6E8A-4147-A177-3AD203B41FA5}">
                      <a16:colId xmlns:a16="http://schemas.microsoft.com/office/drawing/2014/main" val="20002"/>
                    </a:ext>
                  </a:extLst>
                </a:gridCol>
                <a:gridCol w="2707150">
                  <a:extLst>
                    <a:ext uri="{9D8B030D-6E8A-4147-A177-3AD203B41FA5}">
                      <a16:colId xmlns:a16="http://schemas.microsoft.com/office/drawing/2014/main" val="20003"/>
                    </a:ext>
                  </a:extLst>
                </a:gridCol>
                <a:gridCol w="1792800">
                  <a:extLst>
                    <a:ext uri="{9D8B030D-6E8A-4147-A177-3AD203B41FA5}">
                      <a16:colId xmlns:a16="http://schemas.microsoft.com/office/drawing/2014/main" val="20004"/>
                    </a:ext>
                  </a:extLst>
                </a:gridCol>
                <a:gridCol w="1362525">
                  <a:extLst>
                    <a:ext uri="{9D8B030D-6E8A-4147-A177-3AD203B41FA5}">
                      <a16:colId xmlns:a16="http://schemas.microsoft.com/office/drawing/2014/main" val="20005"/>
                    </a:ext>
                  </a:extLst>
                </a:gridCol>
              </a:tblGrid>
              <a:tr h="373525">
                <a:tc>
                  <a:txBody>
                    <a:bodyPr/>
                    <a:lstStyle/>
                    <a:p>
                      <a:pPr marL="0" marR="0" lvl="0" indent="0" algn="ctr" rtl="0">
                        <a:spcBef>
                          <a:spcPts val="0"/>
                        </a:spcBef>
                        <a:spcAft>
                          <a:spcPts val="0"/>
                        </a:spcAft>
                        <a:buNone/>
                      </a:pPr>
                      <a:r>
                        <a:rPr lang="en-IN" sz="1000" b="1" i="0" u="none" strike="noStrike" dirty="0" err="1">
                          <a:solidFill>
                            <a:srgbClr val="000000"/>
                          </a:solidFill>
                          <a:latin typeface="Arial"/>
                          <a:ea typeface="Arial"/>
                          <a:cs typeface="Arial"/>
                          <a:sym typeface="Arial"/>
                        </a:rPr>
                        <a:t>AddedBy</a:t>
                      </a:r>
                      <a:endParaRPr sz="1000" b="1" i="0" u="none" strike="noStrike" dirty="0">
                        <a:solidFill>
                          <a:srgbClr val="000000"/>
                        </a:solidFill>
                        <a:latin typeface="Arial"/>
                        <a:ea typeface="Arial"/>
                        <a:cs typeface="Arial"/>
                        <a:sym typeface="Aria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1" i="0" u="none" strike="noStrike">
                          <a:solidFill>
                            <a:srgbClr val="000000"/>
                          </a:solidFill>
                          <a:latin typeface="Arial"/>
                          <a:ea typeface="Arial"/>
                          <a:cs typeface="Arial"/>
                          <a:sym typeface="Arial"/>
                        </a:rPr>
                        <a:t>Level</a:t>
                      </a:r>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1" i="0" u="none" strike="noStrike">
                          <a:solidFill>
                            <a:srgbClr val="000000"/>
                          </a:solidFill>
                          <a:latin typeface="Arial"/>
                          <a:ea typeface="Arial"/>
                          <a:cs typeface="Arial"/>
                          <a:sym typeface="Arial"/>
                        </a:rPr>
                        <a:t>HierarchyMapping_Enrollment</a:t>
                      </a:r>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1" i="0" u="none" strike="noStrike">
                          <a:solidFill>
                            <a:srgbClr val="000000"/>
                          </a:solidFill>
                          <a:latin typeface="Arial"/>
                          <a:ea typeface="Arial"/>
                          <a:cs typeface="Arial"/>
                          <a:sym typeface="Arial"/>
                        </a:rPr>
                        <a:t>HierarchyMapping_Diagnosed</a:t>
                      </a:r>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1" i="0" u="none" strike="noStrike">
                          <a:solidFill>
                            <a:srgbClr val="000000"/>
                          </a:solidFill>
                          <a:latin typeface="Arial"/>
                          <a:ea typeface="Arial"/>
                          <a:cs typeface="Arial"/>
                          <a:sym typeface="Arial"/>
                        </a:rPr>
                        <a:t>Eligible Beneficiary</a:t>
                      </a:r>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1" i="0" u="none" strike="noStrike">
                          <a:solidFill>
                            <a:srgbClr val="000000"/>
                          </a:solidFill>
                          <a:latin typeface="Arial"/>
                          <a:ea typeface="Arial"/>
                          <a:cs typeface="Arial"/>
                          <a:sym typeface="Arial"/>
                        </a:rPr>
                        <a:t>Incentive Type</a:t>
                      </a:r>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HUB</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5</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HUB</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PVTCHEM</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5</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PVTCHEM</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PVTCHEM</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PVTLAB</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5</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Enrollment 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PVTHUB / State Jeet / District Jeet</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4</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TU</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4</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DISTRICT</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3</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PVTLAB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PVTCHEM</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5</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PVTCHEM</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PVTCHEM</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PVTCHEM</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HUB</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5</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Enrollment 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PVTHUB / State Jeet / District Jeet</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4</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Enrollment 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TU</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4</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Enrollment HUB</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a:solidFill>
                            <a:srgbClr val="FF0000"/>
                          </a:solidFill>
                          <a:latin typeface="Arial"/>
                          <a:ea typeface="Arial"/>
                          <a:cs typeface="Arial"/>
                          <a:sym typeface="Arial"/>
                        </a:rPr>
                        <a:t>NOTIFICATION</a:t>
                      </a:r>
                      <a:endParaRPr>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73525">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DISTRICT</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3</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HUB</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HUB</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dirty="0" err="1">
                          <a:solidFill>
                            <a:srgbClr val="FF0000"/>
                          </a:solidFill>
                          <a:latin typeface="Arial"/>
                          <a:ea typeface="Arial"/>
                          <a:cs typeface="Arial"/>
                          <a:sym typeface="Arial"/>
                        </a:rPr>
                        <a:t>Enrollment</a:t>
                      </a:r>
                      <a:r>
                        <a:rPr lang="en-IN" sz="1000" b="0" i="0" u="none" strike="noStrike" dirty="0">
                          <a:solidFill>
                            <a:srgbClr val="FF0000"/>
                          </a:solidFill>
                          <a:latin typeface="Arial"/>
                          <a:ea typeface="Arial"/>
                          <a:cs typeface="Arial"/>
                          <a:sym typeface="Arial"/>
                        </a:rPr>
                        <a:t> HUB</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IN" sz="1000" b="0" i="0" u="none" strike="noStrike" dirty="0">
                          <a:solidFill>
                            <a:srgbClr val="FF0000"/>
                          </a:solidFill>
                          <a:latin typeface="Arial"/>
                          <a:ea typeface="Arial"/>
                          <a:cs typeface="Arial"/>
                          <a:sym typeface="Arial"/>
                        </a:rPr>
                        <a:t>NOTIFICATION</a:t>
                      </a:r>
                      <a:endParaRPr dirty="0">
                        <a:solidFill>
                          <a:srgbClr val="FF0000"/>
                        </a:solidFill>
                      </a:endParaRPr>
                    </a:p>
                  </a:txBody>
                  <a:tcPr marL="9175" marR="9175" marT="18350" marB="183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g29105228ff6_0_1372"/>
          <p:cNvSpPr txBox="1"/>
          <p:nvPr/>
        </p:nvSpPr>
        <p:spPr>
          <a:xfrm>
            <a:off x="2572499" y="9868"/>
            <a:ext cx="89487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500" b="1" i="0" u="none" strike="noStrike" cap="none">
                <a:solidFill>
                  <a:schemeClr val="lt1"/>
                </a:solidFill>
                <a:latin typeface="Corbel"/>
                <a:ea typeface="Corbel"/>
                <a:cs typeface="Corbel"/>
                <a:sym typeface="Corbel"/>
              </a:rPr>
              <a:t>Outcome benefit generation conditions</a:t>
            </a:r>
            <a:endParaRPr sz="2500" b="1" i="0" u="none" strike="noStrike" cap="none">
              <a:solidFill>
                <a:schemeClr val="lt1"/>
              </a:solidFill>
              <a:latin typeface="Corbel"/>
              <a:ea typeface="Corbel"/>
              <a:cs typeface="Corbel"/>
              <a:sym typeface="Corbel"/>
            </a:endParaRPr>
          </a:p>
        </p:txBody>
      </p:sp>
      <p:sp>
        <p:nvSpPr>
          <p:cNvPr id="1880" name="Google Shape;1880;g29105228ff6_0_1372"/>
          <p:cNvSpPr txBox="1"/>
          <p:nvPr/>
        </p:nvSpPr>
        <p:spPr>
          <a:xfrm>
            <a:off x="336345" y="779852"/>
            <a:ext cx="11730300" cy="5129700"/>
          </a:xfrm>
          <a:prstGeom prst="rect">
            <a:avLst/>
          </a:prstGeom>
          <a:noFill/>
          <a:ln>
            <a:noFill/>
          </a:ln>
        </p:spPr>
        <p:txBody>
          <a:bodyPr spcFirstLastPara="1" wrap="square" lIns="91425" tIns="45700" rIns="91425" bIns="45700" anchor="t" anchorCtr="0">
            <a:noAutofit/>
          </a:bodyPr>
          <a:lstStyle/>
          <a:p>
            <a:pPr marL="342900" marR="0" lvl="0" indent="-366077" algn="just" rtl="0">
              <a:lnSpc>
                <a:spcPct val="200000"/>
              </a:lnSpc>
              <a:spcBef>
                <a:spcPts val="0"/>
              </a:spcBef>
              <a:spcAft>
                <a:spcPts val="0"/>
              </a:spcAft>
              <a:buClr>
                <a:schemeClr val="accent1"/>
              </a:buClr>
              <a:buSzPts val="2400"/>
              <a:buFont typeface="Noto Sans Symbols"/>
              <a:buChar char="⮚"/>
            </a:pPr>
            <a:r>
              <a:rPr lang="en-IN" sz="2400" b="0" i="0" u="none" strike="noStrike" cap="none">
                <a:solidFill>
                  <a:schemeClr val="dk1"/>
                </a:solidFill>
                <a:latin typeface="Corbel"/>
                <a:ea typeface="Corbel"/>
                <a:cs typeface="Corbel"/>
                <a:sym typeface="Corbel"/>
              </a:rPr>
              <a:t>This incentive will be generated when a patient’s Treatment Outcome is declared.</a:t>
            </a:r>
            <a:endParaRPr sz="2400" b="0" i="0" u="none" strike="noStrike" cap="none">
              <a:solidFill>
                <a:schemeClr val="dk1"/>
              </a:solidFill>
              <a:latin typeface="Corbel"/>
              <a:ea typeface="Corbel"/>
              <a:cs typeface="Corbel"/>
              <a:sym typeface="Corbel"/>
            </a:endParaRPr>
          </a:p>
          <a:p>
            <a:pPr marL="342900" marR="0" lvl="0" indent="-366077" algn="just" rtl="0">
              <a:lnSpc>
                <a:spcPct val="200000"/>
              </a:lnSpc>
              <a:spcBef>
                <a:spcPts val="1200"/>
              </a:spcBef>
              <a:spcAft>
                <a:spcPts val="0"/>
              </a:spcAft>
              <a:buClr>
                <a:schemeClr val="accent1"/>
              </a:buClr>
              <a:buSzPts val="2400"/>
              <a:buFont typeface="Noto Sans Symbols"/>
              <a:buChar char="⮚"/>
            </a:pPr>
            <a:r>
              <a:rPr lang="en-IN" sz="2400" b="0" i="0" u="none" strike="noStrike" cap="none">
                <a:solidFill>
                  <a:schemeClr val="dk1"/>
                </a:solidFill>
                <a:latin typeface="Corbel"/>
                <a:ea typeface="Corbel"/>
                <a:cs typeface="Corbel"/>
                <a:sym typeface="Corbel"/>
              </a:rPr>
              <a:t>Benefit will be generated only if Outcome is declared from “Private Practitioner/Clinic etc. (Single)” and “Hospital/ Clinic/ Nursing Home etc. (Multi)” irrespective of notification done. </a:t>
            </a:r>
            <a:endParaRPr sz="2400"/>
          </a:p>
        </p:txBody>
      </p:sp>
      <p:pic>
        <p:nvPicPr>
          <p:cNvPr id="1881" name="Google Shape;1881;g29105228ff6_0_1372"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Shape 1885"/>
        <p:cNvGrpSpPr/>
        <p:nvPr/>
      </p:nvGrpSpPr>
      <p:grpSpPr>
        <a:xfrm>
          <a:off x="0" y="0"/>
          <a:ext cx="0" cy="0"/>
          <a:chOff x="0" y="0"/>
          <a:chExt cx="0" cy="0"/>
        </a:xfrm>
      </p:grpSpPr>
      <p:sp>
        <p:nvSpPr>
          <p:cNvPr id="1886" name="Google Shape;1886;g29105228ff6_0_1378"/>
          <p:cNvSpPr txBox="1"/>
          <p:nvPr/>
        </p:nvSpPr>
        <p:spPr>
          <a:xfrm>
            <a:off x="2572499" y="9868"/>
            <a:ext cx="9494100" cy="6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N" sz="2300" b="1" i="0" u="none" strike="noStrike" cap="none">
                <a:solidFill>
                  <a:schemeClr val="lt1"/>
                </a:solidFill>
                <a:latin typeface="Corbel"/>
                <a:ea typeface="Corbel"/>
                <a:cs typeface="Corbel"/>
                <a:sym typeface="Corbel"/>
              </a:rPr>
              <a:t>Report available to Private Provider (HF)</a:t>
            </a:r>
            <a:endParaRPr/>
          </a:p>
        </p:txBody>
      </p:sp>
      <p:pic>
        <p:nvPicPr>
          <p:cNvPr id="1887" name="Google Shape;1887;g29105228ff6_0_1378" descr="https://lh6.googleusercontent.com/JLxmF4NXqOZ1SK2nRyc8wKoMymCI_cmVinVcvwMhuPFeErXxlTVsL35dyiFc9kx10gF9sjhoSVsyuP4YMTaq9QOmqE7vpUCuRHoTZvzrlA1EawCxFH9-0yZh6MYVJo7lOfNoaxK6XfP6BS3Rb4D5nKOEcg=nw"/>
          <p:cNvPicPr preferRelativeResize="0"/>
          <p:nvPr/>
        </p:nvPicPr>
        <p:blipFill rotWithShape="1">
          <a:blip r:embed="rId3">
            <a:alphaModFix/>
          </a:blip>
          <a:srcRect/>
          <a:stretch/>
        </p:blipFill>
        <p:spPr>
          <a:xfrm>
            <a:off x="0" y="0"/>
            <a:ext cx="2325189" cy="611795"/>
          </a:xfrm>
          <a:prstGeom prst="rect">
            <a:avLst/>
          </a:prstGeom>
          <a:noFill/>
          <a:ln>
            <a:noFill/>
          </a:ln>
        </p:spPr>
      </p:pic>
      <p:pic>
        <p:nvPicPr>
          <p:cNvPr id="1888" name="Google Shape;1888;g29105228ff6_0_1378"/>
          <p:cNvPicPr preferRelativeResize="0"/>
          <p:nvPr/>
        </p:nvPicPr>
        <p:blipFill rotWithShape="1">
          <a:blip r:embed="rId4">
            <a:alphaModFix/>
          </a:blip>
          <a:srcRect/>
          <a:stretch/>
        </p:blipFill>
        <p:spPr>
          <a:xfrm>
            <a:off x="326529" y="731520"/>
            <a:ext cx="11740144" cy="46605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Corbel"/>
        <a:cs typeface="Arial"/>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Corbel"/>
        <a:cs typeface="Arial"/>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7931</Words>
  <Application>Microsoft Office PowerPoint</Application>
  <PresentationFormat>Widescreen</PresentationFormat>
  <Paragraphs>1000</Paragraphs>
  <Slides>139</Slides>
  <Notes>135</Notes>
  <HiddenSlides>5</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139</vt:i4>
      </vt:variant>
    </vt:vector>
  </HeadingPairs>
  <TitlesOfParts>
    <vt:vector size="158" baseType="lpstr">
      <vt:lpstr>Corbel</vt:lpstr>
      <vt:lpstr>Noto Sans Symbols</vt:lpstr>
      <vt:lpstr>Times New Roman</vt:lpstr>
      <vt:lpstr>Roboto</vt:lpstr>
      <vt:lpstr>Symbol</vt:lpstr>
      <vt:lpstr>Wingdings 2</vt:lpstr>
      <vt:lpstr>IBM Plex Sans</vt:lpstr>
      <vt:lpstr>Arial</vt:lpstr>
      <vt:lpstr>Wingdings</vt:lpstr>
      <vt:lpstr>Calibri</vt:lpstr>
      <vt:lpstr>2_Frame</vt:lpstr>
      <vt:lpstr>3_Frame</vt:lpstr>
      <vt:lpstr>2_Frame</vt:lpstr>
      <vt:lpstr>3_Frame</vt:lpstr>
      <vt:lpstr>2_Frame</vt:lpstr>
      <vt:lpstr>Frame</vt:lpstr>
      <vt:lpstr>2_Frame</vt:lpstr>
      <vt:lpstr>3_Frame</vt:lpstr>
      <vt:lpstr>4_Frame</vt:lpstr>
      <vt:lpstr>PowerPoint Presentation</vt:lpstr>
      <vt:lpstr>Basic concepts of DBT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5: Module 5: Ni-kshay Poshan Yojana and Tribal Support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6:  Treatment Supporter Scheme - DSTB and DRTB beneficiaries </vt:lpstr>
      <vt:lpstr>PowerPoint Presentation</vt:lpstr>
      <vt:lpstr>PowerPoint Presentation</vt:lpstr>
      <vt:lpstr>About the Treatment Supporter Honorarium Scheme</vt:lpstr>
      <vt:lpstr>DBT processing via Ni-kshay</vt:lpstr>
      <vt:lpstr>Step 1: Registration of Treatment Supporter in Ni-kshay</vt:lpstr>
      <vt:lpstr>Step 2: Update Bank details of Treatment Supporter</vt:lpstr>
      <vt:lpstr>Step 3: Assign Treatment Supporter to patient</vt:lpstr>
      <vt:lpstr>Step 3: Assign Treatment Supporter to patient</vt:lpstr>
      <vt:lpstr>2. Assigning a Treatment Supporter to a Patient</vt:lpstr>
      <vt:lpstr>Step 4: Manually create Benefits</vt:lpstr>
      <vt:lpstr>3. Creation of Benefits by TU</vt:lpstr>
      <vt:lpstr>PowerPoint Presentation</vt:lpstr>
      <vt:lpstr>3. Creation of Benefits by TU</vt:lpstr>
      <vt:lpstr>Step 5: Approval of  Benefit by DBT Checker </vt:lpstr>
      <vt:lpstr>Step 5: Approval of  Benefit by DBT Checker </vt:lpstr>
      <vt:lpstr>PowerPoint Presentation</vt:lpstr>
      <vt:lpstr>PowerPoint Presentation</vt:lpstr>
      <vt:lpstr>Module 9: Treatment Supporter Scheme for TPT beneficiary</vt:lpstr>
      <vt:lpstr>PowerPoint Presentation</vt:lpstr>
      <vt:lpstr>PowerPoint Presentation</vt:lpstr>
      <vt:lpstr>About the TPT Treatment Supporter Honorarium Scheme</vt:lpstr>
      <vt:lpstr>DBT processing via Ni-kshay</vt:lpstr>
      <vt:lpstr>Step 1: Registration of Treatment Supporter in Ni-kshay</vt:lpstr>
      <vt:lpstr>Step 1: Registration of Treatment Supporter in Ni-kshay</vt:lpstr>
      <vt:lpstr>Step 1: Registration of Treatment Supporter in Ni-kshay</vt:lpstr>
      <vt:lpstr>Step 2: Update Bank details of Treatment Supporter</vt:lpstr>
      <vt:lpstr>Step 3: Assign Treatment Supporter to TPT beneficiary </vt:lpstr>
      <vt:lpstr>Step 3: Assign Treatment Supporter to TPT beneficiary </vt:lpstr>
      <vt:lpstr>2. Assigning a Treatment Supporter to a Patient</vt:lpstr>
      <vt:lpstr>Step 4: Manually create Benefits</vt:lpstr>
      <vt:lpstr>3. Creation of Benefits by TU</vt:lpstr>
      <vt:lpstr>PowerPoint Presentation</vt:lpstr>
      <vt:lpstr>3. Creation of Benefits by TU</vt:lpstr>
      <vt:lpstr>Step 5: Approval of  Benefit by DBT Checker </vt:lpstr>
      <vt:lpstr>Step 5: Approval of  Benefit by DBT Checker </vt:lpstr>
      <vt:lpstr>Handling of DBT benefits upon transfer of TPT beneficiary</vt:lpstr>
      <vt:lpstr>SOP for moving Treatment supporter to different hierarchy</vt:lpstr>
      <vt:lpstr>Module 7:  Private Provider (HF)  incentives scheme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Informant DBT module under NTEP -  Ni-kshay workflows</vt:lpstr>
      <vt:lpstr>PowerPoint Presentation</vt:lpstr>
      <vt:lpstr>PowerPoint Presentation</vt:lpstr>
      <vt:lpstr>PowerPoint Presentation</vt:lpstr>
      <vt:lpstr>Step 1- Informant Registration </vt:lpstr>
      <vt:lpstr>Informant registration page</vt:lpstr>
      <vt:lpstr>Informant registration page</vt:lpstr>
      <vt:lpstr>OTP verification</vt:lpstr>
      <vt:lpstr>PowerPoint Presentation</vt:lpstr>
      <vt:lpstr>PowerPoint Presentation</vt:lpstr>
      <vt:lpstr>PowerPoint Presentation</vt:lpstr>
      <vt:lpstr>Step 4: Enrolling a Presumptive patient</vt:lpstr>
      <vt:lpstr>Deduplication check for Presumptive patients</vt:lpstr>
      <vt:lpstr>Added patient visible in the patient management module</vt:lpstr>
      <vt:lpstr>Enroll a patient through TB Screening tool</vt:lpstr>
      <vt:lpstr>Enroll a patient through TB Screening tool</vt:lpstr>
      <vt:lpstr>Enroll a patient through TB Screening tool</vt:lpstr>
      <vt:lpstr>Basic details of added patients</vt:lpstr>
      <vt:lpstr>Informant entry through PHI logins</vt:lpstr>
      <vt:lpstr>Informant can be added/removed in Staff/Treatment Supporter page</vt:lpstr>
      <vt:lpstr>Addition of staff as Informants</vt:lpstr>
      <vt:lpstr>PowerPoint Presentation</vt:lpstr>
      <vt:lpstr>PowerPoint Presentation</vt:lpstr>
      <vt:lpstr>PowerPoint Presentation</vt:lpstr>
      <vt:lpstr>Ni-kshay DBT Dashboard</vt:lpstr>
      <vt:lpstr>Scenarios where Informant incentive would be applicable</vt:lpstr>
      <vt:lpstr>PowerPoint Presentation</vt:lpstr>
      <vt:lpstr>Module 10:  ASHA/community volunteers Bank Account Seeding Module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 Mathew</dc:creator>
  <cp:lastModifiedBy>Rahul Sharma</cp:lastModifiedBy>
  <cp:revision>23</cp:revision>
  <dcterms:created xsi:type="dcterms:W3CDTF">2018-08-06T06:16:16Z</dcterms:created>
  <dcterms:modified xsi:type="dcterms:W3CDTF">2023-10-26T03:49:04Z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-1441655329</vt:i4>
  </property>
  <property fmtid="{D5CDD505-2E9C-101B-9397-08002B2CF9AE}" pid="3" name="_NewReviewCycle">
    <vt:lpwstr/>
  </property>
  <property fmtid="{D5CDD505-2E9C-101B-9397-08002B2CF9AE}" pid="4" name="_EmailSubject">
    <vt:lpwstr>DBT Deck</vt:lpwstr>
  </property>
  <property fmtid="{D5CDD505-2E9C-101B-9397-08002B2CF9AE}" pid="5" name="_AuthorEmail">
    <vt:lpwstr>tonmoy@everwell.org</vt:lpwstr>
  </property>
  <property fmtid="{D5CDD505-2E9C-101B-9397-08002B2CF9AE}" pid="6" name="_AuthorEmailDisplayName">
    <vt:lpwstr>Tonmoy Dutta</vt:lpwstr>
  </property>
</Properties>
</file>